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0"/>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x="18288000" cy="10287000"/>
  <p:notesSz cx="6858000" cy="9144000"/>
  <p:embeddedFontLst>
    <p:embeddedFont>
      <p:font typeface="Lato Bold" charset="1" panose="020F0502020204030203"/>
      <p:regular r:id="rId23"/>
    </p:embeddedFont>
    <p:embeddedFont>
      <p:font typeface="Lato" charset="1" panose="020F0502020204030203"/>
      <p:regular r:id="rId24"/>
    </p:embeddedFont>
    <p:embeddedFont>
      <p:font typeface="Proxima Nova Bold" charset="1" panose="02000506030000020004"/>
      <p:regular r:id="rId27"/>
    </p:embeddedFont>
    <p:embeddedFont>
      <p:font typeface="Lato Heavy" charset="1" panose="020F0502020204030203"/>
      <p:regular r:id="rId32"/>
    </p:embeddedFont>
    <p:embeddedFont>
      <p:font typeface="DM Sans Bold" charset="1" panose="00000000000000000000"/>
      <p:regular r:id="rId35"/>
    </p:embeddedFont>
    <p:embeddedFont>
      <p:font typeface="Montserrat Bold" charset="1" panose="00000800000000000000"/>
      <p:regular r:id="rId37"/>
    </p:embeddedFont>
    <p:embeddedFont>
      <p:font typeface="Nourd Semi-Bold" charset="1" panose="00000700000000000000"/>
      <p:regular r:id="rId40"/>
    </p:embeddedFont>
    <p:embeddedFont>
      <p:font typeface="Lato Bold Italics" charset="1" panose="020F0502020204030203"/>
      <p:regular r:id="rId41"/>
    </p:embeddedFont>
    <p:embeddedFont>
      <p:font typeface="Lato Italics" charset="1" panose="020F0502020204030203"/>
      <p:regular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notesMasters/notesMaster1.xml" Type="http://schemas.openxmlformats.org/officeDocument/2006/relationships/notesMaster"/><Relationship Id="rId21" Target="theme/theme2.xml" Type="http://schemas.openxmlformats.org/officeDocument/2006/relationships/theme"/><Relationship Id="rId22" Target="notesSlides/notesSlide1.xml" Type="http://schemas.openxmlformats.org/officeDocument/2006/relationships/notesSlide"/><Relationship Id="rId23" Target="fonts/font23.fntdata" Type="http://schemas.openxmlformats.org/officeDocument/2006/relationships/font"/><Relationship Id="rId24" Target="fonts/font24.fntdata" Type="http://schemas.openxmlformats.org/officeDocument/2006/relationships/font"/><Relationship Id="rId25" Target="notesSlides/notesSlide2.xml" Type="http://schemas.openxmlformats.org/officeDocument/2006/relationships/notesSlide"/><Relationship Id="rId26" Target="notesSlides/notesSlide3.xml" Type="http://schemas.openxmlformats.org/officeDocument/2006/relationships/notesSlide"/><Relationship Id="rId27" Target="fonts/font27.fntdata" Type="http://schemas.openxmlformats.org/officeDocument/2006/relationships/font"/><Relationship Id="rId28" Target="notesSlides/notesSlide4.xml" Type="http://schemas.openxmlformats.org/officeDocument/2006/relationships/notesSlide"/><Relationship Id="rId29" Target="notesSlides/notesSlide5.xml" Type="http://schemas.openxmlformats.org/officeDocument/2006/relationships/notesSlide"/><Relationship Id="rId3" Target="viewProps.xml" Type="http://schemas.openxmlformats.org/officeDocument/2006/relationships/viewProps"/><Relationship Id="rId30" Target="notesSlides/notesSlide6.xml" Type="http://schemas.openxmlformats.org/officeDocument/2006/relationships/notesSlide"/><Relationship Id="rId31" Target="notesSlides/notesSlide7.xml" Type="http://schemas.openxmlformats.org/officeDocument/2006/relationships/notesSlide"/><Relationship Id="rId32" Target="fonts/font32.fntdata" Type="http://schemas.openxmlformats.org/officeDocument/2006/relationships/font"/><Relationship Id="rId33" Target="notesSlides/notesSlide8.xml" Type="http://schemas.openxmlformats.org/officeDocument/2006/relationships/notesSlide"/><Relationship Id="rId34" Target="notesSlides/notesSlide9.xml" Type="http://schemas.openxmlformats.org/officeDocument/2006/relationships/notesSlide"/><Relationship Id="rId35" Target="fonts/font35.fntdata" Type="http://schemas.openxmlformats.org/officeDocument/2006/relationships/font"/><Relationship Id="rId36" Target="notesSlides/notesSlide10.xml" Type="http://schemas.openxmlformats.org/officeDocument/2006/relationships/notesSlide"/><Relationship Id="rId37" Target="fonts/font37.fntdata" Type="http://schemas.openxmlformats.org/officeDocument/2006/relationships/font"/><Relationship Id="rId38" Target="notesSlides/notesSlide11.xml" Type="http://schemas.openxmlformats.org/officeDocument/2006/relationships/notesSlide"/><Relationship Id="rId39" Target="notesSlides/notesSlide12.xml" Type="http://schemas.openxmlformats.org/officeDocument/2006/relationships/notesSlide"/><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notesSlides/notesSlide13.xml" Type="http://schemas.openxmlformats.org/officeDocument/2006/relationships/notesSlide"/><Relationship Id="rId43" Target="notesSlides/notesSlide14.xml" Type="http://schemas.openxmlformats.org/officeDocument/2006/relationships/notesSlide"/><Relationship Id="rId44" Target="fonts/font44.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Teacher only note: Before beginning, ensure students know how to access a break or speak privately with a trusted adult if the topic raises a concern.</a:t>
            </a:r>
          </a:p>
          <a:p>
            <a:r>
              <a:rPr lang="en-US"/>
              <a:t/>
            </a:r>
          </a:p>
          <a:p>
            <a:r>
              <a:rPr lang="en-US"/>
              <a:t>This presentation is not about judging anyone who uses nicotine. People come to this topic from different experiences—some may use nicotine, some may not, and some may be concerned about a friend or family member.</a:t>
            </a:r>
          </a:p>
          <a:p>
            <a:r>
              <a:rPr lang="en-US"/>
              <a:t/>
            </a:r>
          </a:p>
          <a:p>
            <a:r>
              <a:rPr lang="en-US"/>
              <a:t>No one will be asked to share whether they use nicotine or discuss personal experiences. You can think about the information generally, from your own perspective, or in relation to someone you care about.</a:t>
            </a:r>
          </a:p>
          <a:p>
            <a:r>
              <a:rPr lang="en-US"/>
              <a:t/>
            </a:r>
          </a:p>
          <a:p>
            <a:r>
              <a:rPr lang="en-US"/>
              <a:t>We are going to look at nicotine objectively: how it affects the brain and body, how dependence develops, how it can affect everyday life, and what kinds of support are available.</a:t>
            </a:r>
          </a:p>
          <a:p>
            <a:r>
              <a:rPr lang="en-US"/>
              <a:t/>
            </a:r>
          </a:p>
          <a:p>
            <a:r>
              <a:rPr lang="en-US"/>
              <a:t>The phrase “Dependence by Design” is important. Nicotine products are designed to deliver nicotine effectively and encourage repeated use. When dependence develops, it is not simply a matter of poor choices or weak willpower. It involves real changes in the brain and body.</a:t>
            </a:r>
          </a:p>
          <a:p>
            <a:r>
              <a:rPr lang="en-US"/>
              <a:t/>
            </a:r>
          </a:p>
          <a:p>
            <a:r>
              <a:rPr lang="en-US"/>
              <a:t>We will look at the cycle of reward, tolerance and withdrawal, and at how different products can make nicotine easy to access and difficult to measure.</a:t>
            </a:r>
          </a:p>
          <a:p>
            <a:r>
              <a:rPr lang="en-US"/>
              <a:t/>
            </a:r>
          </a:p>
          <a:p>
            <a:r>
              <a:rPr lang="en-US"/>
              <a:t>We will also look at practical, confidential supports for anyone who wants more information or is considering making a change.</a:t>
            </a:r>
          </a:p>
          <a:p>
            <a:r>
              <a:rPr lang="en-US"/>
              <a:t/>
            </a:r>
          </a:p>
          <a:p>
            <a:r>
              <a:rPr lang="en-US"/>
              <a:t>No one has to make a decision about nicotine today. The goal is to provide accurate information, build understanding and make sure you know where support is available if you—or someone you care about—ever need it.</a:t>
            </a:r>
          </a:p>
          <a:p>
            <a:r>
              <a:rPr lang="en-US"/>
              <a:t/>
            </a:r>
          </a:p>
          <a:p>
            <a:r>
              <a:rPr lang="en-US"/>
              <a:t>OPTIONAL OPENING QUESTION:</a:t>
            </a:r>
          </a:p>
          <a:p>
            <a:r>
              <a:rPr lang="en-US"/>
              <a:t>What do you think people sometimes misunderstand about nicotine dependence?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Nicotine dependence can develop quickly because several things are happening at the same time.</a:t>
            </a:r>
          </a:p>
          <a:p>
            <a:r>
              <a:rPr lang="en-US"/>
              <a:t/>
            </a:r>
          </a:p>
          <a:p>
            <a:r>
              <a:rPr lang="en-US"/>
              <a:t>First, nicotine is delivered to the brain very rapidly. When nicotine is inhaled, it enters the bloodstream through the lungs and can reach the brain within about 7 to 10 seconds. That speed matters because the brain quickly connects using nicotine with an immediate effect.</a:t>
            </a:r>
          </a:p>
          <a:p>
            <a:r>
              <a:rPr lang="en-US"/>
              <a:t/>
            </a:r>
          </a:p>
          <a:p>
            <a:r>
              <a:rPr lang="en-US"/>
              <a:t>Once nicotine reaches the brain, it attaches to receptors and triggers the release of dopamine and other brain chemicals. Dopamine is part of the brain’s reward system. It helps reinforce behaviours by signaling that something is worth repeating.</a:t>
            </a:r>
          </a:p>
          <a:p>
            <a:r>
              <a:rPr lang="en-US"/>
              <a:t/>
            </a:r>
          </a:p>
          <a:p>
            <a:r>
              <a:rPr lang="en-US"/>
              <a:t>With repeated nicotine use, the brain begins to adapt. In young people, these changes can begin over a relatively short period, even when use is not yet frequent. The brain creates more nicotine receptors and becomes less responsive to the same amount of nicotine. This is called tolerance. Over time, a person may need to use nicotine more frequently or consume more to get the response they once experienced.</a:t>
            </a:r>
          </a:p>
          <a:p>
            <a:r>
              <a:rPr lang="en-US"/>
              <a:t/>
            </a:r>
          </a:p>
          <a:p>
            <a:r>
              <a:rPr lang="en-US"/>
              <a:t>When nicotine levels begin to decline, these receptors are no longer being activated - like an empty lock without the key. This can lead to cravings and withdrawal symptoms such as irritability, anxiety, restlessness, headaches or difficulty concentrating.</a:t>
            </a:r>
          </a:p>
          <a:p>
            <a:r>
              <a:rPr lang="en-US"/>
              <a:t/>
            </a:r>
          </a:p>
          <a:p>
            <a:r>
              <a:rPr lang="en-US"/>
              <a:t>Using nicotine again can make those symptoms disappear very quickly. This can make nicotine seem as though it is calming stress or improving someone’s mood. However, for a person who is dependent, much of that immediate relief may actually be the temporary relief of nicotine withdrawal.</a:t>
            </a:r>
          </a:p>
          <a:p>
            <a:r>
              <a:rPr lang="en-US"/>
              <a:t/>
            </a:r>
          </a:p>
          <a:p>
            <a:r>
              <a:rPr lang="en-US"/>
              <a:t>That combination of fast delivery, changes in the brain, uncomfortable withdrawal and rapid relief creates a powerful and reinforcing cycle.</a:t>
            </a:r>
          </a:p>
          <a:p>
            <a:r>
              <a:rPr lang="en-US"/>
              <a:t/>
            </a:r>
          </a:p>
          <a:p>
            <a:r>
              <a:rPr lang="en-US"/>
              <a:t>It is important to understand that dependence is not a sign of weakness or poor willpower. It is a brain-and-body response to repeated nicotine exposure. </a:t>
            </a:r>
          </a:p>
          <a:p>
            <a:r>
              <a:rPr lang="en-US"/>
              <a:t/>
            </a:r>
          </a:p>
          <a:p>
            <a:r>
              <a:rPr lang="en-US"/>
              <a:t>The cycle can become strong, but it can also be interrupted, and support can make that process easier.</a:t>
            </a:r>
          </a:p>
          <a:p>
            <a:r>
              <a:rPr lang="en-US"/>
              <a:t/>
            </a:r>
          </a:p>
          <a:p>
            <a:r>
              <a:rPr lang="en-US"/>
              <a:t>OPTIONAL QUESTION: </a:t>
            </a:r>
          </a:p>
          <a:p>
            <a:r>
              <a:rPr lang="en-US"/>
              <a:t>How can the quick relief of withdrawal symptoms reinforce repeated nicotine use?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Nicotine can be delivered through different products and in different ways. Once it reaches the brain, however, nicotine acts on the same receptors and triggers the same basic dependence process, regardless of how it was delivered.</a:t>
            </a:r>
          </a:p>
          <a:p>
            <a:r>
              <a:rPr lang="en-US"/>
              <a:t/>
            </a:r>
          </a:p>
          <a:p>
            <a:r>
              <a:rPr lang="en-US"/>
              <a:t>In cigarettes, nicotine generally comes from the tobacco plant. In some newer products, including some vapes and nicotine pouches, the nicotine may be produced synthetically. The brain does not distinguish between nicotine that came from a plant and nicotine that was made in a lab.</a:t>
            </a:r>
          </a:p>
          <a:p>
            <a:r>
              <a:rPr lang="en-US"/>
              <a:t/>
            </a:r>
          </a:p>
          <a:p>
            <a:r>
              <a:rPr lang="en-US"/>
              <a:t>The product does make a difference in how nicotine is delivered and how frequently someone may use it. A cigarette burns out, creating a clear beginning and end to each use. Vapes can be used repeatedly throughout the day, sometimes without the person keeping track of how much they have used. Nicotine pouches are discreet and can remain in place for a longer period while nicotine is absorbed through the tissues in the mouth.</a:t>
            </a:r>
          </a:p>
          <a:p>
            <a:r>
              <a:rPr lang="en-US"/>
              <a:t/>
            </a:r>
          </a:p>
          <a:p>
            <a:r>
              <a:rPr lang="en-US"/>
              <a:t>These differences can affect how quickly nicotine is delivered, how much is consumed and how easily use becomes part of everyday routines. But when nicotine reaches the brain, it attaches to the same receptors and can contribute to the same process of tolerance, withdrawal and dependence.</a:t>
            </a:r>
          </a:p>
          <a:p>
            <a:r>
              <a:rPr lang="en-US"/>
              <a:t/>
            </a:r>
          </a:p>
          <a:p>
            <a:r>
              <a:rPr lang="en-US"/>
              <a:t>This is not meant to suggest that all nicotine products have the same health risks. Cigarette smoke causes especially severe harm because tobacco is burned and smoke is inhaled. The main point here is that switching the form of nicotine does not automatically remove nicotine dependence or other risks.</a:t>
            </a:r>
          </a:p>
          <a:p>
            <a:r>
              <a:rPr lang="en-US"/>
              <a:t/>
            </a:r>
          </a:p>
          <a:p>
            <a:r>
              <a:rPr lang="en-US"/>
              <a:t>OPTIONAL QUESTION: </a:t>
            </a:r>
          </a:p>
          <a:p>
            <a:r>
              <a:rPr lang="en-US"/>
              <a:t>Why might a product that is easy to use throughout the day make it harder for someone to recognize how much nicotine they are consuming?</a:t>
            </a:r>
          </a:p>
          <a:p>
            <a:r>
              <a:rPr lang="en-US"/>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Vaping requires e-liquid. Most nicotine vaping liquids use propylene glycol, vegetable glycerin or a combination of the two as the base. These substances help create the aerosol that is inhaled.</a:t>
            </a:r>
          </a:p>
          <a:p>
            <a:r>
              <a:rPr lang="en-US"/>
              <a:t/>
            </a:r>
          </a:p>
          <a:p>
            <a:r>
              <a:rPr lang="en-US"/>
              <a:t>Flavouring chemicals may be added to create fruit, candy, mint or other flavours. A chemical that may be safe to consume in food is not necessarily safe to inhale into the lungs. The lungs are exposed to these substances in a very different way than the digestive system is.</a:t>
            </a:r>
          </a:p>
          <a:p>
            <a:r>
              <a:rPr lang="en-US"/>
              <a:t/>
            </a:r>
          </a:p>
          <a:p>
            <a:r>
              <a:rPr lang="en-US"/>
              <a:t>Most vaping products contain nicotine. Nicotine is the drug that can produce dependence and keep someone returning to the product.</a:t>
            </a:r>
          </a:p>
          <a:p>
            <a:r>
              <a:rPr lang="en-US"/>
              <a:t/>
            </a:r>
          </a:p>
          <a:p>
            <a:r>
              <a:rPr lang="en-US"/>
              <a:t>There is an important distinction on this slide: some substances are ingredients in the liquid, while others may be created or introduced when the liquid is heated. Heating propylene glycol, glycerin and flavouring chemicals can produce new compounds, including formaldehyde and other toxicants. Metals such as lead, nickel, tin or copper may also enter the aerosol from parts of the device, including the heating coil.</a:t>
            </a:r>
          </a:p>
          <a:p>
            <a:r>
              <a:rPr lang="en-US"/>
              <a:t/>
            </a:r>
          </a:p>
          <a:p>
            <a:r>
              <a:rPr lang="en-US"/>
              <a:t>This means the aerosol is not simply water vapour. It can contain nicotine, very small particles, flavouring chemicals, toxic compounds and metals that are inhaled deeply into the lungs. The contents can vary between products and can also be affected by the device, temperature and the way it is used.</a:t>
            </a:r>
          </a:p>
          <a:p>
            <a:r>
              <a:rPr lang="en-US"/>
              <a:t/>
            </a:r>
          </a:p>
          <a:p>
            <a:r>
              <a:rPr lang="en-US"/>
              <a:t>The key message is that e-liquid is designed to create an inhalable nicotine aerosol. The fact that the aerosol may smell sweet or disappear quickly does not mean it is harmless.</a:t>
            </a:r>
          </a:p>
          <a:p>
            <a:r>
              <a:rPr lang="en-US"/>
              <a:t/>
            </a:r>
          </a:p>
          <a:p>
            <a:r>
              <a:rPr lang="en-US"/>
              <a:t>OPTIONAL QUESTION:</a:t>
            </a:r>
          </a:p>
          <a:p>
            <a:r>
              <a:rPr lang="en-US"/>
              <a:t>Why might the phrase “water vapour” make vaping seem safer than it is?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brain continues developing into the mid-twenties. During the teen years, areas involved in planning, judgment, attention, emotional regulation and decision-making are still maturing. </a:t>
            </a:r>
          </a:p>
          <a:p>
            <a:r>
              <a:rPr lang="en-US"/>
              <a:t/>
            </a:r>
          </a:p>
          <a:p>
            <a:r>
              <a:rPr lang="en-US"/>
              <a:t>At the same time, the brain’s reward system is highly responsive. This helps explain why new, exciting or rewarding experiences can feel particularly powerful during the teenage years.</a:t>
            </a:r>
          </a:p>
          <a:p>
            <a:r>
              <a:rPr lang="en-US"/>
              <a:t/>
            </a:r>
          </a:p>
          <a:p>
            <a:r>
              <a:rPr lang="en-US"/>
              <a:t>For these reasons, starting earlier is associated with a greater likelihood of developing stronger dependence and having more difficulty quitting later.  </a:t>
            </a:r>
          </a:p>
          <a:p>
            <a:r>
              <a:rPr lang="en-US"/>
              <a:t/>
            </a:r>
          </a:p>
          <a:p>
            <a:r>
              <a:rPr lang="en-US"/>
              <a:t>Nicotine acts directly on that reward system. It triggers the release of dopamine and begins teaching the brain to connect nicotine with reward, relief or feeling more alert. Because the adolescent brain is still developing, it can adapt to nicotine quickly, and dependence may develop after less exposure than someone expects.</a:t>
            </a:r>
          </a:p>
          <a:p>
            <a:r>
              <a:rPr lang="en-US"/>
              <a:t/>
            </a:r>
          </a:p>
          <a:p>
            <a:r>
              <a:rPr lang="en-US"/>
              <a:t>Nicotine can also interfere with areas connected to attention and memory. Students may notice difficulty concentrating when they have not used nicotine, but this does not necessarily mean nicotine is improving their concentration. In someone who is dependent, nicotine may temporarily relieve withdrawal-related distraction before the cycle begins again.</a:t>
            </a:r>
          </a:p>
          <a:p>
            <a:r>
              <a:rPr lang="en-US"/>
              <a:t/>
            </a:r>
          </a:p>
          <a:p>
            <a:r>
              <a:rPr lang="en-US"/>
              <a:t>Mood can also be affected. Changes in nicotine levels can contribute to irritability, restlessness, anxiety or mood swings. This can make it difficult to separate the effects of nicotine withdrawal from ordinary stress or emotions.</a:t>
            </a:r>
          </a:p>
          <a:p>
            <a:r>
              <a:rPr lang="en-US"/>
              <a:t/>
            </a:r>
          </a:p>
          <a:p>
            <a:r>
              <a:rPr lang="en-US"/>
              <a:t>The important point is that nicotine is interacting with a brain that is still developing and is particularly responsive to reward and dependence. Because the areas involved in judgment, planning and self-regulation are still developing while the reward system is highly responsive, adolescents can be particularly vulnerable to nicotine dependence. This heightened vulnerability also applies to other addictive substances. </a:t>
            </a:r>
          </a:p>
          <a:p>
            <a:r>
              <a:rPr lang="en-US"/>
              <a:t/>
            </a:r>
          </a:p>
          <a:p>
            <a:r>
              <a:rPr lang="en-US"/>
              <a:t>OPTIONAL QUESTION:</a:t>
            </a:r>
          </a:p>
          <a:p>
            <a:r>
              <a:rPr lang="en-US"/>
              <a:t>Why might a developing reward system make teenagers more vulnerable to nicotine dependence?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slide gives us a simplified picture of what happens when nicotine reaches the brain.</a:t>
            </a:r>
          </a:p>
          <a:p>
            <a:r>
              <a:rPr lang="en-US"/>
              <a:t/>
            </a:r>
          </a:p>
          <a:p>
            <a:r>
              <a:rPr lang="en-US"/>
              <a:t>Nicotine is similar enough in shape to one of the brain’s natural chemical messengers, acetylcholine, that it can attach to the same receptors. Once those receptors are activated, they trigger the release of several brain chemicals at the same time. These chemicals are part of normal brain function, but nicotine changes when and how strongly they are released.</a:t>
            </a:r>
          </a:p>
          <a:p>
            <a:r>
              <a:rPr lang="en-US"/>
              <a:t/>
            </a:r>
          </a:p>
          <a:p>
            <a:r>
              <a:rPr lang="en-US"/>
              <a:t>Dopamine is especially important because it is involved in reward, motivation and learning. The release of dopamine helps teach the brain that nicotine use is something worth repeating. This is one of the strongest mechanisms reinforcing continued nicotine use.</a:t>
            </a:r>
          </a:p>
          <a:p>
            <a:r>
              <a:rPr lang="en-US"/>
              <a:t/>
            </a:r>
          </a:p>
          <a:p>
            <a:r>
              <a:rPr lang="en-US"/>
              <a:t>Nicotine can also influence norepinephrine, which is associated with alertness, attention and energy. This helps explain why someone may briefly feel more awake or stimulated after using nicotine.</a:t>
            </a:r>
          </a:p>
          <a:p>
            <a:r>
              <a:rPr lang="en-US"/>
              <a:t/>
            </a:r>
          </a:p>
          <a:p>
            <a:r>
              <a:rPr lang="en-US"/>
              <a:t>Serotonin helps regulate mood. Endorphins are part of the body’s natural pain-control and reward systems. Nicotine can influence their release, which may briefly reduce the perception of pain or discomfort and contribute to feelings of pleasure. These effects are temporary, but they can add to the overall reinforcement of nicotine use.</a:t>
            </a:r>
          </a:p>
          <a:p>
            <a:r>
              <a:rPr lang="en-US"/>
              <a:t/>
            </a:r>
          </a:p>
          <a:p>
            <a:r>
              <a:rPr lang="en-US"/>
              <a:t>As nicotine is broken down and cleared from the body, the chemical response fades. For someone who has developed dependence, this drop may be followed by cravings, irritability, restlessness or difficulty concentrating.</a:t>
            </a:r>
          </a:p>
          <a:p>
            <a:r>
              <a:rPr lang="en-US"/>
              <a:t/>
            </a:r>
          </a:p>
          <a:p>
            <a:r>
              <a:rPr lang="en-US"/>
              <a:t>Using nicotine again can relieve those withdrawal-related feelings. That rapid relief reinforces the connection between withdrawal discomfort and nicotine use, strengthening the dependence cycle.</a:t>
            </a:r>
          </a:p>
          <a:p>
            <a:r>
              <a:rPr lang="en-US"/>
              <a:t/>
            </a:r>
          </a:p>
          <a:p>
            <a:r>
              <a:rPr lang="en-US"/>
              <a:t>The main point is that nicotine changes the brain’s natural chemical signaling, and repeated exposure can teach the brain to rely on nicotine to create those effects.</a:t>
            </a:r>
          </a:p>
          <a:p>
            <a:r>
              <a:rPr lang="en-US"/>
              <a:t/>
            </a:r>
          </a:p>
          <a:p>
            <a:r>
              <a:rPr lang="en-US"/>
              <a:t>Optional question:</a:t>
            </a:r>
          </a:p>
          <a:p>
            <a:r>
              <a:rPr lang="en-US"/>
              <a:t>How might a rapid but temporary chemical effect encourage someone to keep using nicotine throughout the day?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Dependence does not always become obvious all at once. It may begin with small changes that gradually start shaping someone’s day.</a:t>
            </a:r>
          </a:p>
          <a:p>
            <a:r>
              <a:rPr lang="en-US"/>
              <a:t/>
            </a:r>
          </a:p>
          <a:p>
            <a:r>
              <a:rPr lang="en-US"/>
              <a:t>One strong sign of developing dependence is needing nicotine soon after waking up. Nicotine levels fall overnight, so reaching for a vape or another nicotine product early in the morning may mean someone is relieving withdrawal symptoms and/or is  unintentionally creating automatic behaviours (routines) around nicotine use.</a:t>
            </a:r>
          </a:p>
          <a:p>
            <a:r>
              <a:rPr lang="en-US"/>
              <a:t/>
            </a:r>
          </a:p>
          <a:p>
            <a:r>
              <a:rPr lang="en-US"/>
              <a:t>As nicotine levels continue to rise and fall throughout the day, a person may experience cravings, irritability, anxiety, restlessness or difficulty concentrating. These symptoms can feel like ordinary stress, but they may actually be the brain responding to changing nicotine levels.</a:t>
            </a:r>
          </a:p>
          <a:p>
            <a:r>
              <a:rPr lang="en-US"/>
              <a:t/>
            </a:r>
          </a:p>
          <a:p>
            <a:r>
              <a:rPr lang="en-US"/>
              <a:t>Dependence can begin interfering with learning. Someone may be thinking about when they can use nicotine again, struggling to focus, leaving class, missing parts of lessons or becoming distracted by cravings. Using nicotine may briefly relieve those feelings, but the relief is temporary and reinforces the cycle.</a:t>
            </a:r>
          </a:p>
          <a:p>
            <a:r>
              <a:rPr lang="en-US"/>
              <a:t/>
            </a:r>
          </a:p>
          <a:p>
            <a:r>
              <a:rPr lang="en-US"/>
              <a:t>Nicotine use can also affect other parts of life, including sleep, mood, sports, relationships, money and daily routines. A person might begin planning where they can vape, worrying about running out or avoiding situations where nicotine use will be difficult.</a:t>
            </a:r>
          </a:p>
          <a:p>
            <a:r>
              <a:rPr lang="en-US"/>
              <a:t/>
            </a:r>
          </a:p>
          <a:p>
            <a:r>
              <a:rPr lang="en-US"/>
              <a:t>Not everyone will experience every sign. These are simply indicators that nicotine may be having more influence on daily life than intended.</a:t>
            </a:r>
          </a:p>
          <a:p>
            <a:r>
              <a:rPr lang="en-US"/>
              <a:t/>
            </a:r>
          </a:p>
          <a:p>
            <a:r>
              <a:rPr lang="en-US"/>
              <a:t>The final message here is important: change is possible. Dependence is real, but it is not permanent, and it is not a personal weakness. Cravings and withdrawal can be managed, routines can be changed and support is available. </a:t>
            </a:r>
          </a:p>
          <a:p>
            <a:r>
              <a:rPr lang="en-US"/>
              <a:t/>
            </a:r>
          </a:p>
          <a:p>
            <a:r>
              <a:rPr lang="en-US"/>
              <a:t>OPTIONAL QUESTION:</a:t>
            </a:r>
          </a:p>
          <a:p>
            <a:r>
              <a:rPr lang="en-US"/>
              <a:t>How can nicotine dependence gradually begin to shape a person’s day before they fully recognize it?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Nicotine is classed as a stimulant, so it speeds up the cardiovascular system. Shortly after nicotine is used, heart rate and blood pressure can increase. Nicotine can also cause blood vessels to narrow and become more rigid.  These effects stress the heart and circulatory system.</a:t>
            </a:r>
          </a:p>
          <a:p>
            <a:r>
              <a:rPr lang="en-US"/>
              <a:t/>
            </a:r>
          </a:p>
          <a:p>
            <a:r>
              <a:rPr lang="en-US"/>
              <a:t>These effects do not necessarily produce symptoms that a young person immediately notices. A person may not feel their blood pressure rising or recognize changes in blood-vessel function, but that does not mean that the cardiovascular system is unaffected.</a:t>
            </a:r>
          </a:p>
          <a:p>
            <a:r>
              <a:rPr lang="en-US"/>
              <a:t/>
            </a:r>
          </a:p>
          <a:p>
            <a:r>
              <a:rPr lang="en-US"/>
              <a:t>The effects on the lungs are related mainly to inhaling the aerosol. Chemicals and fine particles in vape aerosol can irritate the airways from the nose and throat through to the deeper parts of the lungs. The aerosol carries fine particles and chemicals directly (and deeply) into lungs where they enter the bloodstream and then circulate around the body. </a:t>
            </a:r>
          </a:p>
          <a:p>
            <a:r>
              <a:rPr lang="en-US"/>
              <a:t/>
            </a:r>
          </a:p>
          <a:p>
            <a:r>
              <a:rPr lang="en-US"/>
              <a:t>Some young people who vape report coughing, wheezing, chest discomfort or shortness of breath. Vaping may also intensify asthma symptoms. The effects can vary depending on the product, how often it is used and what is contained in the aerosol.</a:t>
            </a:r>
          </a:p>
          <a:p>
            <a:r>
              <a:rPr lang="en-US"/>
              <a:t/>
            </a:r>
          </a:p>
          <a:p>
            <a:r>
              <a:rPr lang="en-US"/>
              <a:t>There are decades of research available on smoking and the effects of nicotine. Although vaping products are still relatively new, evidence is accumulating and identifying many risks. Research on the LONG-TERM use of vaping products is still developing. This means researchers are continuing to determine the full extent of health effects that may emerge after many years of exposure.</a:t>
            </a:r>
          </a:p>
          <a:p>
            <a:r>
              <a:rPr lang="en-US"/>
              <a:t/>
            </a:r>
          </a:p>
          <a:p>
            <a:r>
              <a:rPr lang="en-US"/>
              <a:t>The key takeaway is that the potential harms from vaping are not limited to the brain or to dependence. Nicotine places stress on the cardiovascular system, while inhaled aerosol directly exposes the lungs to substances that can cause irritation and inflammation.</a:t>
            </a:r>
          </a:p>
          <a:p>
            <a:r>
              <a:rPr lang="en-US"/>
              <a:t/>
            </a:r>
          </a:p>
          <a:p>
            <a:r>
              <a:rPr lang="en-US"/>
              <a:t>OPTIONAL QUESTION:</a:t>
            </a:r>
          </a:p>
          <a:p>
            <a:r>
              <a:rPr lang="en-US"/>
              <a:t>Why might it be difficult to recognize health effects that develop gradually or do not cause immediate symptoms?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slide asks us to look beyond individual behaviour and examine how nicotine products are designed, presented and marketed.</a:t>
            </a:r>
          </a:p>
          <a:p>
            <a:r>
              <a:rPr lang="en-US"/>
              <a:t/>
            </a:r>
          </a:p>
          <a:p>
            <a:r>
              <a:rPr lang="en-US"/>
              <a:t>Companies need people to begin using their products and continue buying them. Product design and marketing can make nicotine use seem appealing, convenient and normal, especially to younger audiences.</a:t>
            </a:r>
          </a:p>
          <a:p>
            <a:r>
              <a:rPr lang="en-US"/>
              <a:t/>
            </a:r>
          </a:p>
          <a:p>
            <a:r>
              <a:rPr lang="en-US"/>
              <a:t>Sweet flavours are one part of this. Fruit, candy, mint, menthol and dessert flavours can reduce the harshness of the first experience and make the product seem more familiar or appealing. Flavour does not make the nicotine or aerosol safer; it can make the product more appealing. </a:t>
            </a:r>
          </a:p>
          <a:p>
            <a:r>
              <a:rPr lang="en-US"/>
              <a:t/>
            </a:r>
          </a:p>
          <a:p>
            <a:r>
              <a:rPr lang="en-US"/>
              <a:t>Social media can also shape perceptions. Carefully styled images, paid influencers and trendy content may present nicotine use as part of a desirable lifestyle while leaving dependence and health risks out of the picture. Sometimes the marketing is obvious, but other times it blends into entertainment or ordinary online content.</a:t>
            </a:r>
          </a:p>
          <a:p>
            <a:r>
              <a:rPr lang="en-US"/>
              <a:t/>
            </a:r>
          </a:p>
          <a:p>
            <a:r>
              <a:rPr lang="en-US"/>
              <a:t>The products themselves are often sleek, discreet and easy to carry or conceal. Unlike a cigarette, a vape does not burn out after a few minutes. It can remain available throughout the day, making repeated use easier and making consumption more difficult to track.</a:t>
            </a:r>
          </a:p>
          <a:p>
            <a:r>
              <a:rPr lang="en-US"/>
              <a:t/>
            </a:r>
          </a:p>
          <a:p>
            <a:r>
              <a:rPr lang="en-US"/>
              <a:t>High nicotine concentrations also matter. Nicotine creates dependence, and dependence can lead to repeated use and repeated purchasing. From a business perspective, continued customers mean continued sales.</a:t>
            </a:r>
          </a:p>
          <a:p>
            <a:r>
              <a:rPr lang="en-US"/>
              <a:t/>
            </a:r>
          </a:p>
          <a:p>
            <a:r>
              <a:rPr lang="en-US"/>
              <a:t>This does not mean that every person who uses nicotine was deliberately manipulated or lacks personal responsibility. It means that individual decisions are being made in an environment shaped by product engineering, marketing and commercial interests.</a:t>
            </a:r>
          </a:p>
          <a:p>
            <a:r>
              <a:rPr lang="en-US"/>
              <a:t/>
            </a:r>
          </a:p>
          <a:p>
            <a:r>
              <a:rPr lang="en-US"/>
              <a:t>BE INTENTIONALLY DIRECT HERE:</a:t>
            </a:r>
          </a:p>
          <a:p>
            <a:r>
              <a:rPr lang="en-US"/>
              <a:t>The industry needs people to begin using nicotine products and continue purchasing them. Young people matter to that future market because they represent a new generation of potential customers. Dependence can extend nicotine use over time, which also means continued sales.</a:t>
            </a:r>
          </a:p>
          <a:p>
            <a:r>
              <a:rPr lang="en-US"/>
              <a:t>The consumer pays financially and may also experience dependence and health effects.</a:t>
            </a:r>
          </a:p>
          <a:p>
            <a:r>
              <a:rPr lang="en-US"/>
              <a:t/>
            </a:r>
          </a:p>
          <a:p>
            <a:r>
              <a:rPr lang="en-US"/>
              <a:t>Recognizing these strategies can help people make more informed decisions. Understanding influence does not automatically change behaviour, but it gives people an opportunity to recognize and question that influence.</a:t>
            </a:r>
          </a:p>
          <a:p>
            <a:r>
              <a:rPr lang="en-US"/>
              <a:t/>
            </a:r>
          </a:p>
          <a:p>
            <a:r>
              <a:rPr lang="en-US"/>
              <a:t>OPTIONAL QUESTION:</a:t>
            </a:r>
          </a:p>
          <a:p>
            <a:r>
              <a:rPr lang="en-US"/>
              <a:t>Do you think youth would be vaping as much if there were no flavours and the devices were less convenient? </a:t>
            </a:r>
          </a:p>
          <a:p>
            <a:r>
              <a:rPr lang="en-US"/>
              <a:t/>
            </a:r>
          </a:p>
          <a:p>
            <a:r>
              <a:rPr lang="en-US"/>
              <a:t>While these practices may be legal, what responsibility should governments have in protecting young people from influences that promote nicotine use?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slide shows how nicotine content is calculated in a vaping product.</a:t>
            </a:r>
          </a:p>
          <a:p>
            <a:r>
              <a:rPr lang="en-US"/>
              <a:t/>
            </a:r>
          </a:p>
          <a:p>
            <a:r>
              <a:rPr lang="en-US"/>
              <a:t>The nicotine concentration tells us how many milligrams of nicotine are present in each milliliter of liquid. In this example, the liquid contains 20 milligrams of nicotine per milliliter. (This is the maximum permitted in Canada)</a:t>
            </a:r>
          </a:p>
          <a:p>
            <a:r>
              <a:rPr lang="en-US"/>
              <a:t/>
            </a:r>
          </a:p>
          <a:p>
            <a:r>
              <a:rPr lang="en-US"/>
              <a:t>The vape device in this example contains 2 milliliters of liquid.  (Some very popular devices used by teens hold 15, 20 mg of e-liquid or more)!! (TEACHER: You can do that math on the white board as another example if you wish).</a:t>
            </a:r>
          </a:p>
          <a:p>
            <a:r>
              <a:rPr lang="en-US"/>
              <a:t/>
            </a:r>
          </a:p>
          <a:p>
            <a:r>
              <a:rPr lang="en-US"/>
              <a:t>To calculate the total nicotine contained in the device, we multiply the concentration by the volume:</a:t>
            </a:r>
          </a:p>
          <a:p>
            <a:r>
              <a:rPr lang="en-US"/>
              <a:t/>
            </a:r>
          </a:p>
          <a:p>
            <a:r>
              <a:rPr lang="en-US"/>
              <a:t>20 milligrams per milliliter multiplied by 2 milliliters equals 40 milligrams of nicotine.</a:t>
            </a:r>
          </a:p>
          <a:p>
            <a:r>
              <a:rPr lang="en-US"/>
              <a:t/>
            </a:r>
          </a:p>
          <a:p>
            <a:r>
              <a:rPr lang="en-US"/>
              <a:t>The milliliter units cancel out, leaving us with the total number of milligrams of nicotine in the liquid.</a:t>
            </a:r>
          </a:p>
          <a:p>
            <a:r>
              <a:rPr lang="en-US"/>
              <a:t/>
            </a:r>
          </a:p>
          <a:p>
            <a:r>
              <a:rPr lang="en-US"/>
              <a:t>It is important to understand what this number does and does not tell us. It tells us approximately how much nicotine is CONTAINED IN THE DEVICE in the device. It does not tell us exactly how much nicotine will enter a person’s bloodstream.</a:t>
            </a:r>
          </a:p>
          <a:p>
            <a:r>
              <a:rPr lang="en-US"/>
              <a:t/>
            </a:r>
          </a:p>
          <a:p>
            <a:r>
              <a:rPr lang="en-US"/>
              <a:t>The amount ABSORBED can vary depending on the device, how deeply and frequently the person inhales, how long the device is used and whether all the liquid is consumed. Some nicotine may remain in the device or be released without being absorbed.</a:t>
            </a:r>
          </a:p>
          <a:p>
            <a:r>
              <a:rPr lang="en-US"/>
              <a:t/>
            </a:r>
          </a:p>
          <a:p>
            <a:r>
              <a:rPr lang="en-US"/>
              <a:t>The cigarette is intended to provide a comparison.  A person typically absorbs approximately one milligram of nicotine from smoking one cigarette.  The cigarette figure refers to nicotine absorbed into the body, while the vaping figure tells us how much nicotine is contained in the liquid. How much nicotine is absorbed from a vape varies with the device and how it is used.</a:t>
            </a:r>
          </a:p>
          <a:p>
            <a:r>
              <a:rPr lang="en-US"/>
              <a:t/>
            </a:r>
          </a:p>
          <a:p>
            <a:r>
              <a:rPr lang="en-US"/>
              <a:t>A 2 mL pod containing 40 mg of nicotine represents a substantial amount of nicotine, even if it is consumed in a day or over several days. Regular exposure at this level can contribute to tolerance, withdrawal and dependence, HOWEVER there are effective ways to manage dependence and reduce nicotine use.</a:t>
            </a:r>
          </a:p>
          <a:p>
            <a:r>
              <a:rPr lang="en-US"/>
              <a:t/>
            </a:r>
          </a:p>
          <a:p>
            <a:r>
              <a:rPr lang="en-US"/>
              <a:t/>
            </a:r>
          </a:p>
          <a:p>
            <a:r>
              <a:rPr lang="en-US"/>
              <a:t/>
            </a:r>
          </a:p>
          <a:p>
            <a:r>
              <a:rPr lang="en-US"/>
              <a:t>OPTIONAL QUESTION:</a:t>
            </a:r>
          </a:p>
          <a:p>
            <a:r>
              <a:rPr lang="en-US"/>
              <a:t>Why might people underestimate nicotine consumption when there is no clear beginning or end to each use?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TO TEACHER: Before presenting, familiarize yourself with how to access each resource so you can show students where to find them. I Quit for Me and Exit the Vaping Experience can be found through a simple online search. V-SHIFT is available through the Youth section at www.truthaboutvaping.ca.</a:t>
            </a:r>
          </a:p>
          <a:p>
            <a:r>
              <a:rPr lang="en-US"/>
              <a:t/>
            </a:r>
          </a:p>
          <a:p>
            <a:r>
              <a:rPr lang="en-US"/>
              <a:t>People may come to these resources for different reasons. Some may be curious, some may be considering a change, and others may want information to support a friend or someone they care about. These resources are available for anyone who wants information or help. </a:t>
            </a:r>
          </a:p>
          <a:p>
            <a:r>
              <a:rPr lang="en-US"/>
              <a:t/>
            </a:r>
          </a:p>
          <a:p>
            <a:r>
              <a:rPr lang="en-US"/>
              <a:t>Seeking support does not require someone to have everything figured out. A person does not need to wait until their dependence becomes severe, and they do not need to commit to quitting before exploring these resources.</a:t>
            </a:r>
          </a:p>
          <a:p>
            <a:r>
              <a:rPr lang="en-US"/>
              <a:t/>
            </a:r>
          </a:p>
          <a:p>
            <a:r>
              <a:rPr lang="en-US"/>
              <a:t>I Quit for Me is a Health Canada guide developed for young people. It is self-directed, which means someone can work through it privately and at their own pace. It includes practical strategies for preparing to quit, managing cravings and responding to situations that may make nicotine use more difficult to avoid.</a:t>
            </a:r>
          </a:p>
          <a:p>
            <a:r>
              <a:rPr lang="en-US"/>
              <a:t/>
            </a:r>
          </a:p>
          <a:p>
            <a:r>
              <a:rPr lang="en-US"/>
              <a:t>Exit the Vaping Experience is available through the Newfoundland and Labrador Smokers’ Helpline. It provides confidential support by text, online or by phone. The support is designed for youth and young adults and can help someone create a realistic plan, manage withdrawal and work through challenges as they arise.</a:t>
            </a:r>
          </a:p>
          <a:p>
            <a:r>
              <a:rPr lang="en-US"/>
              <a:t/>
            </a:r>
          </a:p>
          <a:p>
            <a:r>
              <a:rPr lang="en-US"/>
              <a:t>V-SHIFT is a youth nicotine self-help tool available online at www.truthaboutvaping.ca. </a:t>
            </a:r>
          </a:p>
          <a:p>
            <a:r>
              <a:rPr lang="en-US"/>
              <a:t>We are going to look more closely at V-shift on the next slide. It is meant to put information about nicotine, dependence and change in your pocket for whenever you want it. </a:t>
            </a:r>
          </a:p>
          <a:p>
            <a:r>
              <a:rPr lang="en-US"/>
              <a:t/>
            </a:r>
          </a:p>
          <a:p>
            <a:r>
              <a:rPr lang="en-US"/>
              <a:t>OPTIONAL QUESTION:</a:t>
            </a:r>
          </a:p>
          <a:p>
            <a:r>
              <a:rPr lang="en-US"/>
              <a:t>Which of these types of support (self-guided, text/chat or practical tools) might be most useful to young people, and why?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V-SHIFT is a private, youth-focused self-help tool for anyone who wants to better understand nicotine use or who is considering making a change.</a:t>
            </a:r>
          </a:p>
          <a:p>
            <a:r>
              <a:rPr lang="en-US"/>
              <a:t/>
            </a:r>
          </a:p>
          <a:p>
            <a:r>
              <a:rPr lang="en-US"/>
              <a:t>The first section helps users understand nicotine. It explains common signs of dependence, recognizing withdrawal symptoms and why quitting may be more difficult than simply deciding to stop. Understanding what is happening in the brain and body can make the experience feel less confusing and more manageable.</a:t>
            </a:r>
          </a:p>
          <a:p>
            <a:r>
              <a:rPr lang="en-US"/>
              <a:t/>
            </a:r>
          </a:p>
          <a:p>
            <a:r>
              <a:rPr lang="en-US"/>
              <a:t>The second section helps users notice patterns. Within the privacy of the tool, they can explore triggers and routines, notice when and why nicotine use may occur, and consider how nicotine can influence daily life, including mood, focus, sleep, relationships, money and activities.</a:t>
            </a:r>
          </a:p>
          <a:p>
            <a:r>
              <a:rPr lang="en-US"/>
              <a:t/>
            </a:r>
          </a:p>
          <a:p>
            <a:r>
              <a:rPr lang="en-US"/>
              <a:t>The third section helps users navigate with support. It offers practical ways to manage cravings, build alternative coping strategies and plan for situations that may be challenging. It also encourages realistic small steps rather than expecting immediate or perfect change.</a:t>
            </a:r>
          </a:p>
          <a:p>
            <a:r>
              <a:rPr lang="en-US"/>
              <a:t/>
            </a:r>
          </a:p>
          <a:p>
            <a:r>
              <a:rPr lang="en-US"/>
              <a:t>V-SHIFT can be used by someone who is ready to quit, someone who wants to reduce their use, or someone who is simply curious about their own patterns. There is no pressure to make a particular decision, and users can move through the tool privately and at their own pace.</a:t>
            </a:r>
          </a:p>
          <a:p>
            <a:r>
              <a:rPr lang="en-US"/>
              <a:t/>
            </a:r>
          </a:p>
          <a:p>
            <a:r>
              <a:rPr lang="en-US"/>
              <a:t>It also connects young people with confidential support when they want additional help.</a:t>
            </a:r>
          </a:p>
          <a:p>
            <a:r>
              <a:rPr lang="en-US"/>
              <a:t/>
            </a:r>
          </a:p>
          <a:p>
            <a:r>
              <a:rPr lang="en-US"/>
              <a:t>The goal of V-SHIFT is not to tell someone what they should do. It is to provide accurate information, practical tools and support so they can decide what their next step might be.</a:t>
            </a:r>
          </a:p>
          <a:p>
            <a:r>
              <a:rPr lang="en-US"/>
              <a:t/>
            </a:r>
          </a:p>
          <a:p>
            <a:r>
              <a:rPr lang="en-US"/>
              <a:t>You do not need to be ready to quit to begin understanding your nicotine use.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Before we finish, there are four main points to remember.</a:t>
            </a:r>
          </a:p>
          <a:p>
            <a:r>
              <a:rPr lang="en-US"/>
              <a:t/>
            </a:r>
          </a:p>
          <a:p>
            <a:r>
              <a:rPr lang="en-US"/>
              <a:t>First, nicotine products are designed to encourage repeated use. The way nicotine is delivered, the concentration of nicotine, the flavours, the discreet design and the ability to use some products throughout the day can all make continued use more likely.</a:t>
            </a:r>
          </a:p>
          <a:p>
            <a:r>
              <a:rPr lang="en-US"/>
              <a:t/>
            </a:r>
          </a:p>
          <a:p>
            <a:r>
              <a:rPr lang="en-US"/>
              <a:t>Second, dependence can develop faster than someone expects. It does not always begin with a clear moment when a person realizes they are addicted. It may show up gradually through cravings, using soon after waking, difficulty concentrating without nicotine or planning the day around opportunities to use.</a:t>
            </a:r>
          </a:p>
          <a:p>
            <a:r>
              <a:rPr lang="en-US"/>
              <a:t/>
            </a:r>
          </a:p>
          <a:p>
            <a:r>
              <a:rPr lang="en-US"/>
              <a:t>Third, dependence does not have to be permanent. Nicotine changes the brain and body, but those changes do not mean a person is weak or incapable of stopping. Cravings and withdrawal can be managed, routines can be changed and the brain can begin adjusting to functioning without nicotine.</a:t>
            </a:r>
          </a:p>
          <a:p>
            <a:r>
              <a:rPr lang="en-US"/>
              <a:t/>
            </a:r>
          </a:p>
          <a:p>
            <a:r>
              <a:rPr lang="en-US"/>
              <a:t>Quitting or reducing nicotine use may take more than one attempt. A difficult day or a return to use does not erase progress or mean someone has failed. Change is often a process rather than one single decision.</a:t>
            </a:r>
          </a:p>
          <a:p>
            <a:r>
              <a:rPr lang="en-US"/>
              <a:t/>
            </a:r>
          </a:p>
          <a:p>
            <a:r>
              <a:rPr lang="en-US"/>
              <a:t>Finally, quit support is available. Some people may want help quitting completely, while others may begin by learning more, noticing their patterns or considering a small change. Support can include practical strategies, confidential services and tools designed specifically for young people.</a:t>
            </a:r>
          </a:p>
          <a:p>
            <a:r>
              <a:rPr lang="en-US"/>
              <a:t/>
            </a:r>
          </a:p>
          <a:p>
            <a:r>
              <a:rPr lang="en-US"/>
              <a:t>No one has to make a decision in this classroom or share personal information. The purpose of this presentation is to make sure everyone understands how nicotine dependence works and knows where to find support if they, or someone they care about, ever want it.</a:t>
            </a:r>
          </a:p>
          <a:p>
            <a:r>
              <a:rPr lang="en-US"/>
              <a:t/>
            </a:r>
          </a:p>
          <a:p>
            <a:r>
              <a:rPr lang="en-US"/>
              <a:t>The final message is that nicotine dependence is powerful, but it does not have to control what happens next.</a:t>
            </a:r>
          </a:p>
          <a:p>
            <a:r>
              <a:rPr lang="en-US"/>
              <a:t/>
            </a:r>
          </a:p>
          <a:p>
            <a:r>
              <a:rPr lang="en-US"/>
              <a:t>OPTIONAL QUESTION:</a:t>
            </a:r>
          </a:p>
          <a:p>
            <a:r>
              <a:rPr lang="en-US"/>
              <a:t>What is one fact from this presentation that you think people your age should understand about nicotine and dependence?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NOTE TO TEACHER:</a:t>
            </a:r>
          </a:p>
          <a:p>
            <a:r>
              <a:rPr lang="en-US"/>
              <a:t>Following this presentation, you can introduce the Student Workbooks (same class or later as time permits).</a:t>
            </a:r>
          </a:p>
          <a:p>
            <a:r>
              <a:rPr lang="en-US"/>
              <a:t> </a:t>
            </a:r>
          </a:p>
          <a:p>
            <a:r>
              <a:rPr lang="en-US"/>
              <a:t>This is a chance for the class to ask questions, clarify anything that was unclear, or talk more about something that stood out.</a:t>
            </a:r>
          </a:p>
          <a:p>
            <a:r>
              <a:rPr lang="en-US"/>
              <a:t/>
            </a:r>
          </a:p>
          <a:p>
            <a:r>
              <a:rPr lang="en-US"/>
              <a:t>No one needs to share personal experiences or identify whether they use nicotine. Questions can be general, hypothetical, or about supporting someone else.</a:t>
            </a:r>
          </a:p>
          <a:p>
            <a:r>
              <a:rPr lang="en-US"/>
              <a:t/>
            </a:r>
          </a:p>
          <a:p>
            <a:r>
              <a:rPr lang="en-US"/>
              <a:t>If a question comes up that we cannot answer today, that is okay. We can identify where to find reliable information or additional support.</a:t>
            </a:r>
          </a:p>
          <a:p>
            <a:r>
              <a:rPr lang="en-US"/>
              <a:t/>
            </a:r>
          </a:p>
          <a:p>
            <a:r>
              <a:rPr lang="en-US"/>
              <a:t>The main thing to leave with is this: nicotine dependence is real, but it can be understood, managed and overcome with support. Knowing how nicotine works gives people more information and more options.</a:t>
            </a:r>
          </a:p>
          <a:p>
            <a:r>
              <a:rPr lang="en-US"/>
              <a:t>..............</a:t>
            </a:r>
          </a:p>
          <a:p>
            <a:r>
              <a:rPr lang="en-US"/>
              <a:t/>
            </a:r>
          </a:p>
          <a:p>
            <a:r>
              <a:rPr lang="en-US"/>
              <a:t>If the class is quiet or slow to start: </a:t>
            </a:r>
          </a:p>
          <a:p>
            <a:r>
              <a:rPr lang="en-US"/>
              <a:t>- What is one thing from today that surprised you, changed how you think about nicotine, or raised a question for you?</a:t>
            </a:r>
          </a:p>
          <a:p>
            <a:r>
              <a:rPr lang="en-US"/>
              <a:t>-What stood out to you most today?</a:t>
            </a:r>
          </a:p>
          <a:p>
            <a:r>
              <a:rPr lang="en-US"/>
              <a:t>-What surprised you?</a:t>
            </a:r>
          </a:p>
          <a:p>
            <a:r>
              <a:rPr lang="en-US"/>
              <a:t>-What made you think differently?</a:t>
            </a:r>
          </a:p>
          <a:p>
            <a:r>
              <a:rPr lang="en-US"/>
              <a:t>-What questions are you still thinking about?</a:t>
            </a:r>
          </a:p>
          <a:p>
            <a:r>
              <a:rPr lang="en-US"/>
              <a:t>-Why do you think nicotine dependence can be hard to recognize at first?</a:t>
            </a:r>
          </a:p>
          <a:p>
            <a:r>
              <a:rPr lang="en-US"/>
              <a:t>-What might make quitting easier for someone your age?</a:t>
            </a:r>
          </a:p>
          <a:p>
            <a:r>
              <a:rPr lang="en-US"/>
              <a:t>-What kinds of support do you think young people are most likely to use?</a:t>
            </a:r>
          </a:p>
          <a:p>
            <a:r>
              <a:rPr lang="en-US"/>
              <a:t>-If you were explaining one thing from today to a friend, what would you tell them?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png" Type="http://schemas.openxmlformats.org/officeDocument/2006/relationships/image"/><Relationship Id="rId8" Target="../media/image6.png" Type="http://schemas.openxmlformats.org/officeDocument/2006/relationships/image"/><Relationship Id="rId9" Target="../media/image7.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png" Type="http://schemas.openxmlformats.org/officeDocument/2006/relationships/image"/><Relationship Id="rId11" Target="../media/image16.png" Type="http://schemas.openxmlformats.org/officeDocument/2006/relationships/image"/><Relationship Id="rId12" Target="../media/image17.png" Type="http://schemas.openxmlformats.org/officeDocument/2006/relationships/image"/><Relationship Id="rId13" Target="../media/image18.png" Type="http://schemas.openxmlformats.org/officeDocument/2006/relationships/image"/><Relationship Id="rId14" Target="../media/image19.png" Type="http://schemas.openxmlformats.org/officeDocument/2006/relationships/image"/><Relationship Id="rId15" Target="../media/image20.png" Type="http://schemas.openxmlformats.org/officeDocument/2006/relationships/image"/><Relationship Id="rId16" Target="../media/image21.png" Type="http://schemas.openxmlformats.org/officeDocument/2006/relationships/image"/><Relationship Id="rId17" Target="../media/image22.png" Type="http://schemas.openxmlformats.org/officeDocument/2006/relationships/image"/><Relationship Id="rId18" Target="../media/image23.png" Type="http://schemas.openxmlformats.org/officeDocument/2006/relationships/image"/><Relationship Id="rId19" Target="../media/image24.png" Type="http://schemas.openxmlformats.org/officeDocument/2006/relationships/image"/><Relationship Id="rId2" Target="../notesSlides/notesSlide2.xml" Type="http://schemas.openxmlformats.org/officeDocument/2006/relationships/notesSlide"/><Relationship Id="rId20" Target="../media/image25.png" Type="http://schemas.openxmlformats.org/officeDocument/2006/relationships/image"/><Relationship Id="rId21" Target="../media/image26.svg" Type="http://schemas.openxmlformats.org/officeDocument/2006/relationships/image"/><Relationship Id="rId22" Target="../media/image27.png" Type="http://schemas.openxmlformats.org/officeDocument/2006/relationships/image"/><Relationship Id="rId23" Target="../media/image28.sv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 Id="rId5" Target="../media/image10.png" Type="http://schemas.openxmlformats.org/officeDocument/2006/relationships/image"/><Relationship Id="rId6" Target="../media/image11.png" Type="http://schemas.openxmlformats.org/officeDocument/2006/relationships/image"/><Relationship Id="rId7" Target="../media/image12.png" Type="http://schemas.openxmlformats.org/officeDocument/2006/relationships/image"/><Relationship Id="rId8" Target="../media/image13.png" Type="http://schemas.openxmlformats.org/officeDocument/2006/relationships/image"/><Relationship Id="rId9" Target="../media/image14.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1.png" Type="http://schemas.openxmlformats.org/officeDocument/2006/relationships/image"/><Relationship Id="rId4" Target="../media/image29.png" Type="http://schemas.openxmlformats.org/officeDocument/2006/relationships/image"/><Relationship Id="rId5" Target="../media/image30.png" Type="http://schemas.openxmlformats.org/officeDocument/2006/relationships/image"/><Relationship Id="rId6" Target="../media/image31.png" Type="http://schemas.openxmlformats.org/officeDocument/2006/relationships/image"/><Relationship Id="rId7" Target="../media/image32.png" Type="http://schemas.openxmlformats.org/officeDocument/2006/relationships/image"/><Relationship Id="rId8" Target="../media/image3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1.png" Type="http://schemas.openxmlformats.org/officeDocument/2006/relationships/image"/><Relationship Id="rId11" Target="../media/image42.png" Type="http://schemas.openxmlformats.org/officeDocument/2006/relationships/image"/><Relationship Id="rId12" Target="../media/image43.png" Type="http://schemas.openxmlformats.org/officeDocument/2006/relationships/image"/><Relationship Id="rId13" Target="../media/image44.png" Type="http://schemas.openxmlformats.org/officeDocument/2006/relationships/image"/><Relationship Id="rId14" Target="../media/image45.png" Type="http://schemas.openxmlformats.org/officeDocument/2006/relationships/image"/><Relationship Id="rId15" Target="../media/image46.png" Type="http://schemas.openxmlformats.org/officeDocument/2006/relationships/image"/><Relationship Id="rId16" Target="../media/image47.png" Type="http://schemas.openxmlformats.org/officeDocument/2006/relationships/image"/><Relationship Id="rId17" Target="../media/image48.png" Type="http://schemas.openxmlformats.org/officeDocument/2006/relationships/image"/><Relationship Id="rId18" Target="../media/image49.png" Type="http://schemas.openxmlformats.org/officeDocument/2006/relationships/image"/><Relationship Id="rId19" Target="../media/image50.png" Type="http://schemas.openxmlformats.org/officeDocument/2006/relationships/image"/><Relationship Id="rId2" Target="../notesSlides/notesSlide4.xml" Type="http://schemas.openxmlformats.org/officeDocument/2006/relationships/notesSlide"/><Relationship Id="rId20" Target="../media/image51.png" Type="http://schemas.openxmlformats.org/officeDocument/2006/relationships/image"/><Relationship Id="rId21" Target="../media/image52.png" Type="http://schemas.openxmlformats.org/officeDocument/2006/relationships/image"/><Relationship Id="rId22" Target="../media/image53.png" Type="http://schemas.openxmlformats.org/officeDocument/2006/relationships/image"/><Relationship Id="rId23" Target="../media/image54.png" Type="http://schemas.openxmlformats.org/officeDocument/2006/relationships/image"/><Relationship Id="rId24" Target="../media/image55.png" Type="http://schemas.openxmlformats.org/officeDocument/2006/relationships/image"/><Relationship Id="rId25" Target="../media/image56.png" Type="http://schemas.openxmlformats.org/officeDocument/2006/relationships/image"/><Relationship Id="rId26" Target="../media/image57.png" Type="http://schemas.openxmlformats.org/officeDocument/2006/relationships/image"/><Relationship Id="rId27" Target="../media/image58.png" Type="http://schemas.openxmlformats.org/officeDocument/2006/relationships/image"/><Relationship Id="rId3" Target="../media/image34.png" Type="http://schemas.openxmlformats.org/officeDocument/2006/relationships/image"/><Relationship Id="rId4" Target="../media/image35.png" Type="http://schemas.openxmlformats.org/officeDocument/2006/relationships/image"/><Relationship Id="rId5" Target="../media/image36.png" Type="http://schemas.openxmlformats.org/officeDocument/2006/relationships/image"/><Relationship Id="rId6" Target="../media/image37.png" Type="http://schemas.openxmlformats.org/officeDocument/2006/relationships/image"/><Relationship Id="rId7" Target="../media/image38.png" Type="http://schemas.openxmlformats.org/officeDocument/2006/relationships/image"/><Relationship Id="rId8" Target="../media/image39.png" Type="http://schemas.openxmlformats.org/officeDocument/2006/relationships/image"/><Relationship Id="rId9" Target="../media/image40.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6.png" Type="http://schemas.openxmlformats.org/officeDocument/2006/relationships/image"/><Relationship Id="rId11" Target="../media/image67.png" Type="http://schemas.openxmlformats.org/officeDocument/2006/relationships/image"/><Relationship Id="rId12" Target="../media/image68.png" Type="http://schemas.openxmlformats.org/officeDocument/2006/relationships/image"/><Relationship Id="rId13" Target="../media/image69.png" Type="http://schemas.openxmlformats.org/officeDocument/2006/relationships/image"/><Relationship Id="rId14" Target="../media/image70.png" Type="http://schemas.openxmlformats.org/officeDocument/2006/relationships/image"/><Relationship Id="rId15" Target="../media/image71.png" Type="http://schemas.openxmlformats.org/officeDocument/2006/relationships/image"/><Relationship Id="rId16" Target="../media/image72.png" Type="http://schemas.openxmlformats.org/officeDocument/2006/relationships/image"/><Relationship Id="rId17" Target="../media/image73.png" Type="http://schemas.openxmlformats.org/officeDocument/2006/relationships/image"/><Relationship Id="rId18" Target="../media/image74.png" Type="http://schemas.openxmlformats.org/officeDocument/2006/relationships/image"/><Relationship Id="rId19" Target="../media/image75.png" Type="http://schemas.openxmlformats.org/officeDocument/2006/relationships/image"/><Relationship Id="rId2" Target="../notesSlides/notesSlide5.xml" Type="http://schemas.openxmlformats.org/officeDocument/2006/relationships/notesSlide"/><Relationship Id="rId20" Target="../media/image76.png" Type="http://schemas.openxmlformats.org/officeDocument/2006/relationships/image"/><Relationship Id="rId21" Target="../media/image77.png" Type="http://schemas.openxmlformats.org/officeDocument/2006/relationships/image"/><Relationship Id="rId22" Target="../media/image78.png" Type="http://schemas.openxmlformats.org/officeDocument/2006/relationships/image"/><Relationship Id="rId23" Target="../media/image79.png" Type="http://schemas.openxmlformats.org/officeDocument/2006/relationships/image"/><Relationship Id="rId24" Target="../media/image80.png" Type="http://schemas.openxmlformats.org/officeDocument/2006/relationships/image"/><Relationship Id="rId3" Target="../media/image59.png" Type="http://schemas.openxmlformats.org/officeDocument/2006/relationships/image"/><Relationship Id="rId4" Target="../media/image60.png" Type="http://schemas.openxmlformats.org/officeDocument/2006/relationships/image"/><Relationship Id="rId5" Target="../media/image61.png" Type="http://schemas.openxmlformats.org/officeDocument/2006/relationships/image"/><Relationship Id="rId6" Target="../media/image62.png" Type="http://schemas.openxmlformats.org/officeDocument/2006/relationships/image"/><Relationship Id="rId7" Target="../media/image63.png" Type="http://schemas.openxmlformats.org/officeDocument/2006/relationships/image"/><Relationship Id="rId8" Target="../media/image64.png" Type="http://schemas.openxmlformats.org/officeDocument/2006/relationships/image"/><Relationship Id="rId9" Target="../media/image65.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8.png" Type="http://schemas.openxmlformats.org/officeDocument/2006/relationships/image"/><Relationship Id="rId11" Target="../media/image89.png" Type="http://schemas.openxmlformats.org/officeDocument/2006/relationships/image"/><Relationship Id="rId12" Target="../media/image90.png" Type="http://schemas.openxmlformats.org/officeDocument/2006/relationships/image"/><Relationship Id="rId13" Target="../media/image91.png" Type="http://schemas.openxmlformats.org/officeDocument/2006/relationships/image"/><Relationship Id="rId14" Target="../media/image92.png" Type="http://schemas.openxmlformats.org/officeDocument/2006/relationships/image"/><Relationship Id="rId15" Target="../media/image93.png" Type="http://schemas.openxmlformats.org/officeDocument/2006/relationships/image"/><Relationship Id="rId16" Target="../media/image94.png" Type="http://schemas.openxmlformats.org/officeDocument/2006/relationships/image"/><Relationship Id="rId17" Target="../media/image95.png" Type="http://schemas.openxmlformats.org/officeDocument/2006/relationships/image"/><Relationship Id="rId18" Target="../media/image96.png" Type="http://schemas.openxmlformats.org/officeDocument/2006/relationships/image"/><Relationship Id="rId19" Target="../media/image97.png" Type="http://schemas.openxmlformats.org/officeDocument/2006/relationships/image"/><Relationship Id="rId2" Target="../notesSlides/notesSlide6.xml" Type="http://schemas.openxmlformats.org/officeDocument/2006/relationships/notesSlide"/><Relationship Id="rId3" Target="../media/image81.png" Type="http://schemas.openxmlformats.org/officeDocument/2006/relationships/image"/><Relationship Id="rId4" Target="../media/image82.png" Type="http://schemas.openxmlformats.org/officeDocument/2006/relationships/image"/><Relationship Id="rId5" Target="../media/image83.png" Type="http://schemas.openxmlformats.org/officeDocument/2006/relationships/image"/><Relationship Id="rId6" Target="../media/image84.png" Type="http://schemas.openxmlformats.org/officeDocument/2006/relationships/image"/><Relationship Id="rId7" Target="../media/image85.png" Type="http://schemas.openxmlformats.org/officeDocument/2006/relationships/image"/><Relationship Id="rId8" Target="../media/image86.png" Type="http://schemas.openxmlformats.org/officeDocument/2006/relationships/image"/><Relationship Id="rId9" Target="../media/image87.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5.png" Type="http://schemas.openxmlformats.org/officeDocument/2006/relationships/image"/><Relationship Id="rId11" Target="../media/image106.png" Type="http://schemas.openxmlformats.org/officeDocument/2006/relationships/image"/><Relationship Id="rId12" Target="../media/image107.png" Type="http://schemas.openxmlformats.org/officeDocument/2006/relationships/image"/><Relationship Id="rId13" Target="../media/image108.png" Type="http://schemas.openxmlformats.org/officeDocument/2006/relationships/image"/><Relationship Id="rId14" Target="../media/image109.png" Type="http://schemas.openxmlformats.org/officeDocument/2006/relationships/image"/><Relationship Id="rId15" Target="../media/image110.png" Type="http://schemas.openxmlformats.org/officeDocument/2006/relationships/image"/><Relationship Id="rId16" Target="../media/image111.png" Type="http://schemas.openxmlformats.org/officeDocument/2006/relationships/image"/><Relationship Id="rId17" Target="../media/image112.png" Type="http://schemas.openxmlformats.org/officeDocument/2006/relationships/image"/><Relationship Id="rId18" Target="../media/image113.png" Type="http://schemas.openxmlformats.org/officeDocument/2006/relationships/image"/><Relationship Id="rId19" Target="../media/image114.png" Type="http://schemas.openxmlformats.org/officeDocument/2006/relationships/image"/><Relationship Id="rId2" Target="../notesSlides/notesSlide7.xml" Type="http://schemas.openxmlformats.org/officeDocument/2006/relationships/notesSlide"/><Relationship Id="rId20" Target="../media/image115.png" Type="http://schemas.openxmlformats.org/officeDocument/2006/relationships/image"/><Relationship Id="rId3" Target="../media/image98.png" Type="http://schemas.openxmlformats.org/officeDocument/2006/relationships/image"/><Relationship Id="rId4" Target="../media/image99.png" Type="http://schemas.openxmlformats.org/officeDocument/2006/relationships/image"/><Relationship Id="rId5" Target="../media/image100.png" Type="http://schemas.openxmlformats.org/officeDocument/2006/relationships/image"/><Relationship Id="rId6" Target="../media/image101.png" Type="http://schemas.openxmlformats.org/officeDocument/2006/relationships/image"/><Relationship Id="rId7" Target="../media/image102.png" Type="http://schemas.openxmlformats.org/officeDocument/2006/relationships/image"/><Relationship Id="rId8" Target="../media/image103.png" Type="http://schemas.openxmlformats.org/officeDocument/2006/relationships/image"/><Relationship Id="rId9" Target="../media/image104.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3.png" Type="http://schemas.openxmlformats.org/officeDocument/2006/relationships/image"/><Relationship Id="rId11" Target="../media/image124.png" Type="http://schemas.openxmlformats.org/officeDocument/2006/relationships/image"/><Relationship Id="rId12" Target="../media/image125.png" Type="http://schemas.openxmlformats.org/officeDocument/2006/relationships/image"/><Relationship Id="rId13" Target="../media/image126.png" Type="http://schemas.openxmlformats.org/officeDocument/2006/relationships/image"/><Relationship Id="rId14" Target="../media/image127.png" Type="http://schemas.openxmlformats.org/officeDocument/2006/relationships/image"/><Relationship Id="rId2" Target="../notesSlides/notesSlide8.xml" Type="http://schemas.openxmlformats.org/officeDocument/2006/relationships/notesSlide"/><Relationship Id="rId3" Target="../media/image116.png" Type="http://schemas.openxmlformats.org/officeDocument/2006/relationships/image"/><Relationship Id="rId4" Target="../media/image117.png" Type="http://schemas.openxmlformats.org/officeDocument/2006/relationships/image"/><Relationship Id="rId5" Target="../media/image118.png" Type="http://schemas.openxmlformats.org/officeDocument/2006/relationships/image"/><Relationship Id="rId6" Target="../media/image119.png" Type="http://schemas.openxmlformats.org/officeDocument/2006/relationships/image"/><Relationship Id="rId7" Target="../media/image120.png" Type="http://schemas.openxmlformats.org/officeDocument/2006/relationships/image"/><Relationship Id="rId8" Target="../media/image121.png" Type="http://schemas.openxmlformats.org/officeDocument/2006/relationships/image"/><Relationship Id="rId9" Target="../media/image12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5.png" Type="http://schemas.openxmlformats.org/officeDocument/2006/relationships/image"/><Relationship Id="rId11" Target="../media/image136.png" Type="http://schemas.openxmlformats.org/officeDocument/2006/relationships/image"/><Relationship Id="rId12" Target="../media/image137.png" Type="http://schemas.openxmlformats.org/officeDocument/2006/relationships/image"/><Relationship Id="rId13" Target="../media/image138.png" Type="http://schemas.openxmlformats.org/officeDocument/2006/relationships/image"/><Relationship Id="rId14" Target="../media/image139.png" Type="http://schemas.openxmlformats.org/officeDocument/2006/relationships/image"/><Relationship Id="rId2" Target="../notesSlides/notesSlide9.xml" Type="http://schemas.openxmlformats.org/officeDocument/2006/relationships/notesSlide"/><Relationship Id="rId3" Target="../media/image128.png" Type="http://schemas.openxmlformats.org/officeDocument/2006/relationships/image"/><Relationship Id="rId4" Target="../media/image129.png" Type="http://schemas.openxmlformats.org/officeDocument/2006/relationships/image"/><Relationship Id="rId5" Target="../media/image130.png" Type="http://schemas.openxmlformats.org/officeDocument/2006/relationships/image"/><Relationship Id="rId6" Target="../media/image131.png" Type="http://schemas.openxmlformats.org/officeDocument/2006/relationships/image"/><Relationship Id="rId7" Target="../media/image132.png" Type="http://schemas.openxmlformats.org/officeDocument/2006/relationships/image"/><Relationship Id="rId8" Target="../media/image133.png" Type="http://schemas.openxmlformats.org/officeDocument/2006/relationships/image"/><Relationship Id="rId9" Target="../media/image134.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47.png" Type="http://schemas.openxmlformats.org/officeDocument/2006/relationships/image"/><Relationship Id="rId11" Target="../media/image148.png" Type="http://schemas.openxmlformats.org/officeDocument/2006/relationships/image"/><Relationship Id="rId12" Target="../media/image149.png" Type="http://schemas.openxmlformats.org/officeDocument/2006/relationships/image"/><Relationship Id="rId13" Target="../media/image150.png" Type="http://schemas.openxmlformats.org/officeDocument/2006/relationships/image"/><Relationship Id="rId14" Target="../media/image151.png" Type="http://schemas.openxmlformats.org/officeDocument/2006/relationships/image"/><Relationship Id="rId15" Target="../media/image152.png" Type="http://schemas.openxmlformats.org/officeDocument/2006/relationships/image"/><Relationship Id="rId16" Target="../media/image153.png" Type="http://schemas.openxmlformats.org/officeDocument/2006/relationships/image"/><Relationship Id="rId17" Target="../media/image154.png" Type="http://schemas.openxmlformats.org/officeDocument/2006/relationships/image"/><Relationship Id="rId18" Target="../media/image155.png" Type="http://schemas.openxmlformats.org/officeDocument/2006/relationships/image"/><Relationship Id="rId2" Target="../notesSlides/notesSlide10.xml" Type="http://schemas.openxmlformats.org/officeDocument/2006/relationships/notesSlide"/><Relationship Id="rId3" Target="../media/image140.png" Type="http://schemas.openxmlformats.org/officeDocument/2006/relationships/image"/><Relationship Id="rId4" Target="../media/image141.png" Type="http://schemas.openxmlformats.org/officeDocument/2006/relationships/image"/><Relationship Id="rId5" Target="../media/image142.png" Type="http://schemas.openxmlformats.org/officeDocument/2006/relationships/image"/><Relationship Id="rId6" Target="../media/image143.png" Type="http://schemas.openxmlformats.org/officeDocument/2006/relationships/image"/><Relationship Id="rId7" Target="../media/image144.png" Type="http://schemas.openxmlformats.org/officeDocument/2006/relationships/image"/><Relationship Id="rId8" Target="../media/image145.png" Type="http://schemas.openxmlformats.org/officeDocument/2006/relationships/image"/><Relationship Id="rId9" Target="../media/image146.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156.png" Type="http://schemas.openxmlformats.org/officeDocument/2006/relationships/image"/><Relationship Id="rId4" Target="../media/image157.png" Type="http://schemas.openxmlformats.org/officeDocument/2006/relationships/image"/><Relationship Id="rId5" Target="../media/image158.png" Type="http://schemas.openxmlformats.org/officeDocument/2006/relationships/image"/><Relationship Id="rId6" Target="../media/image159.png" Type="http://schemas.openxmlformats.org/officeDocument/2006/relationships/image"/><Relationship Id="rId7" Target="../media/image160.png" Type="http://schemas.openxmlformats.org/officeDocument/2006/relationships/image"/><Relationship Id="rId8" Target="../media/image161.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69.png" Type="http://schemas.openxmlformats.org/officeDocument/2006/relationships/image"/><Relationship Id="rId11" Target="../media/image170.png" Type="http://schemas.openxmlformats.org/officeDocument/2006/relationships/image"/><Relationship Id="rId12" Target="../media/image171.png" Type="http://schemas.openxmlformats.org/officeDocument/2006/relationships/image"/><Relationship Id="rId13" Target="../media/image172.png" Type="http://schemas.openxmlformats.org/officeDocument/2006/relationships/image"/><Relationship Id="rId14" Target="../media/image173.png" Type="http://schemas.openxmlformats.org/officeDocument/2006/relationships/image"/><Relationship Id="rId15" Target="../media/image174.png" Type="http://schemas.openxmlformats.org/officeDocument/2006/relationships/image"/><Relationship Id="rId16" Target="../media/image175.png" Type="http://schemas.openxmlformats.org/officeDocument/2006/relationships/image"/><Relationship Id="rId17" Target="../media/image176.png" Type="http://schemas.openxmlformats.org/officeDocument/2006/relationships/image"/><Relationship Id="rId18" Target="../media/image177.png" Type="http://schemas.openxmlformats.org/officeDocument/2006/relationships/image"/><Relationship Id="rId19" Target="../media/image160.png" Type="http://schemas.openxmlformats.org/officeDocument/2006/relationships/image"/><Relationship Id="rId2" Target="../notesSlides/notesSlide12.xml" Type="http://schemas.openxmlformats.org/officeDocument/2006/relationships/notesSlide"/><Relationship Id="rId3" Target="../media/image162.png" Type="http://schemas.openxmlformats.org/officeDocument/2006/relationships/image"/><Relationship Id="rId4" Target="../media/image163.png" Type="http://schemas.openxmlformats.org/officeDocument/2006/relationships/image"/><Relationship Id="rId5" Target="../media/image164.png" Type="http://schemas.openxmlformats.org/officeDocument/2006/relationships/image"/><Relationship Id="rId6" Target="../media/image165.png" Type="http://schemas.openxmlformats.org/officeDocument/2006/relationships/image"/><Relationship Id="rId7" Target="../media/image166.png" Type="http://schemas.openxmlformats.org/officeDocument/2006/relationships/image"/><Relationship Id="rId8" Target="../media/image167.png" Type="http://schemas.openxmlformats.org/officeDocument/2006/relationships/image"/><Relationship Id="rId9" Target="../media/image168.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4.png" Type="http://schemas.openxmlformats.org/officeDocument/2006/relationships/image"/><Relationship Id="rId11" Target="../media/image185.svg" Type="http://schemas.openxmlformats.org/officeDocument/2006/relationships/image"/><Relationship Id="rId12" Target="../media/image186.png" Type="http://schemas.openxmlformats.org/officeDocument/2006/relationships/image"/><Relationship Id="rId13" Target="../media/image187.svg" Type="http://schemas.openxmlformats.org/officeDocument/2006/relationships/image"/><Relationship Id="rId14" Target="../media/image188.png" Type="http://schemas.openxmlformats.org/officeDocument/2006/relationships/image"/><Relationship Id="rId15" Target="../media/image189.svg" Type="http://schemas.openxmlformats.org/officeDocument/2006/relationships/image"/><Relationship Id="rId2" Target="../notesSlides/notesSlide13.xml" Type="http://schemas.openxmlformats.org/officeDocument/2006/relationships/notesSlide"/><Relationship Id="rId3" Target="../media/image178.png" Type="http://schemas.openxmlformats.org/officeDocument/2006/relationships/image"/><Relationship Id="rId4" Target="../media/image35.png" Type="http://schemas.openxmlformats.org/officeDocument/2006/relationships/image"/><Relationship Id="rId5" Target="../media/image179.png" Type="http://schemas.openxmlformats.org/officeDocument/2006/relationships/image"/><Relationship Id="rId6" Target="../media/image180.png" Type="http://schemas.openxmlformats.org/officeDocument/2006/relationships/image"/><Relationship Id="rId7" Target="../media/image181.png" Type="http://schemas.openxmlformats.org/officeDocument/2006/relationships/image"/><Relationship Id="rId8" Target="../media/image182.png" Type="http://schemas.openxmlformats.org/officeDocument/2006/relationships/image"/><Relationship Id="rId9" Target="../media/image183.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7.png" Type="http://schemas.openxmlformats.org/officeDocument/2006/relationships/image"/><Relationship Id="rId11" Target="../media/image198.png" Type="http://schemas.openxmlformats.org/officeDocument/2006/relationships/image"/><Relationship Id="rId12" Target="../media/image199.png" Type="http://schemas.openxmlformats.org/officeDocument/2006/relationships/image"/><Relationship Id="rId13" Target="../media/image200.png" Type="http://schemas.openxmlformats.org/officeDocument/2006/relationships/image"/><Relationship Id="rId14" Target="../media/image201.png" Type="http://schemas.openxmlformats.org/officeDocument/2006/relationships/image"/><Relationship Id="rId15" Target="../media/image202.png" Type="http://schemas.openxmlformats.org/officeDocument/2006/relationships/image"/><Relationship Id="rId16" Target="../media/image203.png" Type="http://schemas.openxmlformats.org/officeDocument/2006/relationships/image"/><Relationship Id="rId17" Target="../media/image204.png" Type="http://schemas.openxmlformats.org/officeDocument/2006/relationships/image"/><Relationship Id="rId2" Target="../notesSlides/notesSlide14.xml" Type="http://schemas.openxmlformats.org/officeDocument/2006/relationships/notesSlide"/><Relationship Id="rId3" Target="../media/image190.png" Type="http://schemas.openxmlformats.org/officeDocument/2006/relationships/image"/><Relationship Id="rId4" Target="../media/image191.png" Type="http://schemas.openxmlformats.org/officeDocument/2006/relationships/image"/><Relationship Id="rId5" Target="../media/image192.png" Type="http://schemas.openxmlformats.org/officeDocument/2006/relationships/image"/><Relationship Id="rId6" Target="../media/image193.png" Type="http://schemas.openxmlformats.org/officeDocument/2006/relationships/image"/><Relationship Id="rId7" Target="../media/image194.png" Type="http://schemas.openxmlformats.org/officeDocument/2006/relationships/image"/><Relationship Id="rId8" Target="../media/image195.png" Type="http://schemas.openxmlformats.org/officeDocument/2006/relationships/image"/><Relationship Id="rId9" Target="../media/image19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2195" y="0"/>
            <a:ext cx="19087956" cy="10704966"/>
          </a:xfrm>
          <a:custGeom>
            <a:avLst/>
            <a:gdLst/>
            <a:ahLst/>
            <a:cxnLst/>
            <a:rect r="r" b="b" t="t" l="l"/>
            <a:pathLst>
              <a:path h="10704966" w="19087956">
                <a:moveTo>
                  <a:pt x="0" y="0"/>
                </a:moveTo>
                <a:lnTo>
                  <a:pt x="19087957" y="0"/>
                </a:lnTo>
                <a:lnTo>
                  <a:pt x="19087957" y="10704966"/>
                </a:lnTo>
                <a:lnTo>
                  <a:pt x="0" y="10704966"/>
                </a:lnTo>
                <a:lnTo>
                  <a:pt x="0" y="0"/>
                </a:lnTo>
                <a:close/>
              </a:path>
            </a:pathLst>
          </a:custGeom>
          <a:blipFill>
            <a:blip r:embed="rId3"/>
            <a:stretch>
              <a:fillRect l="0" t="-14380" r="-27281" b="-13349"/>
            </a:stretch>
          </a:blipFill>
        </p:spPr>
      </p:sp>
      <p:sp>
        <p:nvSpPr>
          <p:cNvPr name="Freeform 3" id="3"/>
          <p:cNvSpPr/>
          <p:nvPr/>
        </p:nvSpPr>
        <p:spPr>
          <a:xfrm flipH="false" flipV="false" rot="0">
            <a:off x="9765415" y="205669"/>
            <a:ext cx="8314182" cy="7327010"/>
          </a:xfrm>
          <a:custGeom>
            <a:avLst/>
            <a:gdLst/>
            <a:ahLst/>
            <a:cxnLst/>
            <a:rect r="r" b="b" t="t" l="l"/>
            <a:pathLst>
              <a:path h="7327010" w="8314182">
                <a:moveTo>
                  <a:pt x="0" y="0"/>
                </a:moveTo>
                <a:lnTo>
                  <a:pt x="8314182" y="0"/>
                </a:lnTo>
                <a:lnTo>
                  <a:pt x="8314182" y="7327010"/>
                </a:lnTo>
                <a:lnTo>
                  <a:pt x="0" y="7327010"/>
                </a:lnTo>
                <a:lnTo>
                  <a:pt x="0" y="0"/>
                </a:lnTo>
                <a:close/>
              </a:path>
            </a:pathLst>
          </a:custGeom>
          <a:blipFill>
            <a:blip r:embed="rId4"/>
            <a:stretch>
              <a:fillRect l="0" t="0" r="0" b="0"/>
            </a:stretch>
          </a:blipFill>
        </p:spPr>
      </p:sp>
      <p:sp>
        <p:nvSpPr>
          <p:cNvPr name="Freeform 4" id="4"/>
          <p:cNvSpPr/>
          <p:nvPr/>
        </p:nvSpPr>
        <p:spPr>
          <a:xfrm flipH="false" flipV="false" rot="0">
            <a:off x="10423529" y="685023"/>
            <a:ext cx="6997953" cy="5385572"/>
          </a:xfrm>
          <a:custGeom>
            <a:avLst/>
            <a:gdLst/>
            <a:ahLst/>
            <a:cxnLst/>
            <a:rect r="r" b="b" t="t" l="l"/>
            <a:pathLst>
              <a:path h="5385572" w="6997953">
                <a:moveTo>
                  <a:pt x="0" y="0"/>
                </a:moveTo>
                <a:lnTo>
                  <a:pt x="6997953" y="0"/>
                </a:lnTo>
                <a:lnTo>
                  <a:pt x="6997953" y="5385572"/>
                </a:lnTo>
                <a:lnTo>
                  <a:pt x="0" y="5385572"/>
                </a:lnTo>
                <a:lnTo>
                  <a:pt x="0" y="0"/>
                </a:lnTo>
                <a:close/>
              </a:path>
            </a:pathLst>
          </a:custGeom>
          <a:blipFill>
            <a:blip r:embed="rId5"/>
            <a:stretch>
              <a:fillRect l="0" t="0" r="0" b="0"/>
            </a:stretch>
          </a:blipFill>
        </p:spPr>
      </p:sp>
      <p:sp>
        <p:nvSpPr>
          <p:cNvPr name="Freeform 5" id="5"/>
          <p:cNvSpPr/>
          <p:nvPr/>
        </p:nvSpPr>
        <p:spPr>
          <a:xfrm flipH="false" flipV="false" rot="0">
            <a:off x="8329672" y="5428683"/>
            <a:ext cx="10511481" cy="5175413"/>
          </a:xfrm>
          <a:custGeom>
            <a:avLst/>
            <a:gdLst/>
            <a:ahLst/>
            <a:cxnLst/>
            <a:rect r="r" b="b" t="t" l="l"/>
            <a:pathLst>
              <a:path h="5175413" w="10511481">
                <a:moveTo>
                  <a:pt x="0" y="0"/>
                </a:moveTo>
                <a:lnTo>
                  <a:pt x="10511481" y="0"/>
                </a:lnTo>
                <a:lnTo>
                  <a:pt x="10511481" y="5175412"/>
                </a:lnTo>
                <a:lnTo>
                  <a:pt x="0" y="5175412"/>
                </a:lnTo>
                <a:lnTo>
                  <a:pt x="0" y="0"/>
                </a:lnTo>
                <a:close/>
              </a:path>
            </a:pathLst>
          </a:custGeom>
          <a:blipFill>
            <a:blip r:embed="rId6">
              <a:alphaModFix amt="60000"/>
            </a:blip>
            <a:stretch>
              <a:fillRect l="0" t="0" r="0" b="0"/>
            </a:stretch>
          </a:blipFill>
        </p:spPr>
      </p:sp>
      <p:sp>
        <p:nvSpPr>
          <p:cNvPr name="Freeform 6" id="6"/>
          <p:cNvSpPr/>
          <p:nvPr/>
        </p:nvSpPr>
        <p:spPr>
          <a:xfrm flipH="false" flipV="false" rot="0">
            <a:off x="3217173" y="9024405"/>
            <a:ext cx="449712" cy="219372"/>
          </a:xfrm>
          <a:custGeom>
            <a:avLst/>
            <a:gdLst/>
            <a:ahLst/>
            <a:cxnLst/>
            <a:rect r="r" b="b" t="t" l="l"/>
            <a:pathLst>
              <a:path h="219372" w="449712">
                <a:moveTo>
                  <a:pt x="0" y="0"/>
                </a:moveTo>
                <a:lnTo>
                  <a:pt x="449712" y="0"/>
                </a:lnTo>
                <a:lnTo>
                  <a:pt x="449712" y="219372"/>
                </a:lnTo>
                <a:lnTo>
                  <a:pt x="0" y="219372"/>
                </a:lnTo>
                <a:lnTo>
                  <a:pt x="0" y="0"/>
                </a:lnTo>
                <a:close/>
              </a:path>
            </a:pathLst>
          </a:custGeom>
          <a:blipFill>
            <a:blip r:embed="rId7"/>
            <a:stretch>
              <a:fillRect l="0" t="0" r="0" b="0"/>
            </a:stretch>
          </a:blipFill>
        </p:spPr>
      </p:sp>
      <p:sp>
        <p:nvSpPr>
          <p:cNvPr name="Freeform 7" id="7"/>
          <p:cNvSpPr/>
          <p:nvPr/>
        </p:nvSpPr>
        <p:spPr>
          <a:xfrm flipH="false" flipV="false" rot="0">
            <a:off x="5838664" y="9024405"/>
            <a:ext cx="449712" cy="219372"/>
          </a:xfrm>
          <a:custGeom>
            <a:avLst/>
            <a:gdLst/>
            <a:ahLst/>
            <a:cxnLst/>
            <a:rect r="r" b="b" t="t" l="l"/>
            <a:pathLst>
              <a:path h="219372" w="449712">
                <a:moveTo>
                  <a:pt x="0" y="0"/>
                </a:moveTo>
                <a:lnTo>
                  <a:pt x="449711" y="0"/>
                </a:lnTo>
                <a:lnTo>
                  <a:pt x="449711" y="219372"/>
                </a:lnTo>
                <a:lnTo>
                  <a:pt x="0" y="219372"/>
                </a:lnTo>
                <a:lnTo>
                  <a:pt x="0" y="0"/>
                </a:lnTo>
                <a:close/>
              </a:path>
            </a:pathLst>
          </a:custGeom>
          <a:blipFill>
            <a:blip r:embed="rId8"/>
            <a:stretch>
              <a:fillRect l="0" t="0" r="0" b="0"/>
            </a:stretch>
          </a:blipFill>
        </p:spPr>
      </p:sp>
      <p:sp>
        <p:nvSpPr>
          <p:cNvPr name="Freeform 8" id="8"/>
          <p:cNvSpPr/>
          <p:nvPr/>
        </p:nvSpPr>
        <p:spPr>
          <a:xfrm flipH="false" flipV="false" rot="0">
            <a:off x="3709126" y="8016389"/>
            <a:ext cx="2129538" cy="2129538"/>
          </a:xfrm>
          <a:custGeom>
            <a:avLst/>
            <a:gdLst/>
            <a:ahLst/>
            <a:cxnLst/>
            <a:rect r="r" b="b" t="t" l="l"/>
            <a:pathLst>
              <a:path h="2129538" w="2129538">
                <a:moveTo>
                  <a:pt x="0" y="0"/>
                </a:moveTo>
                <a:lnTo>
                  <a:pt x="2129538" y="0"/>
                </a:lnTo>
                <a:lnTo>
                  <a:pt x="2129538" y="2129538"/>
                </a:lnTo>
                <a:lnTo>
                  <a:pt x="0" y="2129538"/>
                </a:lnTo>
                <a:lnTo>
                  <a:pt x="0" y="0"/>
                </a:lnTo>
                <a:close/>
              </a:path>
            </a:pathLst>
          </a:custGeom>
          <a:blipFill>
            <a:blip r:embed="rId9"/>
            <a:stretch>
              <a:fillRect l="0" t="0" r="0" b="0"/>
            </a:stretch>
          </a:blipFill>
        </p:spPr>
      </p:sp>
      <p:sp>
        <p:nvSpPr>
          <p:cNvPr name="TextBox 9" id="9"/>
          <p:cNvSpPr txBox="true"/>
          <p:nvPr/>
        </p:nvSpPr>
        <p:spPr>
          <a:xfrm rot="0">
            <a:off x="773813" y="1253734"/>
            <a:ext cx="10256758" cy="2066925"/>
          </a:xfrm>
          <a:prstGeom prst="rect">
            <a:avLst/>
          </a:prstGeom>
        </p:spPr>
        <p:txBody>
          <a:bodyPr anchor="t" rtlCol="false" tIns="0" lIns="0" bIns="0" rIns="0">
            <a:spAutoFit/>
          </a:bodyPr>
          <a:lstStyle/>
          <a:p>
            <a:pPr algn="l">
              <a:lnSpc>
                <a:spcPts val="16800"/>
              </a:lnSpc>
            </a:pPr>
            <a:r>
              <a:rPr lang="en-US" b="true" sz="12000" spc="600">
                <a:solidFill>
                  <a:srgbClr val="002654"/>
                </a:solidFill>
                <a:latin typeface="Lato Bold"/>
                <a:ea typeface="Lato Bold"/>
                <a:cs typeface="Lato Bold"/>
                <a:sym typeface="Lato Bold"/>
              </a:rPr>
              <a:t>NICOTINE-</a:t>
            </a:r>
          </a:p>
        </p:txBody>
      </p:sp>
      <p:sp>
        <p:nvSpPr>
          <p:cNvPr name="TextBox 10" id="10"/>
          <p:cNvSpPr txBox="true"/>
          <p:nvPr/>
        </p:nvSpPr>
        <p:spPr>
          <a:xfrm rot="0">
            <a:off x="773813" y="3234934"/>
            <a:ext cx="9444823" cy="1203325"/>
          </a:xfrm>
          <a:prstGeom prst="rect">
            <a:avLst/>
          </a:prstGeom>
        </p:spPr>
        <p:txBody>
          <a:bodyPr anchor="t" rtlCol="false" tIns="0" lIns="0" bIns="0" rIns="0">
            <a:spAutoFit/>
          </a:bodyPr>
          <a:lstStyle/>
          <a:p>
            <a:pPr algn="l">
              <a:lnSpc>
                <a:spcPts val="9800"/>
              </a:lnSpc>
            </a:pPr>
            <a:r>
              <a:rPr lang="en-US" sz="7000" spc="-210">
                <a:solidFill>
                  <a:srgbClr val="002654"/>
                </a:solidFill>
                <a:latin typeface="Lato"/>
                <a:ea typeface="Lato"/>
                <a:cs typeface="Lato"/>
                <a:sym typeface="Lato"/>
              </a:rPr>
              <a:t>Dependence by Design</a:t>
            </a:r>
          </a:p>
        </p:txBody>
      </p:sp>
      <p:sp>
        <p:nvSpPr>
          <p:cNvPr name="TextBox 11" id="11"/>
          <p:cNvSpPr txBox="true"/>
          <p:nvPr/>
        </p:nvSpPr>
        <p:spPr>
          <a:xfrm rot="0">
            <a:off x="644016" y="5048250"/>
            <a:ext cx="9121399" cy="1739901"/>
          </a:xfrm>
          <a:prstGeom prst="rect">
            <a:avLst/>
          </a:prstGeom>
        </p:spPr>
        <p:txBody>
          <a:bodyPr anchor="t" rtlCol="false" tIns="0" lIns="0" bIns="0" rIns="0">
            <a:spAutoFit/>
          </a:bodyPr>
          <a:lstStyle/>
          <a:p>
            <a:pPr algn="ctr">
              <a:lnSpc>
                <a:spcPts val="6999"/>
              </a:lnSpc>
            </a:pPr>
            <a:r>
              <a:rPr lang="en-US" sz="4999" spc="-149">
                <a:solidFill>
                  <a:srgbClr val="002654"/>
                </a:solidFill>
                <a:latin typeface="Lato"/>
                <a:ea typeface="Lato"/>
                <a:cs typeface="Lato"/>
                <a:sym typeface="Lato"/>
              </a:rPr>
              <a:t>Understanding nicotine, dependence and quitting.</a:t>
            </a:r>
          </a:p>
        </p:txBody>
      </p:sp>
      <p:sp>
        <p:nvSpPr>
          <p:cNvPr name="AutoShape 12" id="12"/>
          <p:cNvSpPr/>
          <p:nvPr/>
        </p:nvSpPr>
        <p:spPr>
          <a:xfrm>
            <a:off x="682116" y="4511077"/>
            <a:ext cx="9536521" cy="0"/>
          </a:xfrm>
          <a:prstGeom prst="line">
            <a:avLst/>
          </a:prstGeom>
          <a:ln cap="flat" w="38100">
            <a:solidFill>
              <a:srgbClr val="142888"/>
            </a:solidFill>
            <a:prstDash val="solid"/>
            <a:headEnd type="none" len="sm" w="sm"/>
            <a:tailEnd type="none" len="sm" w="sm"/>
          </a:ln>
        </p:spPr>
      </p:sp>
      <p:sp>
        <p:nvSpPr>
          <p:cNvPr name="AutoShape 13" id="13"/>
          <p:cNvSpPr/>
          <p:nvPr/>
        </p:nvSpPr>
        <p:spPr>
          <a:xfrm>
            <a:off x="644016" y="9153141"/>
            <a:ext cx="2535058" cy="0"/>
          </a:xfrm>
          <a:prstGeom prst="line">
            <a:avLst/>
          </a:prstGeom>
          <a:ln cap="flat" w="38100">
            <a:solidFill>
              <a:srgbClr val="142888"/>
            </a:solidFill>
            <a:prstDash val="solid"/>
            <a:headEnd type="none" len="sm" w="sm"/>
            <a:tailEnd type="none" len="sm" w="sm"/>
          </a:ln>
        </p:spPr>
      </p:sp>
      <p:sp>
        <p:nvSpPr>
          <p:cNvPr name="AutoShape 14" id="14"/>
          <p:cNvSpPr/>
          <p:nvPr/>
        </p:nvSpPr>
        <p:spPr>
          <a:xfrm flipV="true">
            <a:off x="6288375" y="9153141"/>
            <a:ext cx="2535058" cy="0"/>
          </a:xfrm>
          <a:prstGeom prst="line">
            <a:avLst/>
          </a:prstGeom>
          <a:ln cap="flat" w="38100">
            <a:solidFill>
              <a:srgbClr val="142888"/>
            </a:solidFill>
            <a:prstDash val="solid"/>
            <a:headEnd type="none" len="sm" w="sm"/>
            <a:tailEnd type="none" len="sm" w="sm"/>
          </a:ln>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54970"/>
            <a:ext cx="18553638" cy="10441970"/>
          </a:xfrm>
          <a:custGeom>
            <a:avLst/>
            <a:gdLst/>
            <a:ahLst/>
            <a:cxnLst/>
            <a:rect r="r" b="b" t="t" l="l"/>
            <a:pathLst>
              <a:path h="10441970" w="18553638">
                <a:moveTo>
                  <a:pt x="0" y="0"/>
                </a:moveTo>
                <a:lnTo>
                  <a:pt x="18553638" y="0"/>
                </a:lnTo>
                <a:lnTo>
                  <a:pt x="18553638" y="10441970"/>
                </a:lnTo>
                <a:lnTo>
                  <a:pt x="0" y="10441970"/>
                </a:lnTo>
                <a:lnTo>
                  <a:pt x="0" y="0"/>
                </a:lnTo>
                <a:close/>
              </a:path>
            </a:pathLst>
          </a:custGeom>
          <a:blipFill>
            <a:blip r:embed="rId3"/>
            <a:stretch>
              <a:fillRect l="0" t="0" r="0" b="0"/>
            </a:stretch>
          </a:blipFill>
        </p:spPr>
      </p:sp>
      <p:sp>
        <p:nvSpPr>
          <p:cNvPr name="Freeform 3" id="3"/>
          <p:cNvSpPr/>
          <p:nvPr/>
        </p:nvSpPr>
        <p:spPr>
          <a:xfrm flipH="false" flipV="false" rot="0">
            <a:off x="12777304" y="-512107"/>
            <a:ext cx="6059670" cy="5699964"/>
          </a:xfrm>
          <a:custGeom>
            <a:avLst/>
            <a:gdLst/>
            <a:ahLst/>
            <a:cxnLst/>
            <a:rect r="r" b="b" t="t" l="l"/>
            <a:pathLst>
              <a:path h="5699964" w="6059670">
                <a:moveTo>
                  <a:pt x="0" y="0"/>
                </a:moveTo>
                <a:lnTo>
                  <a:pt x="6059670" y="0"/>
                </a:lnTo>
                <a:lnTo>
                  <a:pt x="6059670" y="5699964"/>
                </a:lnTo>
                <a:lnTo>
                  <a:pt x="0" y="5699964"/>
                </a:lnTo>
                <a:lnTo>
                  <a:pt x="0" y="0"/>
                </a:lnTo>
                <a:close/>
              </a:path>
            </a:pathLst>
          </a:custGeom>
          <a:blipFill>
            <a:blip r:embed="rId4"/>
            <a:stretch>
              <a:fillRect l="0" t="0" r="0" b="0"/>
            </a:stretch>
          </a:blipFill>
        </p:spPr>
      </p:sp>
      <p:sp>
        <p:nvSpPr>
          <p:cNvPr name="Freeform 4" id="4"/>
          <p:cNvSpPr/>
          <p:nvPr/>
        </p:nvSpPr>
        <p:spPr>
          <a:xfrm flipH="false" flipV="false" rot="0">
            <a:off x="521885" y="4695819"/>
            <a:ext cx="3329002" cy="4139059"/>
          </a:xfrm>
          <a:custGeom>
            <a:avLst/>
            <a:gdLst/>
            <a:ahLst/>
            <a:cxnLst/>
            <a:rect r="r" b="b" t="t" l="l"/>
            <a:pathLst>
              <a:path h="4139059" w="3329002">
                <a:moveTo>
                  <a:pt x="0" y="0"/>
                </a:moveTo>
                <a:lnTo>
                  <a:pt x="3329002" y="0"/>
                </a:lnTo>
                <a:lnTo>
                  <a:pt x="3329002" y="4139059"/>
                </a:lnTo>
                <a:lnTo>
                  <a:pt x="0" y="4139059"/>
                </a:lnTo>
                <a:lnTo>
                  <a:pt x="0" y="0"/>
                </a:lnTo>
                <a:close/>
              </a:path>
            </a:pathLst>
          </a:custGeom>
          <a:blipFill>
            <a:blip r:embed="rId5"/>
            <a:stretch>
              <a:fillRect l="0" t="0" r="0" b="0"/>
            </a:stretch>
          </a:blipFill>
        </p:spPr>
      </p:sp>
      <p:sp>
        <p:nvSpPr>
          <p:cNvPr name="Freeform 5" id="5"/>
          <p:cNvSpPr/>
          <p:nvPr/>
        </p:nvSpPr>
        <p:spPr>
          <a:xfrm flipH="false" flipV="false" rot="0">
            <a:off x="965752" y="4695819"/>
            <a:ext cx="676897" cy="876637"/>
          </a:xfrm>
          <a:custGeom>
            <a:avLst/>
            <a:gdLst/>
            <a:ahLst/>
            <a:cxnLst/>
            <a:rect r="r" b="b" t="t" l="l"/>
            <a:pathLst>
              <a:path h="876637" w="676897">
                <a:moveTo>
                  <a:pt x="0" y="0"/>
                </a:moveTo>
                <a:lnTo>
                  <a:pt x="676897" y="0"/>
                </a:lnTo>
                <a:lnTo>
                  <a:pt x="676897" y="876637"/>
                </a:lnTo>
                <a:lnTo>
                  <a:pt x="0" y="876637"/>
                </a:lnTo>
                <a:lnTo>
                  <a:pt x="0" y="0"/>
                </a:lnTo>
                <a:close/>
              </a:path>
            </a:pathLst>
          </a:custGeom>
          <a:blipFill>
            <a:blip r:embed="rId6"/>
            <a:stretch>
              <a:fillRect l="0" t="0" r="0" b="0"/>
            </a:stretch>
          </a:blipFill>
        </p:spPr>
      </p:sp>
      <p:sp>
        <p:nvSpPr>
          <p:cNvPr name="Freeform 6" id="6"/>
          <p:cNvSpPr/>
          <p:nvPr/>
        </p:nvSpPr>
        <p:spPr>
          <a:xfrm flipH="false" flipV="false" rot="0">
            <a:off x="1409619" y="5128589"/>
            <a:ext cx="1553534" cy="1531341"/>
          </a:xfrm>
          <a:custGeom>
            <a:avLst/>
            <a:gdLst/>
            <a:ahLst/>
            <a:cxnLst/>
            <a:rect r="r" b="b" t="t" l="l"/>
            <a:pathLst>
              <a:path h="1531341" w="1553534">
                <a:moveTo>
                  <a:pt x="0" y="0"/>
                </a:moveTo>
                <a:lnTo>
                  <a:pt x="1553534" y="0"/>
                </a:lnTo>
                <a:lnTo>
                  <a:pt x="1553534" y="1531341"/>
                </a:lnTo>
                <a:lnTo>
                  <a:pt x="0" y="1531341"/>
                </a:lnTo>
                <a:lnTo>
                  <a:pt x="0" y="0"/>
                </a:lnTo>
                <a:close/>
              </a:path>
            </a:pathLst>
          </a:custGeom>
          <a:blipFill>
            <a:blip r:embed="rId7"/>
            <a:stretch>
              <a:fillRect l="0" t="0" r="0" b="0"/>
            </a:stretch>
          </a:blipFill>
        </p:spPr>
      </p:sp>
      <p:sp>
        <p:nvSpPr>
          <p:cNvPr name="Freeform 7" id="7"/>
          <p:cNvSpPr/>
          <p:nvPr/>
        </p:nvSpPr>
        <p:spPr>
          <a:xfrm flipH="false" flipV="false" rot="0">
            <a:off x="4061724" y="4695819"/>
            <a:ext cx="3317905" cy="4139059"/>
          </a:xfrm>
          <a:custGeom>
            <a:avLst/>
            <a:gdLst/>
            <a:ahLst/>
            <a:cxnLst/>
            <a:rect r="r" b="b" t="t" l="l"/>
            <a:pathLst>
              <a:path h="4139059" w="3317905">
                <a:moveTo>
                  <a:pt x="0" y="0"/>
                </a:moveTo>
                <a:lnTo>
                  <a:pt x="3317905" y="0"/>
                </a:lnTo>
                <a:lnTo>
                  <a:pt x="3317905" y="4139059"/>
                </a:lnTo>
                <a:lnTo>
                  <a:pt x="0" y="4139059"/>
                </a:lnTo>
                <a:lnTo>
                  <a:pt x="0" y="0"/>
                </a:lnTo>
                <a:close/>
              </a:path>
            </a:pathLst>
          </a:custGeom>
          <a:blipFill>
            <a:blip r:embed="rId8"/>
            <a:stretch>
              <a:fillRect l="0" t="0" r="0" b="0"/>
            </a:stretch>
          </a:blipFill>
        </p:spPr>
      </p:sp>
      <p:sp>
        <p:nvSpPr>
          <p:cNvPr name="Freeform 8" id="8"/>
          <p:cNvSpPr/>
          <p:nvPr/>
        </p:nvSpPr>
        <p:spPr>
          <a:xfrm flipH="false" flipV="false" rot="0">
            <a:off x="4505590" y="4695819"/>
            <a:ext cx="665800" cy="876637"/>
          </a:xfrm>
          <a:custGeom>
            <a:avLst/>
            <a:gdLst/>
            <a:ahLst/>
            <a:cxnLst/>
            <a:rect r="r" b="b" t="t" l="l"/>
            <a:pathLst>
              <a:path h="876637" w="665800">
                <a:moveTo>
                  <a:pt x="0" y="0"/>
                </a:moveTo>
                <a:lnTo>
                  <a:pt x="665801" y="0"/>
                </a:lnTo>
                <a:lnTo>
                  <a:pt x="665801" y="876637"/>
                </a:lnTo>
                <a:lnTo>
                  <a:pt x="0" y="876637"/>
                </a:lnTo>
                <a:lnTo>
                  <a:pt x="0" y="0"/>
                </a:lnTo>
                <a:close/>
              </a:path>
            </a:pathLst>
          </a:custGeom>
          <a:blipFill>
            <a:blip r:embed="rId9"/>
            <a:stretch>
              <a:fillRect l="0" t="0" r="0" b="0"/>
            </a:stretch>
          </a:blipFill>
        </p:spPr>
      </p:sp>
      <p:sp>
        <p:nvSpPr>
          <p:cNvPr name="Freeform 9" id="9"/>
          <p:cNvSpPr/>
          <p:nvPr/>
        </p:nvSpPr>
        <p:spPr>
          <a:xfrm flipH="false" flipV="false" rot="0">
            <a:off x="4938361" y="5128589"/>
            <a:ext cx="1786564" cy="1531341"/>
          </a:xfrm>
          <a:custGeom>
            <a:avLst/>
            <a:gdLst/>
            <a:ahLst/>
            <a:cxnLst/>
            <a:rect r="r" b="b" t="t" l="l"/>
            <a:pathLst>
              <a:path h="1531341" w="1786564">
                <a:moveTo>
                  <a:pt x="0" y="0"/>
                </a:moveTo>
                <a:lnTo>
                  <a:pt x="1786564" y="0"/>
                </a:lnTo>
                <a:lnTo>
                  <a:pt x="1786564" y="1531341"/>
                </a:lnTo>
                <a:lnTo>
                  <a:pt x="0" y="1531341"/>
                </a:lnTo>
                <a:lnTo>
                  <a:pt x="0" y="0"/>
                </a:lnTo>
                <a:close/>
              </a:path>
            </a:pathLst>
          </a:custGeom>
          <a:blipFill>
            <a:blip r:embed="rId10"/>
            <a:stretch>
              <a:fillRect l="0" t="0" r="0" b="0"/>
            </a:stretch>
          </a:blipFill>
        </p:spPr>
      </p:sp>
      <p:sp>
        <p:nvSpPr>
          <p:cNvPr name="Freeform 10" id="10"/>
          <p:cNvSpPr/>
          <p:nvPr/>
        </p:nvSpPr>
        <p:spPr>
          <a:xfrm flipH="false" flipV="false" rot="0">
            <a:off x="7590466" y="4695819"/>
            <a:ext cx="3329002" cy="4139059"/>
          </a:xfrm>
          <a:custGeom>
            <a:avLst/>
            <a:gdLst/>
            <a:ahLst/>
            <a:cxnLst/>
            <a:rect r="r" b="b" t="t" l="l"/>
            <a:pathLst>
              <a:path h="4139059" w="3329002">
                <a:moveTo>
                  <a:pt x="0" y="0"/>
                </a:moveTo>
                <a:lnTo>
                  <a:pt x="3329002" y="0"/>
                </a:lnTo>
                <a:lnTo>
                  <a:pt x="3329002" y="4139059"/>
                </a:lnTo>
                <a:lnTo>
                  <a:pt x="0" y="4139059"/>
                </a:lnTo>
                <a:lnTo>
                  <a:pt x="0" y="0"/>
                </a:lnTo>
                <a:close/>
              </a:path>
            </a:pathLst>
          </a:custGeom>
          <a:blipFill>
            <a:blip r:embed="rId11"/>
            <a:stretch>
              <a:fillRect l="0" t="0" r="0" b="0"/>
            </a:stretch>
          </a:blipFill>
        </p:spPr>
      </p:sp>
      <p:sp>
        <p:nvSpPr>
          <p:cNvPr name="Freeform 11" id="11"/>
          <p:cNvSpPr/>
          <p:nvPr/>
        </p:nvSpPr>
        <p:spPr>
          <a:xfrm flipH="false" flipV="false" rot="0">
            <a:off x="7812399" y="4695819"/>
            <a:ext cx="898831" cy="876637"/>
          </a:xfrm>
          <a:custGeom>
            <a:avLst/>
            <a:gdLst/>
            <a:ahLst/>
            <a:cxnLst/>
            <a:rect r="r" b="b" t="t" l="l"/>
            <a:pathLst>
              <a:path h="876637" w="898831">
                <a:moveTo>
                  <a:pt x="0" y="0"/>
                </a:moveTo>
                <a:lnTo>
                  <a:pt x="898831" y="0"/>
                </a:lnTo>
                <a:lnTo>
                  <a:pt x="898831" y="876637"/>
                </a:lnTo>
                <a:lnTo>
                  <a:pt x="0" y="876637"/>
                </a:lnTo>
                <a:lnTo>
                  <a:pt x="0" y="0"/>
                </a:lnTo>
                <a:close/>
              </a:path>
            </a:pathLst>
          </a:custGeom>
          <a:blipFill>
            <a:blip r:embed="rId12"/>
            <a:stretch>
              <a:fillRect l="0" t="0" r="0" b="0"/>
            </a:stretch>
          </a:blipFill>
        </p:spPr>
      </p:sp>
      <p:sp>
        <p:nvSpPr>
          <p:cNvPr name="Freeform 12" id="12"/>
          <p:cNvSpPr/>
          <p:nvPr/>
        </p:nvSpPr>
        <p:spPr>
          <a:xfrm flipH="false" flipV="false" rot="0">
            <a:off x="8478200" y="5350523"/>
            <a:ext cx="1553534" cy="1309407"/>
          </a:xfrm>
          <a:custGeom>
            <a:avLst/>
            <a:gdLst/>
            <a:ahLst/>
            <a:cxnLst/>
            <a:rect r="r" b="b" t="t" l="l"/>
            <a:pathLst>
              <a:path h="1309407" w="1553534">
                <a:moveTo>
                  <a:pt x="0" y="0"/>
                </a:moveTo>
                <a:lnTo>
                  <a:pt x="1553534" y="0"/>
                </a:lnTo>
                <a:lnTo>
                  <a:pt x="1553534" y="1309407"/>
                </a:lnTo>
                <a:lnTo>
                  <a:pt x="0" y="1309407"/>
                </a:lnTo>
                <a:lnTo>
                  <a:pt x="0" y="0"/>
                </a:lnTo>
                <a:close/>
              </a:path>
            </a:pathLst>
          </a:custGeom>
          <a:blipFill>
            <a:blip r:embed="rId13"/>
            <a:stretch>
              <a:fillRect l="0" t="0" r="0" b="0"/>
            </a:stretch>
          </a:blipFill>
        </p:spPr>
      </p:sp>
      <p:sp>
        <p:nvSpPr>
          <p:cNvPr name="Freeform 13" id="13"/>
          <p:cNvSpPr/>
          <p:nvPr/>
        </p:nvSpPr>
        <p:spPr>
          <a:xfrm flipH="false" flipV="false" rot="0">
            <a:off x="11130305" y="4695819"/>
            <a:ext cx="3317905" cy="4139059"/>
          </a:xfrm>
          <a:custGeom>
            <a:avLst/>
            <a:gdLst/>
            <a:ahLst/>
            <a:cxnLst/>
            <a:rect r="r" b="b" t="t" l="l"/>
            <a:pathLst>
              <a:path h="4139059" w="3317905">
                <a:moveTo>
                  <a:pt x="0" y="0"/>
                </a:moveTo>
                <a:lnTo>
                  <a:pt x="3317905" y="0"/>
                </a:lnTo>
                <a:lnTo>
                  <a:pt x="3317905" y="4139059"/>
                </a:lnTo>
                <a:lnTo>
                  <a:pt x="0" y="4139059"/>
                </a:lnTo>
                <a:lnTo>
                  <a:pt x="0" y="0"/>
                </a:lnTo>
                <a:close/>
              </a:path>
            </a:pathLst>
          </a:custGeom>
          <a:blipFill>
            <a:blip r:embed="rId14"/>
            <a:stretch>
              <a:fillRect l="0" t="0" r="0" b="0"/>
            </a:stretch>
          </a:blipFill>
        </p:spPr>
      </p:sp>
      <p:sp>
        <p:nvSpPr>
          <p:cNvPr name="Freeform 14" id="14"/>
          <p:cNvSpPr/>
          <p:nvPr/>
        </p:nvSpPr>
        <p:spPr>
          <a:xfrm flipH="false" flipV="false" rot="0">
            <a:off x="11352238" y="4695819"/>
            <a:ext cx="887734" cy="876637"/>
          </a:xfrm>
          <a:custGeom>
            <a:avLst/>
            <a:gdLst/>
            <a:ahLst/>
            <a:cxnLst/>
            <a:rect r="r" b="b" t="t" l="l"/>
            <a:pathLst>
              <a:path h="876637" w="887734">
                <a:moveTo>
                  <a:pt x="0" y="0"/>
                </a:moveTo>
                <a:lnTo>
                  <a:pt x="887734" y="0"/>
                </a:lnTo>
                <a:lnTo>
                  <a:pt x="887734" y="876637"/>
                </a:lnTo>
                <a:lnTo>
                  <a:pt x="0" y="876637"/>
                </a:lnTo>
                <a:lnTo>
                  <a:pt x="0" y="0"/>
                </a:lnTo>
                <a:close/>
              </a:path>
            </a:pathLst>
          </a:custGeom>
          <a:blipFill>
            <a:blip r:embed="rId15"/>
            <a:stretch>
              <a:fillRect l="0" t="0" r="0" b="0"/>
            </a:stretch>
          </a:blipFill>
        </p:spPr>
      </p:sp>
      <p:sp>
        <p:nvSpPr>
          <p:cNvPr name="Freeform 15" id="15"/>
          <p:cNvSpPr/>
          <p:nvPr/>
        </p:nvSpPr>
        <p:spPr>
          <a:xfrm flipH="false" flipV="false" rot="0">
            <a:off x="12006942" y="5350523"/>
            <a:ext cx="1342697" cy="1309407"/>
          </a:xfrm>
          <a:custGeom>
            <a:avLst/>
            <a:gdLst/>
            <a:ahLst/>
            <a:cxnLst/>
            <a:rect r="r" b="b" t="t" l="l"/>
            <a:pathLst>
              <a:path h="1309407" w="1342697">
                <a:moveTo>
                  <a:pt x="0" y="0"/>
                </a:moveTo>
                <a:lnTo>
                  <a:pt x="1342697" y="0"/>
                </a:lnTo>
                <a:lnTo>
                  <a:pt x="1342697" y="1309407"/>
                </a:lnTo>
                <a:lnTo>
                  <a:pt x="0" y="1309407"/>
                </a:lnTo>
                <a:lnTo>
                  <a:pt x="0" y="0"/>
                </a:lnTo>
                <a:close/>
              </a:path>
            </a:pathLst>
          </a:custGeom>
          <a:blipFill>
            <a:blip r:embed="rId16"/>
            <a:stretch>
              <a:fillRect l="0" t="0" r="0" b="0"/>
            </a:stretch>
          </a:blipFill>
        </p:spPr>
      </p:sp>
      <p:sp>
        <p:nvSpPr>
          <p:cNvPr name="TextBox 16" id="16"/>
          <p:cNvSpPr txBox="true"/>
          <p:nvPr/>
        </p:nvSpPr>
        <p:spPr>
          <a:xfrm rot="0">
            <a:off x="11591608" y="7026793"/>
            <a:ext cx="2430171" cy="1341755"/>
          </a:xfrm>
          <a:prstGeom prst="rect">
            <a:avLst/>
          </a:prstGeom>
        </p:spPr>
        <p:txBody>
          <a:bodyPr anchor="t" rtlCol="false" tIns="0" lIns="0" bIns="0" rIns="0">
            <a:spAutoFit/>
          </a:bodyPr>
          <a:lstStyle/>
          <a:p>
            <a:pPr algn="ctr">
              <a:lnSpc>
                <a:spcPts val="2124"/>
              </a:lnSpc>
            </a:pPr>
            <a:r>
              <a:rPr lang="en-US" sz="1699">
                <a:solidFill>
                  <a:srgbClr val="00274D"/>
                </a:solidFill>
                <a:latin typeface="Lato"/>
                <a:ea typeface="Lato"/>
                <a:cs typeface="Lato"/>
                <a:sym typeface="Lato"/>
              </a:rPr>
              <a:t>When nicotine levels drop, receptors are no longer activated triggering cravings, irritability &amp; anxiety.</a:t>
            </a:r>
          </a:p>
        </p:txBody>
      </p:sp>
      <p:sp>
        <p:nvSpPr>
          <p:cNvPr name="Freeform 17" id="17"/>
          <p:cNvSpPr/>
          <p:nvPr/>
        </p:nvSpPr>
        <p:spPr>
          <a:xfrm flipH="false" flipV="false" rot="0">
            <a:off x="14437113" y="4695819"/>
            <a:ext cx="3329002" cy="4139059"/>
          </a:xfrm>
          <a:custGeom>
            <a:avLst/>
            <a:gdLst/>
            <a:ahLst/>
            <a:cxnLst/>
            <a:rect r="r" b="b" t="t" l="l"/>
            <a:pathLst>
              <a:path h="4139059" w="3329002">
                <a:moveTo>
                  <a:pt x="0" y="0"/>
                </a:moveTo>
                <a:lnTo>
                  <a:pt x="3329002" y="0"/>
                </a:lnTo>
                <a:lnTo>
                  <a:pt x="3329002" y="4139059"/>
                </a:lnTo>
                <a:lnTo>
                  <a:pt x="0" y="4139059"/>
                </a:lnTo>
                <a:lnTo>
                  <a:pt x="0" y="0"/>
                </a:lnTo>
                <a:close/>
              </a:path>
            </a:pathLst>
          </a:custGeom>
          <a:blipFill>
            <a:blip r:embed="rId17"/>
            <a:stretch>
              <a:fillRect l="0" t="0" r="0" b="0"/>
            </a:stretch>
          </a:blipFill>
        </p:spPr>
      </p:sp>
      <p:sp>
        <p:nvSpPr>
          <p:cNvPr name="Freeform 18" id="18"/>
          <p:cNvSpPr/>
          <p:nvPr/>
        </p:nvSpPr>
        <p:spPr>
          <a:xfrm flipH="false" flipV="false" rot="0">
            <a:off x="14880980" y="4695819"/>
            <a:ext cx="676897" cy="876637"/>
          </a:xfrm>
          <a:custGeom>
            <a:avLst/>
            <a:gdLst/>
            <a:ahLst/>
            <a:cxnLst/>
            <a:rect r="r" b="b" t="t" l="l"/>
            <a:pathLst>
              <a:path h="876637" w="676897">
                <a:moveTo>
                  <a:pt x="0" y="0"/>
                </a:moveTo>
                <a:lnTo>
                  <a:pt x="676897" y="0"/>
                </a:lnTo>
                <a:lnTo>
                  <a:pt x="676897" y="876637"/>
                </a:lnTo>
                <a:lnTo>
                  <a:pt x="0" y="876637"/>
                </a:lnTo>
                <a:lnTo>
                  <a:pt x="0" y="0"/>
                </a:lnTo>
                <a:close/>
              </a:path>
            </a:pathLst>
          </a:custGeom>
          <a:blipFill>
            <a:blip r:embed="rId18"/>
            <a:stretch>
              <a:fillRect l="0" t="0" r="0" b="0"/>
            </a:stretch>
          </a:blipFill>
        </p:spPr>
      </p:sp>
      <p:sp>
        <p:nvSpPr>
          <p:cNvPr name="Freeform 19" id="19"/>
          <p:cNvSpPr/>
          <p:nvPr/>
        </p:nvSpPr>
        <p:spPr>
          <a:xfrm flipH="false" flipV="false" rot="0">
            <a:off x="1853486" y="8391011"/>
            <a:ext cx="14359095" cy="876637"/>
          </a:xfrm>
          <a:custGeom>
            <a:avLst/>
            <a:gdLst/>
            <a:ahLst/>
            <a:cxnLst/>
            <a:rect r="r" b="b" t="t" l="l"/>
            <a:pathLst>
              <a:path h="876637" w="14359095">
                <a:moveTo>
                  <a:pt x="0" y="0"/>
                </a:moveTo>
                <a:lnTo>
                  <a:pt x="14359095" y="0"/>
                </a:lnTo>
                <a:lnTo>
                  <a:pt x="14359095" y="876638"/>
                </a:lnTo>
                <a:lnTo>
                  <a:pt x="0" y="876638"/>
                </a:lnTo>
                <a:lnTo>
                  <a:pt x="0" y="0"/>
                </a:lnTo>
                <a:close/>
              </a:path>
            </a:pathLst>
          </a:custGeom>
          <a:blipFill>
            <a:blip r:embed="rId19"/>
            <a:stretch>
              <a:fillRect l="0" t="0" r="0" b="0"/>
            </a:stretch>
          </a:blipFill>
          <a:ln cap="sq">
            <a:noFill/>
            <a:prstDash val="solid"/>
            <a:miter/>
          </a:ln>
        </p:spPr>
      </p:sp>
      <p:sp>
        <p:nvSpPr>
          <p:cNvPr name="Freeform 20" id="20"/>
          <p:cNvSpPr/>
          <p:nvPr/>
        </p:nvSpPr>
        <p:spPr>
          <a:xfrm flipH="false" flipV="false" rot="0">
            <a:off x="15464589" y="5385881"/>
            <a:ext cx="1274050" cy="1274050"/>
          </a:xfrm>
          <a:custGeom>
            <a:avLst/>
            <a:gdLst/>
            <a:ahLst/>
            <a:cxnLst/>
            <a:rect r="r" b="b" t="t" l="l"/>
            <a:pathLst>
              <a:path h="1274050" w="1274050">
                <a:moveTo>
                  <a:pt x="0" y="0"/>
                </a:moveTo>
                <a:lnTo>
                  <a:pt x="1274050" y="0"/>
                </a:lnTo>
                <a:lnTo>
                  <a:pt x="1274050" y="1274049"/>
                </a:lnTo>
                <a:lnTo>
                  <a:pt x="0" y="1274049"/>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21" id="21"/>
          <p:cNvSpPr/>
          <p:nvPr/>
        </p:nvSpPr>
        <p:spPr>
          <a:xfrm flipH="false" flipV="false" rot="2496262">
            <a:off x="7044216" y="6182273"/>
            <a:ext cx="797150" cy="834712"/>
          </a:xfrm>
          <a:custGeom>
            <a:avLst/>
            <a:gdLst/>
            <a:ahLst/>
            <a:cxnLst/>
            <a:rect r="r" b="b" t="t" l="l"/>
            <a:pathLst>
              <a:path h="834712" w="797150">
                <a:moveTo>
                  <a:pt x="0" y="0"/>
                </a:moveTo>
                <a:lnTo>
                  <a:pt x="797150" y="0"/>
                </a:lnTo>
                <a:lnTo>
                  <a:pt x="797150" y="834712"/>
                </a:lnTo>
                <a:lnTo>
                  <a:pt x="0" y="834712"/>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TextBox 22" id="22"/>
          <p:cNvSpPr txBox="true"/>
          <p:nvPr/>
        </p:nvSpPr>
        <p:spPr>
          <a:xfrm rot="0">
            <a:off x="15062611" y="4991725"/>
            <a:ext cx="278305" cy="449413"/>
          </a:xfrm>
          <a:prstGeom prst="rect">
            <a:avLst/>
          </a:prstGeom>
        </p:spPr>
        <p:txBody>
          <a:bodyPr anchor="t" rtlCol="false" tIns="0" lIns="0" bIns="0" rIns="0">
            <a:spAutoFit/>
          </a:bodyPr>
          <a:lstStyle/>
          <a:p>
            <a:pPr algn="ctr">
              <a:lnSpc>
                <a:spcPts val="3342"/>
              </a:lnSpc>
            </a:pPr>
            <a:r>
              <a:rPr lang="en-US" b="true" sz="3342">
                <a:solidFill>
                  <a:srgbClr val="FFFFFF"/>
                </a:solidFill>
                <a:latin typeface="Lato Bold"/>
                <a:ea typeface="Lato Bold"/>
                <a:cs typeface="Lato Bold"/>
                <a:sym typeface="Lato Bold"/>
              </a:rPr>
              <a:t>5</a:t>
            </a:r>
          </a:p>
        </p:txBody>
      </p:sp>
      <p:sp>
        <p:nvSpPr>
          <p:cNvPr name="TextBox 23" id="23"/>
          <p:cNvSpPr txBox="true"/>
          <p:nvPr/>
        </p:nvSpPr>
        <p:spPr>
          <a:xfrm rot="0">
            <a:off x="909128" y="914236"/>
            <a:ext cx="13173083" cy="939800"/>
          </a:xfrm>
          <a:prstGeom prst="rect">
            <a:avLst/>
          </a:prstGeom>
        </p:spPr>
        <p:txBody>
          <a:bodyPr anchor="t" rtlCol="false" tIns="0" lIns="0" bIns="0" rIns="0">
            <a:spAutoFit/>
          </a:bodyPr>
          <a:lstStyle/>
          <a:p>
            <a:pPr algn="l">
              <a:lnSpc>
                <a:spcPts val="7000"/>
              </a:lnSpc>
            </a:pPr>
            <a:r>
              <a:rPr lang="en-US" sz="7000" b="true">
                <a:solidFill>
                  <a:srgbClr val="00274D"/>
                </a:solidFill>
                <a:latin typeface="Lato Bold"/>
                <a:ea typeface="Lato Bold"/>
                <a:cs typeface="Lato Bold"/>
                <a:sym typeface="Lato Bold"/>
              </a:rPr>
              <a:t>Why Is Nicotine So Addictive?</a:t>
            </a:r>
          </a:p>
        </p:txBody>
      </p:sp>
      <p:sp>
        <p:nvSpPr>
          <p:cNvPr name="TextBox 24" id="24"/>
          <p:cNvSpPr txBox="true"/>
          <p:nvPr/>
        </p:nvSpPr>
        <p:spPr>
          <a:xfrm rot="0">
            <a:off x="1128828" y="1993259"/>
            <a:ext cx="11259968" cy="1045210"/>
          </a:xfrm>
          <a:prstGeom prst="rect">
            <a:avLst/>
          </a:prstGeom>
        </p:spPr>
        <p:txBody>
          <a:bodyPr anchor="t" rtlCol="false" tIns="0" lIns="0" bIns="0" rIns="0">
            <a:spAutoFit/>
          </a:bodyPr>
          <a:lstStyle/>
          <a:p>
            <a:pPr algn="l">
              <a:lnSpc>
                <a:spcPts val="4159"/>
              </a:lnSpc>
            </a:pPr>
            <a:r>
              <a:rPr lang="en-US" sz="3199">
                <a:solidFill>
                  <a:srgbClr val="002654"/>
                </a:solidFill>
                <a:latin typeface="Lato"/>
                <a:ea typeface="Lato"/>
                <a:cs typeface="Lato"/>
                <a:sym typeface="Lato"/>
              </a:rPr>
              <a:t>Dependence can develop quickly because nicotine reaches the brain quickly, changes brain chemistry and relieves withdrawal.</a:t>
            </a:r>
          </a:p>
        </p:txBody>
      </p:sp>
      <p:sp>
        <p:nvSpPr>
          <p:cNvPr name="TextBox 25" id="25"/>
          <p:cNvSpPr txBox="true"/>
          <p:nvPr/>
        </p:nvSpPr>
        <p:spPr>
          <a:xfrm rot="0">
            <a:off x="1629777" y="6748663"/>
            <a:ext cx="1131772" cy="327660"/>
          </a:xfrm>
          <a:prstGeom prst="rect">
            <a:avLst/>
          </a:prstGeom>
        </p:spPr>
        <p:txBody>
          <a:bodyPr anchor="t" rtlCol="false" tIns="0" lIns="0" bIns="0" rIns="0">
            <a:spAutoFit/>
          </a:bodyPr>
          <a:lstStyle/>
          <a:p>
            <a:pPr algn="ctr">
              <a:lnSpc>
                <a:spcPts val="2400"/>
              </a:lnSpc>
            </a:pPr>
            <a:r>
              <a:rPr lang="en-US" b="true" sz="2400">
                <a:solidFill>
                  <a:srgbClr val="00274D"/>
                </a:solidFill>
                <a:latin typeface="Lato Bold"/>
                <a:ea typeface="Lato Bold"/>
                <a:cs typeface="Lato Bold"/>
                <a:sym typeface="Lato Bold"/>
              </a:rPr>
              <a:t>INHALE</a:t>
            </a:r>
          </a:p>
        </p:txBody>
      </p:sp>
      <p:sp>
        <p:nvSpPr>
          <p:cNvPr name="TextBox 26" id="26"/>
          <p:cNvSpPr txBox="true"/>
          <p:nvPr/>
        </p:nvSpPr>
        <p:spPr>
          <a:xfrm rot="0">
            <a:off x="1295811" y="7212266"/>
            <a:ext cx="1948132" cy="1075055"/>
          </a:xfrm>
          <a:prstGeom prst="rect">
            <a:avLst/>
          </a:prstGeom>
        </p:spPr>
        <p:txBody>
          <a:bodyPr anchor="t" rtlCol="false" tIns="0" lIns="0" bIns="0" rIns="0">
            <a:spAutoFit/>
          </a:bodyPr>
          <a:lstStyle/>
          <a:p>
            <a:pPr algn="ctr">
              <a:lnSpc>
                <a:spcPts val="2124"/>
              </a:lnSpc>
            </a:pPr>
            <a:r>
              <a:rPr lang="en-US" sz="1699">
                <a:solidFill>
                  <a:srgbClr val="00274D"/>
                </a:solidFill>
                <a:latin typeface="Lato"/>
                <a:ea typeface="Lato"/>
                <a:cs typeface="Lato"/>
                <a:sym typeface="Lato"/>
              </a:rPr>
              <a:t>Nicotine enters the bloodstream and reaches the brain in 7–10 seconds.</a:t>
            </a:r>
          </a:p>
        </p:txBody>
      </p:sp>
      <p:sp>
        <p:nvSpPr>
          <p:cNvPr name="TextBox 27" id="27"/>
          <p:cNvSpPr txBox="true"/>
          <p:nvPr/>
        </p:nvSpPr>
        <p:spPr>
          <a:xfrm rot="0">
            <a:off x="4654020" y="4991725"/>
            <a:ext cx="278305" cy="449413"/>
          </a:xfrm>
          <a:prstGeom prst="rect">
            <a:avLst/>
          </a:prstGeom>
        </p:spPr>
        <p:txBody>
          <a:bodyPr anchor="t" rtlCol="false" tIns="0" lIns="0" bIns="0" rIns="0">
            <a:spAutoFit/>
          </a:bodyPr>
          <a:lstStyle/>
          <a:p>
            <a:pPr algn="ctr">
              <a:lnSpc>
                <a:spcPts val="3342"/>
              </a:lnSpc>
            </a:pPr>
            <a:r>
              <a:rPr lang="en-US" b="true" sz="3342">
                <a:solidFill>
                  <a:srgbClr val="FFFFFF"/>
                </a:solidFill>
                <a:latin typeface="Lato Bold"/>
                <a:ea typeface="Lato Bold"/>
                <a:cs typeface="Lato Bold"/>
                <a:sym typeface="Lato Bold"/>
              </a:rPr>
              <a:t>2</a:t>
            </a:r>
          </a:p>
        </p:txBody>
      </p:sp>
      <p:sp>
        <p:nvSpPr>
          <p:cNvPr name="TextBox 28" id="28"/>
          <p:cNvSpPr txBox="true"/>
          <p:nvPr/>
        </p:nvSpPr>
        <p:spPr>
          <a:xfrm rot="0">
            <a:off x="4913771" y="6748663"/>
            <a:ext cx="1883194" cy="327660"/>
          </a:xfrm>
          <a:prstGeom prst="rect">
            <a:avLst/>
          </a:prstGeom>
        </p:spPr>
        <p:txBody>
          <a:bodyPr anchor="t" rtlCol="false" tIns="0" lIns="0" bIns="0" rIns="0">
            <a:spAutoFit/>
          </a:bodyPr>
          <a:lstStyle/>
          <a:p>
            <a:pPr algn="ctr">
              <a:lnSpc>
                <a:spcPts val="2400"/>
              </a:lnSpc>
            </a:pPr>
            <a:r>
              <a:rPr lang="en-US" b="true" sz="2400">
                <a:solidFill>
                  <a:srgbClr val="00274D"/>
                </a:solidFill>
                <a:latin typeface="Lato Bold"/>
                <a:ea typeface="Lato Bold"/>
                <a:cs typeface="Lato Bold"/>
                <a:sym typeface="Lato Bold"/>
              </a:rPr>
              <a:t>DOPAMINE</a:t>
            </a:r>
          </a:p>
        </p:txBody>
      </p:sp>
      <p:sp>
        <p:nvSpPr>
          <p:cNvPr name="TextBox 29" id="29"/>
          <p:cNvSpPr txBox="true"/>
          <p:nvPr/>
        </p:nvSpPr>
        <p:spPr>
          <a:xfrm rot="0">
            <a:off x="4663296" y="7294903"/>
            <a:ext cx="2133668" cy="1075055"/>
          </a:xfrm>
          <a:prstGeom prst="rect">
            <a:avLst/>
          </a:prstGeom>
        </p:spPr>
        <p:txBody>
          <a:bodyPr anchor="t" rtlCol="false" tIns="0" lIns="0" bIns="0" rIns="0">
            <a:spAutoFit/>
          </a:bodyPr>
          <a:lstStyle/>
          <a:p>
            <a:pPr algn="ctr">
              <a:lnSpc>
                <a:spcPts val="2124"/>
              </a:lnSpc>
            </a:pPr>
            <a:r>
              <a:rPr lang="en-US" sz="1699">
                <a:solidFill>
                  <a:srgbClr val="00274D"/>
                </a:solidFill>
                <a:latin typeface="Lato"/>
                <a:ea typeface="Lato"/>
                <a:cs typeface="Lato"/>
                <a:sym typeface="Lato"/>
              </a:rPr>
              <a:t>Nicotine binds to receptors and activates the brain’s reward system.</a:t>
            </a:r>
          </a:p>
        </p:txBody>
      </p:sp>
      <p:sp>
        <p:nvSpPr>
          <p:cNvPr name="TextBox 30" id="30"/>
          <p:cNvSpPr txBox="true"/>
          <p:nvPr/>
        </p:nvSpPr>
        <p:spPr>
          <a:xfrm rot="0">
            <a:off x="8160657" y="4991725"/>
            <a:ext cx="278305" cy="449413"/>
          </a:xfrm>
          <a:prstGeom prst="rect">
            <a:avLst/>
          </a:prstGeom>
        </p:spPr>
        <p:txBody>
          <a:bodyPr anchor="t" rtlCol="false" tIns="0" lIns="0" bIns="0" rIns="0">
            <a:spAutoFit/>
          </a:bodyPr>
          <a:lstStyle/>
          <a:p>
            <a:pPr algn="ctr">
              <a:lnSpc>
                <a:spcPts val="3342"/>
              </a:lnSpc>
            </a:pPr>
            <a:r>
              <a:rPr lang="en-US" b="true" sz="3342">
                <a:solidFill>
                  <a:srgbClr val="FFFFFF"/>
                </a:solidFill>
                <a:latin typeface="Lato Bold"/>
                <a:ea typeface="Lato Bold"/>
                <a:cs typeface="Lato Bold"/>
                <a:sym typeface="Lato Bold"/>
              </a:rPr>
              <a:t>3</a:t>
            </a:r>
          </a:p>
        </p:txBody>
      </p:sp>
      <p:sp>
        <p:nvSpPr>
          <p:cNvPr name="TextBox 31" id="31"/>
          <p:cNvSpPr txBox="true"/>
          <p:nvPr/>
        </p:nvSpPr>
        <p:spPr>
          <a:xfrm rot="0">
            <a:off x="8346194" y="6749188"/>
            <a:ext cx="1818257" cy="327660"/>
          </a:xfrm>
          <a:prstGeom prst="rect">
            <a:avLst/>
          </a:prstGeom>
        </p:spPr>
        <p:txBody>
          <a:bodyPr anchor="t" rtlCol="false" tIns="0" lIns="0" bIns="0" rIns="0">
            <a:spAutoFit/>
          </a:bodyPr>
          <a:lstStyle/>
          <a:p>
            <a:pPr algn="ctr">
              <a:lnSpc>
                <a:spcPts val="2400"/>
              </a:lnSpc>
            </a:pPr>
            <a:r>
              <a:rPr lang="en-US" b="true" sz="2400">
                <a:solidFill>
                  <a:srgbClr val="00274D"/>
                </a:solidFill>
                <a:latin typeface="Lato Bold"/>
                <a:ea typeface="Lato Bold"/>
                <a:cs typeface="Lato Bold"/>
                <a:sym typeface="Lato Bold"/>
              </a:rPr>
              <a:t>TOLERANCE</a:t>
            </a:r>
          </a:p>
        </p:txBody>
      </p:sp>
      <p:sp>
        <p:nvSpPr>
          <p:cNvPr name="TextBox 32" id="32"/>
          <p:cNvSpPr txBox="true"/>
          <p:nvPr/>
        </p:nvSpPr>
        <p:spPr>
          <a:xfrm rot="0">
            <a:off x="8160657" y="7106019"/>
            <a:ext cx="2226437" cy="1075055"/>
          </a:xfrm>
          <a:prstGeom prst="rect">
            <a:avLst/>
          </a:prstGeom>
        </p:spPr>
        <p:txBody>
          <a:bodyPr anchor="t" rtlCol="false" tIns="0" lIns="0" bIns="0" rIns="0">
            <a:spAutoFit/>
          </a:bodyPr>
          <a:lstStyle/>
          <a:p>
            <a:pPr algn="ctr">
              <a:lnSpc>
                <a:spcPts val="2124"/>
              </a:lnSpc>
            </a:pPr>
            <a:r>
              <a:rPr lang="en-US" sz="1699">
                <a:solidFill>
                  <a:srgbClr val="00274D"/>
                </a:solidFill>
                <a:latin typeface="Lato"/>
                <a:ea typeface="Lato"/>
                <a:cs typeface="Lato"/>
                <a:sym typeface="Lato"/>
              </a:rPr>
              <a:t>The brain creates more receptors, so more nicotine is needed to get the same response.</a:t>
            </a:r>
          </a:p>
        </p:txBody>
      </p:sp>
      <p:sp>
        <p:nvSpPr>
          <p:cNvPr name="TextBox 33" id="33"/>
          <p:cNvSpPr txBox="true"/>
          <p:nvPr/>
        </p:nvSpPr>
        <p:spPr>
          <a:xfrm rot="0">
            <a:off x="11630187" y="4991725"/>
            <a:ext cx="296858" cy="449413"/>
          </a:xfrm>
          <a:prstGeom prst="rect">
            <a:avLst/>
          </a:prstGeom>
        </p:spPr>
        <p:txBody>
          <a:bodyPr anchor="t" rtlCol="false" tIns="0" lIns="0" bIns="0" rIns="0">
            <a:spAutoFit/>
          </a:bodyPr>
          <a:lstStyle/>
          <a:p>
            <a:pPr algn="ctr">
              <a:lnSpc>
                <a:spcPts val="3342"/>
              </a:lnSpc>
            </a:pPr>
            <a:r>
              <a:rPr lang="en-US" b="true" sz="3342">
                <a:solidFill>
                  <a:srgbClr val="FFFFFF"/>
                </a:solidFill>
                <a:latin typeface="Lato Bold"/>
                <a:ea typeface="Lato Bold"/>
                <a:cs typeface="Lato Bold"/>
                <a:sym typeface="Lato Bold"/>
              </a:rPr>
              <a:t>4</a:t>
            </a:r>
          </a:p>
        </p:txBody>
      </p:sp>
      <p:sp>
        <p:nvSpPr>
          <p:cNvPr name="TextBox 34" id="34"/>
          <p:cNvSpPr txBox="true"/>
          <p:nvPr/>
        </p:nvSpPr>
        <p:spPr>
          <a:xfrm rot="0">
            <a:off x="11591608" y="6718183"/>
            <a:ext cx="2340702" cy="327660"/>
          </a:xfrm>
          <a:prstGeom prst="rect">
            <a:avLst/>
          </a:prstGeom>
        </p:spPr>
        <p:txBody>
          <a:bodyPr anchor="t" rtlCol="false" tIns="0" lIns="0" bIns="0" rIns="0">
            <a:spAutoFit/>
          </a:bodyPr>
          <a:lstStyle/>
          <a:p>
            <a:pPr algn="ctr">
              <a:lnSpc>
                <a:spcPts val="2400"/>
              </a:lnSpc>
            </a:pPr>
            <a:r>
              <a:rPr lang="en-US" b="true" sz="2400">
                <a:solidFill>
                  <a:srgbClr val="00274D"/>
                </a:solidFill>
                <a:latin typeface="Lato Bold"/>
                <a:ea typeface="Lato Bold"/>
                <a:cs typeface="Lato Bold"/>
                <a:sym typeface="Lato Bold"/>
              </a:rPr>
              <a:t>WITHDRAWAL</a:t>
            </a:r>
          </a:p>
        </p:txBody>
      </p:sp>
      <p:sp>
        <p:nvSpPr>
          <p:cNvPr name="TextBox 35" id="35"/>
          <p:cNvSpPr txBox="true"/>
          <p:nvPr/>
        </p:nvSpPr>
        <p:spPr>
          <a:xfrm rot="0">
            <a:off x="15545005" y="6755260"/>
            <a:ext cx="1113218" cy="327660"/>
          </a:xfrm>
          <a:prstGeom prst="rect">
            <a:avLst/>
          </a:prstGeom>
        </p:spPr>
        <p:txBody>
          <a:bodyPr anchor="t" rtlCol="false" tIns="0" lIns="0" bIns="0" rIns="0">
            <a:spAutoFit/>
          </a:bodyPr>
          <a:lstStyle/>
          <a:p>
            <a:pPr algn="ctr">
              <a:lnSpc>
                <a:spcPts val="2400"/>
              </a:lnSpc>
            </a:pPr>
            <a:r>
              <a:rPr lang="en-US" b="true" sz="2400">
                <a:solidFill>
                  <a:srgbClr val="00274D"/>
                </a:solidFill>
                <a:latin typeface="Lato Bold"/>
                <a:ea typeface="Lato Bold"/>
                <a:cs typeface="Lato Bold"/>
                <a:sym typeface="Lato Bold"/>
              </a:rPr>
              <a:t>REPEAT</a:t>
            </a:r>
          </a:p>
        </p:txBody>
      </p:sp>
      <p:sp>
        <p:nvSpPr>
          <p:cNvPr name="TextBox 36" id="36"/>
          <p:cNvSpPr txBox="true"/>
          <p:nvPr/>
        </p:nvSpPr>
        <p:spPr>
          <a:xfrm rot="0">
            <a:off x="15173932" y="7106806"/>
            <a:ext cx="1948132" cy="1075055"/>
          </a:xfrm>
          <a:prstGeom prst="rect">
            <a:avLst/>
          </a:prstGeom>
        </p:spPr>
        <p:txBody>
          <a:bodyPr anchor="t" rtlCol="false" tIns="0" lIns="0" bIns="0" rIns="0">
            <a:spAutoFit/>
          </a:bodyPr>
          <a:lstStyle/>
          <a:p>
            <a:pPr algn="ctr">
              <a:lnSpc>
                <a:spcPts val="2124"/>
              </a:lnSpc>
            </a:pPr>
            <a:r>
              <a:rPr lang="en-US" sz="1699">
                <a:solidFill>
                  <a:srgbClr val="00274D"/>
                </a:solidFill>
                <a:latin typeface="Lato"/>
                <a:ea typeface="Lato"/>
                <a:cs typeface="Lato"/>
                <a:sym typeface="Lato"/>
              </a:rPr>
              <a:t>Using nicotine again relieves withdrawal symptoms and repeats the cycle.</a:t>
            </a:r>
          </a:p>
        </p:txBody>
      </p:sp>
      <p:sp>
        <p:nvSpPr>
          <p:cNvPr name="TextBox 37" id="37"/>
          <p:cNvSpPr txBox="true"/>
          <p:nvPr/>
        </p:nvSpPr>
        <p:spPr>
          <a:xfrm rot="0">
            <a:off x="1128828" y="4991725"/>
            <a:ext cx="185536" cy="449413"/>
          </a:xfrm>
          <a:prstGeom prst="rect">
            <a:avLst/>
          </a:prstGeom>
        </p:spPr>
        <p:txBody>
          <a:bodyPr anchor="t" rtlCol="false" tIns="0" lIns="0" bIns="0" rIns="0">
            <a:spAutoFit/>
          </a:bodyPr>
          <a:lstStyle/>
          <a:p>
            <a:pPr algn="ctr">
              <a:lnSpc>
                <a:spcPts val="3342"/>
              </a:lnSpc>
            </a:pPr>
            <a:r>
              <a:rPr lang="en-US" b="true" sz="3342">
                <a:solidFill>
                  <a:srgbClr val="FFFFFF"/>
                </a:solidFill>
                <a:latin typeface="Lato Bold"/>
                <a:ea typeface="Lato Bold"/>
                <a:cs typeface="Lato Bold"/>
                <a:sym typeface="Lato Bold"/>
              </a:rPr>
              <a:t>1</a:t>
            </a:r>
          </a:p>
        </p:txBody>
      </p:sp>
      <p:sp>
        <p:nvSpPr>
          <p:cNvPr name="Freeform 38" id="38"/>
          <p:cNvSpPr/>
          <p:nvPr/>
        </p:nvSpPr>
        <p:spPr>
          <a:xfrm flipH="false" flipV="false" rot="2496262">
            <a:off x="10511332" y="6237236"/>
            <a:ext cx="797150" cy="834712"/>
          </a:xfrm>
          <a:custGeom>
            <a:avLst/>
            <a:gdLst/>
            <a:ahLst/>
            <a:cxnLst/>
            <a:rect r="r" b="b" t="t" l="l"/>
            <a:pathLst>
              <a:path h="834712" w="797150">
                <a:moveTo>
                  <a:pt x="0" y="0"/>
                </a:moveTo>
                <a:lnTo>
                  <a:pt x="797149" y="0"/>
                </a:lnTo>
                <a:lnTo>
                  <a:pt x="797149" y="834712"/>
                </a:lnTo>
                <a:lnTo>
                  <a:pt x="0" y="834712"/>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39" id="39"/>
          <p:cNvSpPr/>
          <p:nvPr/>
        </p:nvSpPr>
        <p:spPr>
          <a:xfrm flipH="false" flipV="false" rot="2496262">
            <a:off x="3539887" y="6182273"/>
            <a:ext cx="797150" cy="834712"/>
          </a:xfrm>
          <a:custGeom>
            <a:avLst/>
            <a:gdLst/>
            <a:ahLst/>
            <a:cxnLst/>
            <a:rect r="r" b="b" t="t" l="l"/>
            <a:pathLst>
              <a:path h="834712" w="797150">
                <a:moveTo>
                  <a:pt x="0" y="0"/>
                </a:moveTo>
                <a:lnTo>
                  <a:pt x="797150" y="0"/>
                </a:lnTo>
                <a:lnTo>
                  <a:pt x="797150" y="834712"/>
                </a:lnTo>
                <a:lnTo>
                  <a:pt x="0" y="834712"/>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40" id="40"/>
          <p:cNvSpPr/>
          <p:nvPr/>
        </p:nvSpPr>
        <p:spPr>
          <a:xfrm flipH="false" flipV="false" rot="2496262">
            <a:off x="13958985" y="6237236"/>
            <a:ext cx="797150" cy="834712"/>
          </a:xfrm>
          <a:custGeom>
            <a:avLst/>
            <a:gdLst/>
            <a:ahLst/>
            <a:cxnLst/>
            <a:rect r="r" b="b" t="t" l="l"/>
            <a:pathLst>
              <a:path h="834712" w="797150">
                <a:moveTo>
                  <a:pt x="0" y="0"/>
                </a:moveTo>
                <a:lnTo>
                  <a:pt x="797150" y="0"/>
                </a:lnTo>
                <a:lnTo>
                  <a:pt x="797150" y="834712"/>
                </a:lnTo>
                <a:lnTo>
                  <a:pt x="0" y="834712"/>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5467"/>
            <a:ext cx="18494725" cy="10289734"/>
          </a:xfrm>
          <a:custGeom>
            <a:avLst/>
            <a:gdLst/>
            <a:ahLst/>
            <a:cxnLst/>
            <a:rect r="r" b="b" t="t" l="l"/>
            <a:pathLst>
              <a:path h="10289734" w="18494725">
                <a:moveTo>
                  <a:pt x="0" y="0"/>
                </a:moveTo>
                <a:lnTo>
                  <a:pt x="18494725" y="0"/>
                </a:lnTo>
                <a:lnTo>
                  <a:pt x="18494725" y="10289735"/>
                </a:lnTo>
                <a:lnTo>
                  <a:pt x="0" y="10289735"/>
                </a:lnTo>
                <a:lnTo>
                  <a:pt x="0" y="0"/>
                </a:lnTo>
                <a:close/>
              </a:path>
            </a:pathLst>
          </a:custGeom>
          <a:blipFill>
            <a:blip r:embed="rId3"/>
            <a:stretch>
              <a:fillRect l="0" t="-15069" r="-28649" b="-15069"/>
            </a:stretch>
          </a:blipFill>
        </p:spPr>
      </p:sp>
      <p:grpSp>
        <p:nvGrpSpPr>
          <p:cNvPr name="Group 3" id="3"/>
          <p:cNvGrpSpPr/>
          <p:nvPr/>
        </p:nvGrpSpPr>
        <p:grpSpPr>
          <a:xfrm rot="0">
            <a:off x="650017" y="3604992"/>
            <a:ext cx="16823648" cy="5343640"/>
            <a:chOff x="0" y="0"/>
            <a:chExt cx="22431531" cy="7124853"/>
          </a:xfrm>
        </p:grpSpPr>
        <p:sp>
          <p:nvSpPr>
            <p:cNvPr name="Freeform 4" id="4"/>
            <p:cNvSpPr/>
            <p:nvPr/>
          </p:nvSpPr>
          <p:spPr>
            <a:xfrm flipH="false" flipV="false" rot="0">
              <a:off x="0" y="0"/>
              <a:ext cx="6928618" cy="7124853"/>
            </a:xfrm>
            <a:custGeom>
              <a:avLst/>
              <a:gdLst/>
              <a:ahLst/>
              <a:cxnLst/>
              <a:rect r="r" b="b" t="t" l="l"/>
              <a:pathLst>
                <a:path h="7124853" w="6928618">
                  <a:moveTo>
                    <a:pt x="0" y="0"/>
                  </a:moveTo>
                  <a:lnTo>
                    <a:pt x="6928618" y="0"/>
                  </a:lnTo>
                  <a:lnTo>
                    <a:pt x="6928618" y="7124853"/>
                  </a:lnTo>
                  <a:lnTo>
                    <a:pt x="0" y="7124853"/>
                  </a:lnTo>
                  <a:lnTo>
                    <a:pt x="0" y="0"/>
                  </a:lnTo>
                  <a:close/>
                </a:path>
              </a:pathLst>
            </a:custGeom>
            <a:blipFill>
              <a:blip r:embed="rId4"/>
              <a:stretch>
                <a:fillRect l="0" t="0" r="0" b="0"/>
              </a:stretch>
            </a:blipFill>
          </p:spPr>
        </p:sp>
        <p:sp>
          <p:nvSpPr>
            <p:cNvPr name="Freeform 5" id="5"/>
            <p:cNvSpPr/>
            <p:nvPr/>
          </p:nvSpPr>
          <p:spPr>
            <a:xfrm flipH="false" flipV="false" rot="0">
              <a:off x="15502913" y="0"/>
              <a:ext cx="6928618" cy="7124853"/>
            </a:xfrm>
            <a:custGeom>
              <a:avLst/>
              <a:gdLst/>
              <a:ahLst/>
              <a:cxnLst/>
              <a:rect r="r" b="b" t="t" l="l"/>
              <a:pathLst>
                <a:path h="7124853" w="6928618">
                  <a:moveTo>
                    <a:pt x="0" y="0"/>
                  </a:moveTo>
                  <a:lnTo>
                    <a:pt x="6928618" y="0"/>
                  </a:lnTo>
                  <a:lnTo>
                    <a:pt x="6928618" y="7124853"/>
                  </a:lnTo>
                  <a:lnTo>
                    <a:pt x="0" y="7124853"/>
                  </a:lnTo>
                  <a:lnTo>
                    <a:pt x="0" y="0"/>
                  </a:lnTo>
                  <a:close/>
                </a:path>
              </a:pathLst>
            </a:custGeom>
            <a:blipFill>
              <a:blip r:embed="rId4"/>
              <a:stretch>
                <a:fillRect l="0" t="0" r="0" b="0"/>
              </a:stretch>
            </a:blipFill>
          </p:spPr>
        </p:sp>
        <p:sp>
          <p:nvSpPr>
            <p:cNvPr name="Freeform 6" id="6"/>
            <p:cNvSpPr/>
            <p:nvPr/>
          </p:nvSpPr>
          <p:spPr>
            <a:xfrm flipH="false" flipV="false" rot="0">
              <a:off x="7751457" y="0"/>
              <a:ext cx="6928618" cy="7124853"/>
            </a:xfrm>
            <a:custGeom>
              <a:avLst/>
              <a:gdLst/>
              <a:ahLst/>
              <a:cxnLst/>
              <a:rect r="r" b="b" t="t" l="l"/>
              <a:pathLst>
                <a:path h="7124853" w="6928618">
                  <a:moveTo>
                    <a:pt x="0" y="0"/>
                  </a:moveTo>
                  <a:lnTo>
                    <a:pt x="6928617" y="0"/>
                  </a:lnTo>
                  <a:lnTo>
                    <a:pt x="6928617" y="7124853"/>
                  </a:lnTo>
                  <a:lnTo>
                    <a:pt x="0" y="7124853"/>
                  </a:lnTo>
                  <a:lnTo>
                    <a:pt x="0" y="0"/>
                  </a:lnTo>
                  <a:close/>
                </a:path>
              </a:pathLst>
            </a:custGeom>
            <a:blipFill>
              <a:blip r:embed="rId4"/>
              <a:stretch>
                <a:fillRect l="0" t="0" r="0" b="0"/>
              </a:stretch>
            </a:blipFill>
          </p:spPr>
        </p:sp>
      </p:grpSp>
      <p:sp>
        <p:nvSpPr>
          <p:cNvPr name="Freeform 7" id="7"/>
          <p:cNvSpPr/>
          <p:nvPr/>
        </p:nvSpPr>
        <p:spPr>
          <a:xfrm flipH="false" flipV="false" rot="0">
            <a:off x="13279819" y="0"/>
            <a:ext cx="5008181" cy="5150335"/>
          </a:xfrm>
          <a:custGeom>
            <a:avLst/>
            <a:gdLst/>
            <a:ahLst/>
            <a:cxnLst/>
            <a:rect r="r" b="b" t="t" l="l"/>
            <a:pathLst>
              <a:path h="5150335" w="5008181">
                <a:moveTo>
                  <a:pt x="0" y="0"/>
                </a:moveTo>
                <a:lnTo>
                  <a:pt x="5008181" y="0"/>
                </a:lnTo>
                <a:lnTo>
                  <a:pt x="5008181" y="5150335"/>
                </a:lnTo>
                <a:lnTo>
                  <a:pt x="0" y="5150335"/>
                </a:lnTo>
                <a:lnTo>
                  <a:pt x="0" y="0"/>
                </a:lnTo>
                <a:close/>
              </a:path>
            </a:pathLst>
          </a:custGeom>
          <a:blipFill>
            <a:blip r:embed="rId5"/>
            <a:stretch>
              <a:fillRect l="0" t="0" r="0" b="0"/>
            </a:stretch>
          </a:blipFill>
        </p:spPr>
      </p:sp>
      <p:sp>
        <p:nvSpPr>
          <p:cNvPr name="TextBox 8" id="8"/>
          <p:cNvSpPr txBox="true"/>
          <p:nvPr/>
        </p:nvSpPr>
        <p:spPr>
          <a:xfrm rot="0">
            <a:off x="845883" y="826738"/>
            <a:ext cx="16053617" cy="1203325"/>
          </a:xfrm>
          <a:prstGeom prst="rect">
            <a:avLst/>
          </a:prstGeom>
        </p:spPr>
        <p:txBody>
          <a:bodyPr anchor="t" rtlCol="false" tIns="0" lIns="0" bIns="0" rIns="0">
            <a:spAutoFit/>
          </a:bodyPr>
          <a:lstStyle/>
          <a:p>
            <a:pPr algn="l">
              <a:lnSpc>
                <a:spcPts val="9800"/>
              </a:lnSpc>
            </a:pPr>
            <a:r>
              <a:rPr lang="en-US" sz="7000" b="true">
                <a:solidFill>
                  <a:srgbClr val="001C54"/>
                </a:solidFill>
                <a:latin typeface="Lato Bold"/>
                <a:ea typeface="Lato Bold"/>
                <a:cs typeface="Lato Bold"/>
                <a:sym typeface="Lato Bold"/>
              </a:rPr>
              <a:t>It’s All The Same to Your Brain...</a:t>
            </a:r>
          </a:p>
        </p:txBody>
      </p:sp>
      <p:sp>
        <p:nvSpPr>
          <p:cNvPr name="TextBox 9" id="9"/>
          <p:cNvSpPr txBox="true"/>
          <p:nvPr/>
        </p:nvSpPr>
        <p:spPr>
          <a:xfrm rot="0">
            <a:off x="858902" y="2287367"/>
            <a:ext cx="13656498" cy="646430"/>
          </a:xfrm>
          <a:prstGeom prst="rect">
            <a:avLst/>
          </a:prstGeom>
        </p:spPr>
        <p:txBody>
          <a:bodyPr anchor="t" rtlCol="false" tIns="0" lIns="0" bIns="0" rIns="0">
            <a:spAutoFit/>
          </a:bodyPr>
          <a:lstStyle/>
          <a:p>
            <a:pPr algn="l">
              <a:lnSpc>
                <a:spcPts val="5319"/>
              </a:lnSpc>
            </a:pPr>
            <a:r>
              <a:rPr lang="en-US" sz="3799">
                <a:solidFill>
                  <a:srgbClr val="002654"/>
                </a:solidFill>
                <a:latin typeface="Lato"/>
                <a:ea typeface="Lato"/>
                <a:cs typeface="Lato"/>
                <a:sym typeface="Lato"/>
              </a:rPr>
              <a:t>Different products deliver nicotine differently. </a:t>
            </a:r>
          </a:p>
        </p:txBody>
      </p:sp>
      <p:sp>
        <p:nvSpPr>
          <p:cNvPr name="Freeform 10" id="10"/>
          <p:cNvSpPr/>
          <p:nvPr/>
        </p:nvSpPr>
        <p:spPr>
          <a:xfrm flipH="false" flipV="false" rot="0">
            <a:off x="1063688" y="3728257"/>
            <a:ext cx="1523738" cy="1685635"/>
          </a:xfrm>
          <a:custGeom>
            <a:avLst/>
            <a:gdLst/>
            <a:ahLst/>
            <a:cxnLst/>
            <a:rect r="r" b="b" t="t" l="l"/>
            <a:pathLst>
              <a:path h="1685635" w="1523738">
                <a:moveTo>
                  <a:pt x="0" y="0"/>
                </a:moveTo>
                <a:lnTo>
                  <a:pt x="1523737" y="0"/>
                </a:lnTo>
                <a:lnTo>
                  <a:pt x="1523737" y="1685635"/>
                </a:lnTo>
                <a:lnTo>
                  <a:pt x="0" y="1685635"/>
                </a:lnTo>
                <a:lnTo>
                  <a:pt x="0" y="0"/>
                </a:lnTo>
                <a:close/>
              </a:path>
            </a:pathLst>
          </a:custGeom>
          <a:blipFill>
            <a:blip r:embed="rId6"/>
            <a:stretch>
              <a:fillRect l="0" t="0" r="0" b="0"/>
            </a:stretch>
          </a:blipFill>
        </p:spPr>
      </p:sp>
      <p:sp>
        <p:nvSpPr>
          <p:cNvPr name="TextBox 11" id="11"/>
          <p:cNvSpPr txBox="true"/>
          <p:nvPr/>
        </p:nvSpPr>
        <p:spPr>
          <a:xfrm rot="0">
            <a:off x="2873845" y="4280170"/>
            <a:ext cx="2285393" cy="515134"/>
          </a:xfrm>
          <a:prstGeom prst="rect">
            <a:avLst/>
          </a:prstGeom>
        </p:spPr>
        <p:txBody>
          <a:bodyPr anchor="t" rtlCol="false" tIns="0" lIns="0" bIns="0" rIns="0">
            <a:spAutoFit/>
          </a:bodyPr>
          <a:lstStyle/>
          <a:p>
            <a:pPr algn="ctr">
              <a:lnSpc>
                <a:spcPts val="4211"/>
              </a:lnSpc>
            </a:pPr>
            <a:r>
              <a:rPr lang="en-US" b="true" sz="3008">
                <a:solidFill>
                  <a:srgbClr val="001C54"/>
                </a:solidFill>
                <a:latin typeface="Proxima Nova Bold"/>
                <a:ea typeface="Proxima Nova Bold"/>
                <a:cs typeface="Proxima Nova Bold"/>
                <a:sym typeface="Proxima Nova Bold"/>
              </a:rPr>
              <a:t>CIGARETTES</a:t>
            </a:r>
          </a:p>
        </p:txBody>
      </p:sp>
      <p:sp>
        <p:nvSpPr>
          <p:cNvPr name="TextBox 12" id="12"/>
          <p:cNvSpPr txBox="true"/>
          <p:nvPr/>
        </p:nvSpPr>
        <p:spPr>
          <a:xfrm rot="0">
            <a:off x="1218896" y="5775282"/>
            <a:ext cx="4231056" cy="361950"/>
          </a:xfrm>
          <a:prstGeom prst="rect">
            <a:avLst/>
          </a:prstGeom>
        </p:spPr>
        <p:txBody>
          <a:bodyPr anchor="t" rtlCol="false" tIns="0" lIns="0" bIns="0" rIns="0">
            <a:spAutoFit/>
          </a:bodyPr>
          <a:lstStyle/>
          <a:p>
            <a:pPr algn="l">
              <a:lnSpc>
                <a:spcPts val="2879"/>
              </a:lnSpc>
            </a:pPr>
            <a:r>
              <a:rPr lang="en-US" sz="2399">
                <a:solidFill>
                  <a:srgbClr val="001C54"/>
                </a:solidFill>
                <a:latin typeface="Lato"/>
                <a:ea typeface="Lato"/>
                <a:cs typeface="Lato"/>
                <a:sym typeface="Lato"/>
              </a:rPr>
              <a:t>Nicotine comes from tobacco</a:t>
            </a:r>
          </a:p>
        </p:txBody>
      </p:sp>
      <p:sp>
        <p:nvSpPr>
          <p:cNvPr name="TextBox 13" id="13"/>
          <p:cNvSpPr txBox="true"/>
          <p:nvPr/>
        </p:nvSpPr>
        <p:spPr>
          <a:xfrm rot="0">
            <a:off x="1218896" y="6737307"/>
            <a:ext cx="4169723" cy="723900"/>
          </a:xfrm>
          <a:prstGeom prst="rect">
            <a:avLst/>
          </a:prstGeom>
        </p:spPr>
        <p:txBody>
          <a:bodyPr anchor="t" rtlCol="false" tIns="0" lIns="0" bIns="0" rIns="0">
            <a:spAutoFit/>
          </a:bodyPr>
          <a:lstStyle/>
          <a:p>
            <a:pPr algn="l">
              <a:lnSpc>
                <a:spcPts val="2879"/>
              </a:lnSpc>
            </a:pPr>
            <a:r>
              <a:rPr lang="en-US" sz="2399">
                <a:solidFill>
                  <a:srgbClr val="001C54"/>
                </a:solidFill>
                <a:latin typeface="Lato"/>
                <a:ea typeface="Lato"/>
                <a:cs typeface="Lato"/>
                <a:sym typeface="Lato"/>
              </a:rPr>
              <a:t>Each cigarette burns out, which limits each use</a:t>
            </a:r>
          </a:p>
        </p:txBody>
      </p:sp>
      <p:sp>
        <p:nvSpPr>
          <p:cNvPr name="TextBox 14" id="14"/>
          <p:cNvSpPr txBox="true"/>
          <p:nvPr/>
        </p:nvSpPr>
        <p:spPr>
          <a:xfrm rot="0">
            <a:off x="1218896" y="7828436"/>
            <a:ext cx="3770395" cy="723900"/>
          </a:xfrm>
          <a:prstGeom prst="rect">
            <a:avLst/>
          </a:prstGeom>
        </p:spPr>
        <p:txBody>
          <a:bodyPr anchor="t" rtlCol="false" tIns="0" lIns="0" bIns="0" rIns="0">
            <a:spAutoFit/>
          </a:bodyPr>
          <a:lstStyle/>
          <a:p>
            <a:pPr algn="l">
              <a:lnSpc>
                <a:spcPts val="2879"/>
              </a:lnSpc>
            </a:pPr>
            <a:r>
              <a:rPr lang="en-US" sz="2399">
                <a:solidFill>
                  <a:srgbClr val="001C54"/>
                </a:solidFill>
                <a:latin typeface="Lato"/>
                <a:ea typeface="Lato"/>
                <a:cs typeface="Lato"/>
                <a:sym typeface="Lato"/>
              </a:rPr>
              <a:t>Use is typically intermittent through the day</a:t>
            </a:r>
          </a:p>
        </p:txBody>
      </p:sp>
      <p:sp>
        <p:nvSpPr>
          <p:cNvPr name="Freeform 15" id="15"/>
          <p:cNvSpPr/>
          <p:nvPr/>
        </p:nvSpPr>
        <p:spPr>
          <a:xfrm flipH="false" flipV="false" rot="0">
            <a:off x="7048421" y="3920322"/>
            <a:ext cx="1510763" cy="1301505"/>
          </a:xfrm>
          <a:custGeom>
            <a:avLst/>
            <a:gdLst/>
            <a:ahLst/>
            <a:cxnLst/>
            <a:rect r="r" b="b" t="t" l="l"/>
            <a:pathLst>
              <a:path h="1301505" w="1510763">
                <a:moveTo>
                  <a:pt x="0" y="0"/>
                </a:moveTo>
                <a:lnTo>
                  <a:pt x="1510763" y="0"/>
                </a:lnTo>
                <a:lnTo>
                  <a:pt x="1510763" y="1301505"/>
                </a:lnTo>
                <a:lnTo>
                  <a:pt x="0" y="1301505"/>
                </a:lnTo>
                <a:lnTo>
                  <a:pt x="0" y="0"/>
                </a:lnTo>
                <a:close/>
              </a:path>
            </a:pathLst>
          </a:custGeom>
          <a:blipFill>
            <a:blip r:embed="rId7"/>
            <a:stretch>
              <a:fillRect l="0" t="-13875" r="0" b="-13738"/>
            </a:stretch>
          </a:blipFill>
        </p:spPr>
      </p:sp>
      <p:sp>
        <p:nvSpPr>
          <p:cNvPr name="TextBox 16" id="16"/>
          <p:cNvSpPr txBox="true"/>
          <p:nvPr/>
        </p:nvSpPr>
        <p:spPr>
          <a:xfrm rot="0">
            <a:off x="8559184" y="4280687"/>
            <a:ext cx="1866138" cy="515134"/>
          </a:xfrm>
          <a:prstGeom prst="rect">
            <a:avLst/>
          </a:prstGeom>
        </p:spPr>
        <p:txBody>
          <a:bodyPr anchor="t" rtlCol="false" tIns="0" lIns="0" bIns="0" rIns="0">
            <a:spAutoFit/>
          </a:bodyPr>
          <a:lstStyle/>
          <a:p>
            <a:pPr algn="ctr">
              <a:lnSpc>
                <a:spcPts val="4211"/>
              </a:lnSpc>
            </a:pPr>
            <a:r>
              <a:rPr lang="en-US" b="true" sz="3008">
                <a:solidFill>
                  <a:srgbClr val="001C54"/>
                </a:solidFill>
                <a:latin typeface="Proxima Nova Bold"/>
                <a:ea typeface="Proxima Nova Bold"/>
                <a:cs typeface="Proxima Nova Bold"/>
                <a:sym typeface="Proxima Nova Bold"/>
              </a:rPr>
              <a:t>VAPES</a:t>
            </a:r>
          </a:p>
        </p:txBody>
      </p:sp>
      <p:sp>
        <p:nvSpPr>
          <p:cNvPr name="TextBox 17" id="17"/>
          <p:cNvSpPr txBox="true"/>
          <p:nvPr/>
        </p:nvSpPr>
        <p:spPr>
          <a:xfrm rot="0">
            <a:off x="7048421" y="5775282"/>
            <a:ext cx="4161437" cy="723900"/>
          </a:xfrm>
          <a:prstGeom prst="rect">
            <a:avLst/>
          </a:prstGeom>
        </p:spPr>
        <p:txBody>
          <a:bodyPr anchor="t" rtlCol="false" tIns="0" lIns="0" bIns="0" rIns="0">
            <a:spAutoFit/>
          </a:bodyPr>
          <a:lstStyle/>
          <a:p>
            <a:pPr algn="l">
              <a:lnSpc>
                <a:spcPts val="2879"/>
              </a:lnSpc>
            </a:pPr>
            <a:r>
              <a:rPr lang="en-US" sz="2399">
                <a:solidFill>
                  <a:srgbClr val="001C54"/>
                </a:solidFill>
                <a:latin typeface="Lato"/>
                <a:ea typeface="Lato"/>
                <a:cs typeface="Lato"/>
                <a:sym typeface="Lato"/>
              </a:rPr>
              <a:t>Uninterrupted use can lead to unmeasurable consumption</a:t>
            </a:r>
          </a:p>
        </p:txBody>
      </p:sp>
      <p:sp>
        <p:nvSpPr>
          <p:cNvPr name="TextBox 18" id="18"/>
          <p:cNvSpPr txBox="true"/>
          <p:nvPr/>
        </p:nvSpPr>
        <p:spPr>
          <a:xfrm rot="0">
            <a:off x="7048421" y="6737307"/>
            <a:ext cx="4161437" cy="723900"/>
          </a:xfrm>
          <a:prstGeom prst="rect">
            <a:avLst/>
          </a:prstGeom>
        </p:spPr>
        <p:txBody>
          <a:bodyPr anchor="t" rtlCol="false" tIns="0" lIns="0" bIns="0" rIns="0">
            <a:spAutoFit/>
          </a:bodyPr>
          <a:lstStyle/>
          <a:p>
            <a:pPr algn="l">
              <a:lnSpc>
                <a:spcPts val="2879"/>
              </a:lnSpc>
            </a:pPr>
            <a:r>
              <a:rPr lang="en-US" sz="2399">
                <a:solidFill>
                  <a:srgbClr val="001C54"/>
                </a:solidFill>
                <a:latin typeface="Lato"/>
                <a:ea typeface="Lato"/>
                <a:cs typeface="Lato"/>
                <a:sym typeface="Lato"/>
              </a:rPr>
              <a:t>Easy and discreet to use, which can lead to frequent use</a:t>
            </a:r>
          </a:p>
        </p:txBody>
      </p:sp>
      <p:sp>
        <p:nvSpPr>
          <p:cNvPr name="TextBox 19" id="19"/>
          <p:cNvSpPr txBox="true"/>
          <p:nvPr/>
        </p:nvSpPr>
        <p:spPr>
          <a:xfrm rot="0">
            <a:off x="7048421" y="7828436"/>
            <a:ext cx="4397882" cy="1085850"/>
          </a:xfrm>
          <a:prstGeom prst="rect">
            <a:avLst/>
          </a:prstGeom>
        </p:spPr>
        <p:txBody>
          <a:bodyPr anchor="t" rtlCol="false" tIns="0" lIns="0" bIns="0" rIns="0">
            <a:spAutoFit/>
          </a:bodyPr>
          <a:lstStyle/>
          <a:p>
            <a:pPr algn="l">
              <a:lnSpc>
                <a:spcPts val="2879"/>
              </a:lnSpc>
            </a:pPr>
            <a:r>
              <a:rPr lang="en-US" sz="2399">
                <a:solidFill>
                  <a:srgbClr val="001C54"/>
                </a:solidFill>
                <a:latin typeface="Lato"/>
                <a:ea typeface="Lato"/>
                <a:cs typeface="Lato"/>
                <a:sym typeface="Lato"/>
              </a:rPr>
              <a:t>Flavors, coolants &amp; easier inhalation can support heavier use</a:t>
            </a:r>
          </a:p>
        </p:txBody>
      </p:sp>
      <p:sp>
        <p:nvSpPr>
          <p:cNvPr name="Freeform 20" id="20"/>
          <p:cNvSpPr/>
          <p:nvPr/>
        </p:nvSpPr>
        <p:spPr>
          <a:xfrm flipH="false" flipV="false" rot="0">
            <a:off x="12905049" y="3778360"/>
            <a:ext cx="1610351" cy="1585429"/>
          </a:xfrm>
          <a:custGeom>
            <a:avLst/>
            <a:gdLst/>
            <a:ahLst/>
            <a:cxnLst/>
            <a:rect r="r" b="b" t="t" l="l"/>
            <a:pathLst>
              <a:path h="1585429" w="1610351">
                <a:moveTo>
                  <a:pt x="0" y="0"/>
                </a:moveTo>
                <a:lnTo>
                  <a:pt x="1610351" y="0"/>
                </a:lnTo>
                <a:lnTo>
                  <a:pt x="1610351" y="1585429"/>
                </a:lnTo>
                <a:lnTo>
                  <a:pt x="0" y="1585429"/>
                </a:lnTo>
                <a:lnTo>
                  <a:pt x="0" y="0"/>
                </a:lnTo>
                <a:close/>
              </a:path>
            </a:pathLst>
          </a:custGeom>
          <a:blipFill>
            <a:blip r:embed="rId8"/>
            <a:stretch>
              <a:fillRect l="0" t="-8443" r="0" b="-3222"/>
            </a:stretch>
          </a:blipFill>
        </p:spPr>
      </p:sp>
      <p:sp>
        <p:nvSpPr>
          <p:cNvPr name="TextBox 21" id="21"/>
          <p:cNvSpPr txBox="true"/>
          <p:nvPr/>
        </p:nvSpPr>
        <p:spPr>
          <a:xfrm rot="0">
            <a:off x="14515400" y="4289178"/>
            <a:ext cx="2537018" cy="506642"/>
          </a:xfrm>
          <a:prstGeom prst="rect">
            <a:avLst/>
          </a:prstGeom>
        </p:spPr>
        <p:txBody>
          <a:bodyPr anchor="t" rtlCol="false" tIns="0" lIns="0" bIns="0" rIns="0">
            <a:spAutoFit/>
          </a:bodyPr>
          <a:lstStyle/>
          <a:p>
            <a:pPr algn="ctr">
              <a:lnSpc>
                <a:spcPts val="4154"/>
              </a:lnSpc>
            </a:pPr>
            <a:r>
              <a:rPr lang="en-US" b="true" sz="2967">
                <a:solidFill>
                  <a:srgbClr val="001C54"/>
                </a:solidFill>
                <a:latin typeface="Proxima Nova Bold"/>
                <a:ea typeface="Proxima Nova Bold"/>
                <a:cs typeface="Proxima Nova Bold"/>
                <a:sym typeface="Proxima Nova Bold"/>
              </a:rPr>
              <a:t>POUCHES</a:t>
            </a:r>
          </a:p>
        </p:txBody>
      </p:sp>
      <p:sp>
        <p:nvSpPr>
          <p:cNvPr name="TextBox 22" id="22"/>
          <p:cNvSpPr txBox="true"/>
          <p:nvPr/>
        </p:nvSpPr>
        <p:spPr>
          <a:xfrm rot="0">
            <a:off x="13215099" y="5775282"/>
            <a:ext cx="4193847" cy="723900"/>
          </a:xfrm>
          <a:prstGeom prst="rect">
            <a:avLst/>
          </a:prstGeom>
        </p:spPr>
        <p:txBody>
          <a:bodyPr anchor="t" rtlCol="false" tIns="0" lIns="0" bIns="0" rIns="0">
            <a:spAutoFit/>
          </a:bodyPr>
          <a:lstStyle/>
          <a:p>
            <a:pPr algn="l">
              <a:lnSpc>
                <a:spcPts val="2879"/>
              </a:lnSpc>
            </a:pPr>
            <a:r>
              <a:rPr lang="en-US" sz="2399">
                <a:solidFill>
                  <a:srgbClr val="001C54"/>
                </a:solidFill>
                <a:latin typeface="Lato"/>
                <a:ea typeface="Lato"/>
                <a:cs typeface="Lato"/>
                <a:sym typeface="Lato"/>
              </a:rPr>
              <a:t>Synthetic n</a:t>
            </a:r>
            <a:r>
              <a:rPr lang="en-US" sz="2399">
                <a:solidFill>
                  <a:srgbClr val="001C54"/>
                </a:solidFill>
                <a:latin typeface="Lato"/>
                <a:ea typeface="Lato"/>
                <a:cs typeface="Lato"/>
                <a:sym typeface="Lato"/>
              </a:rPr>
              <a:t>icotine is absorbed through oral tissues</a:t>
            </a:r>
          </a:p>
        </p:txBody>
      </p:sp>
      <p:sp>
        <p:nvSpPr>
          <p:cNvPr name="TextBox 23" id="23"/>
          <p:cNvSpPr txBox="true"/>
          <p:nvPr/>
        </p:nvSpPr>
        <p:spPr>
          <a:xfrm rot="0">
            <a:off x="13215099" y="7828436"/>
            <a:ext cx="4064407" cy="723900"/>
          </a:xfrm>
          <a:prstGeom prst="rect">
            <a:avLst/>
          </a:prstGeom>
        </p:spPr>
        <p:txBody>
          <a:bodyPr anchor="t" rtlCol="false" tIns="0" lIns="0" bIns="0" rIns="0">
            <a:spAutoFit/>
          </a:bodyPr>
          <a:lstStyle/>
          <a:p>
            <a:pPr algn="l">
              <a:lnSpc>
                <a:spcPts val="2879"/>
              </a:lnSpc>
            </a:pPr>
            <a:r>
              <a:rPr lang="en-US" sz="2399">
                <a:solidFill>
                  <a:srgbClr val="001C54"/>
                </a:solidFill>
                <a:latin typeface="Lato"/>
                <a:ea typeface="Lato"/>
                <a:cs typeface="Lato"/>
                <a:sym typeface="Lato"/>
              </a:rPr>
              <a:t>Can initiate, perpetuate or worsen nicotine dependence</a:t>
            </a:r>
          </a:p>
        </p:txBody>
      </p:sp>
      <p:sp>
        <p:nvSpPr>
          <p:cNvPr name="TextBox 24" id="24"/>
          <p:cNvSpPr txBox="true"/>
          <p:nvPr/>
        </p:nvSpPr>
        <p:spPr>
          <a:xfrm rot="0">
            <a:off x="13215099" y="6737307"/>
            <a:ext cx="3572536" cy="361950"/>
          </a:xfrm>
          <a:prstGeom prst="rect">
            <a:avLst/>
          </a:prstGeom>
        </p:spPr>
        <p:txBody>
          <a:bodyPr anchor="t" rtlCol="false" tIns="0" lIns="0" bIns="0" rIns="0">
            <a:spAutoFit/>
          </a:bodyPr>
          <a:lstStyle/>
          <a:p>
            <a:pPr algn="l">
              <a:lnSpc>
                <a:spcPts val="2879"/>
              </a:lnSpc>
            </a:pPr>
            <a:r>
              <a:rPr lang="en-US" sz="2399">
                <a:solidFill>
                  <a:srgbClr val="001C54"/>
                </a:solidFill>
                <a:latin typeface="Lato"/>
                <a:ea typeface="Lato"/>
                <a:cs typeface="Lato"/>
                <a:sym typeface="Lato"/>
              </a:rPr>
              <a:t>Discreet and easy to hide</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2734"/>
            <a:ext cx="18283141" cy="10289734"/>
          </a:xfrm>
          <a:custGeom>
            <a:avLst/>
            <a:gdLst/>
            <a:ahLst/>
            <a:cxnLst/>
            <a:rect r="r" b="b" t="t" l="l"/>
            <a:pathLst>
              <a:path h="10289734" w="18283141">
                <a:moveTo>
                  <a:pt x="0" y="0"/>
                </a:moveTo>
                <a:lnTo>
                  <a:pt x="18283141" y="0"/>
                </a:lnTo>
                <a:lnTo>
                  <a:pt x="18283141" y="10289734"/>
                </a:lnTo>
                <a:lnTo>
                  <a:pt x="0" y="10289734"/>
                </a:lnTo>
                <a:lnTo>
                  <a:pt x="0" y="0"/>
                </a:lnTo>
                <a:close/>
              </a:path>
            </a:pathLst>
          </a:custGeom>
          <a:blipFill>
            <a:blip r:embed="rId3"/>
            <a:stretch>
              <a:fillRect l="0" t="0" r="0" b="0"/>
            </a:stretch>
          </a:blipFill>
        </p:spPr>
      </p:sp>
      <p:sp>
        <p:nvSpPr>
          <p:cNvPr name="Freeform 3" id="3"/>
          <p:cNvSpPr/>
          <p:nvPr/>
        </p:nvSpPr>
        <p:spPr>
          <a:xfrm flipH="false" flipV="false" rot="0">
            <a:off x="5466659" y="-55560"/>
            <a:ext cx="12821341" cy="10821847"/>
          </a:xfrm>
          <a:custGeom>
            <a:avLst/>
            <a:gdLst/>
            <a:ahLst/>
            <a:cxnLst/>
            <a:rect r="r" b="b" t="t" l="l"/>
            <a:pathLst>
              <a:path h="10821847" w="12821341">
                <a:moveTo>
                  <a:pt x="0" y="0"/>
                </a:moveTo>
                <a:lnTo>
                  <a:pt x="12821341" y="0"/>
                </a:lnTo>
                <a:lnTo>
                  <a:pt x="12821341" y="10821847"/>
                </a:lnTo>
                <a:lnTo>
                  <a:pt x="0" y="10821847"/>
                </a:lnTo>
                <a:lnTo>
                  <a:pt x="0" y="0"/>
                </a:lnTo>
                <a:close/>
              </a:path>
            </a:pathLst>
          </a:custGeom>
          <a:blipFill>
            <a:blip r:embed="rId4"/>
            <a:stretch>
              <a:fillRect l="0" t="-9238" r="0" b="-9238"/>
            </a:stretch>
          </a:blipFill>
        </p:spPr>
      </p:sp>
      <p:sp>
        <p:nvSpPr>
          <p:cNvPr name="Freeform 4" id="4"/>
          <p:cNvSpPr/>
          <p:nvPr/>
        </p:nvSpPr>
        <p:spPr>
          <a:xfrm flipH="false" flipV="false" rot="0">
            <a:off x="645159" y="3212124"/>
            <a:ext cx="5675210" cy="2361937"/>
          </a:xfrm>
          <a:custGeom>
            <a:avLst/>
            <a:gdLst/>
            <a:ahLst/>
            <a:cxnLst/>
            <a:rect r="r" b="b" t="t" l="l"/>
            <a:pathLst>
              <a:path h="2361937" w="5675210">
                <a:moveTo>
                  <a:pt x="0" y="0"/>
                </a:moveTo>
                <a:lnTo>
                  <a:pt x="5675209" y="0"/>
                </a:lnTo>
                <a:lnTo>
                  <a:pt x="5675209" y="2361937"/>
                </a:lnTo>
                <a:lnTo>
                  <a:pt x="0" y="2361937"/>
                </a:lnTo>
                <a:lnTo>
                  <a:pt x="0" y="0"/>
                </a:lnTo>
                <a:close/>
              </a:path>
            </a:pathLst>
          </a:custGeom>
          <a:blipFill>
            <a:blip r:embed="rId5"/>
            <a:stretch>
              <a:fillRect l="0" t="0" r="0" b="0"/>
            </a:stretch>
          </a:blipFill>
        </p:spPr>
      </p:sp>
      <p:sp>
        <p:nvSpPr>
          <p:cNvPr name="Freeform 5" id="5"/>
          <p:cNvSpPr/>
          <p:nvPr/>
        </p:nvSpPr>
        <p:spPr>
          <a:xfrm flipH="false" flipV="false" rot="0">
            <a:off x="863857" y="3419887"/>
            <a:ext cx="1749583" cy="1727713"/>
          </a:xfrm>
          <a:custGeom>
            <a:avLst/>
            <a:gdLst/>
            <a:ahLst/>
            <a:cxnLst/>
            <a:rect r="r" b="b" t="t" l="l"/>
            <a:pathLst>
              <a:path h="1727713" w="1749583">
                <a:moveTo>
                  <a:pt x="0" y="0"/>
                </a:moveTo>
                <a:lnTo>
                  <a:pt x="1749582" y="0"/>
                </a:lnTo>
                <a:lnTo>
                  <a:pt x="1749582" y="1727713"/>
                </a:lnTo>
                <a:lnTo>
                  <a:pt x="0" y="1727713"/>
                </a:lnTo>
                <a:lnTo>
                  <a:pt x="0" y="0"/>
                </a:lnTo>
                <a:close/>
              </a:path>
            </a:pathLst>
          </a:custGeom>
          <a:blipFill>
            <a:blip r:embed="rId6"/>
            <a:stretch>
              <a:fillRect l="0" t="0" r="0" b="0"/>
            </a:stretch>
          </a:blipFill>
        </p:spPr>
      </p:sp>
      <p:sp>
        <p:nvSpPr>
          <p:cNvPr name="Freeform 6" id="6"/>
          <p:cNvSpPr/>
          <p:nvPr/>
        </p:nvSpPr>
        <p:spPr>
          <a:xfrm flipH="false" flipV="false" rot="0">
            <a:off x="1301252" y="3638585"/>
            <a:ext cx="1093489" cy="1290317"/>
          </a:xfrm>
          <a:custGeom>
            <a:avLst/>
            <a:gdLst/>
            <a:ahLst/>
            <a:cxnLst/>
            <a:rect r="r" b="b" t="t" l="l"/>
            <a:pathLst>
              <a:path h="1290317" w="1093489">
                <a:moveTo>
                  <a:pt x="0" y="0"/>
                </a:moveTo>
                <a:lnTo>
                  <a:pt x="1093490" y="0"/>
                </a:lnTo>
                <a:lnTo>
                  <a:pt x="1093490" y="1290317"/>
                </a:lnTo>
                <a:lnTo>
                  <a:pt x="0" y="1290317"/>
                </a:lnTo>
                <a:lnTo>
                  <a:pt x="0" y="0"/>
                </a:lnTo>
                <a:close/>
              </a:path>
            </a:pathLst>
          </a:custGeom>
          <a:blipFill>
            <a:blip r:embed="rId7"/>
            <a:stretch>
              <a:fillRect l="0" t="0" r="0" b="0"/>
            </a:stretch>
          </a:blipFill>
        </p:spPr>
      </p:sp>
      <p:sp>
        <p:nvSpPr>
          <p:cNvPr name="Freeform 7" id="7"/>
          <p:cNvSpPr/>
          <p:nvPr/>
        </p:nvSpPr>
        <p:spPr>
          <a:xfrm flipH="false" flipV="false" rot="0">
            <a:off x="645159" y="5563126"/>
            <a:ext cx="5675210" cy="2580635"/>
          </a:xfrm>
          <a:custGeom>
            <a:avLst/>
            <a:gdLst/>
            <a:ahLst/>
            <a:cxnLst/>
            <a:rect r="r" b="b" t="t" l="l"/>
            <a:pathLst>
              <a:path h="2580635" w="5675210">
                <a:moveTo>
                  <a:pt x="0" y="0"/>
                </a:moveTo>
                <a:lnTo>
                  <a:pt x="5675209" y="0"/>
                </a:lnTo>
                <a:lnTo>
                  <a:pt x="5675209" y="2580635"/>
                </a:lnTo>
                <a:lnTo>
                  <a:pt x="0" y="2580635"/>
                </a:lnTo>
                <a:lnTo>
                  <a:pt x="0" y="0"/>
                </a:lnTo>
                <a:close/>
              </a:path>
            </a:pathLst>
          </a:custGeom>
          <a:blipFill>
            <a:blip r:embed="rId8"/>
            <a:stretch>
              <a:fillRect l="0" t="0" r="0" b="0"/>
            </a:stretch>
          </a:blipFill>
        </p:spPr>
      </p:sp>
      <p:sp>
        <p:nvSpPr>
          <p:cNvPr name="Freeform 8" id="8"/>
          <p:cNvSpPr/>
          <p:nvPr/>
        </p:nvSpPr>
        <p:spPr>
          <a:xfrm flipH="false" flipV="false" rot="0">
            <a:off x="5872038" y="6634746"/>
            <a:ext cx="1530885" cy="437396"/>
          </a:xfrm>
          <a:custGeom>
            <a:avLst/>
            <a:gdLst/>
            <a:ahLst/>
            <a:cxnLst/>
            <a:rect r="r" b="b" t="t" l="l"/>
            <a:pathLst>
              <a:path h="437396" w="1530885">
                <a:moveTo>
                  <a:pt x="0" y="0"/>
                </a:moveTo>
                <a:lnTo>
                  <a:pt x="1530885" y="0"/>
                </a:lnTo>
                <a:lnTo>
                  <a:pt x="1530885" y="437395"/>
                </a:lnTo>
                <a:lnTo>
                  <a:pt x="0" y="437395"/>
                </a:lnTo>
                <a:lnTo>
                  <a:pt x="0" y="0"/>
                </a:lnTo>
                <a:close/>
              </a:path>
            </a:pathLst>
          </a:custGeom>
          <a:blipFill>
            <a:blip r:embed="rId9"/>
            <a:stretch>
              <a:fillRect l="0" t="0" r="0" b="0"/>
            </a:stretch>
          </a:blipFill>
        </p:spPr>
      </p:sp>
      <p:sp>
        <p:nvSpPr>
          <p:cNvPr name="Freeform 9" id="9"/>
          <p:cNvSpPr/>
          <p:nvPr/>
        </p:nvSpPr>
        <p:spPr>
          <a:xfrm flipH="false" flipV="false" rot="0">
            <a:off x="863857" y="5781824"/>
            <a:ext cx="1968281" cy="1935476"/>
          </a:xfrm>
          <a:custGeom>
            <a:avLst/>
            <a:gdLst/>
            <a:ahLst/>
            <a:cxnLst/>
            <a:rect r="r" b="b" t="t" l="l"/>
            <a:pathLst>
              <a:path h="1935476" w="1968281">
                <a:moveTo>
                  <a:pt x="0" y="0"/>
                </a:moveTo>
                <a:lnTo>
                  <a:pt x="1968280" y="0"/>
                </a:lnTo>
                <a:lnTo>
                  <a:pt x="1968280" y="1935476"/>
                </a:lnTo>
                <a:lnTo>
                  <a:pt x="0" y="1935476"/>
                </a:lnTo>
                <a:lnTo>
                  <a:pt x="0" y="0"/>
                </a:lnTo>
                <a:close/>
              </a:path>
            </a:pathLst>
          </a:custGeom>
          <a:blipFill>
            <a:blip r:embed="rId10"/>
            <a:stretch>
              <a:fillRect l="0" t="0" r="0" b="0"/>
            </a:stretch>
          </a:blipFill>
        </p:spPr>
      </p:sp>
      <p:sp>
        <p:nvSpPr>
          <p:cNvPr name="Freeform 10" id="10"/>
          <p:cNvSpPr/>
          <p:nvPr/>
        </p:nvSpPr>
        <p:spPr>
          <a:xfrm flipH="false" flipV="false" rot="0">
            <a:off x="1082554" y="6208285"/>
            <a:ext cx="1530885" cy="1509015"/>
          </a:xfrm>
          <a:custGeom>
            <a:avLst/>
            <a:gdLst/>
            <a:ahLst/>
            <a:cxnLst/>
            <a:rect r="r" b="b" t="t" l="l"/>
            <a:pathLst>
              <a:path h="1509015" w="1530885">
                <a:moveTo>
                  <a:pt x="0" y="0"/>
                </a:moveTo>
                <a:lnTo>
                  <a:pt x="1530885" y="0"/>
                </a:lnTo>
                <a:lnTo>
                  <a:pt x="1530885" y="1509015"/>
                </a:lnTo>
                <a:lnTo>
                  <a:pt x="0" y="1509015"/>
                </a:lnTo>
                <a:lnTo>
                  <a:pt x="0" y="0"/>
                </a:lnTo>
                <a:close/>
              </a:path>
            </a:pathLst>
          </a:custGeom>
          <a:blipFill>
            <a:blip r:embed="rId11"/>
            <a:stretch>
              <a:fillRect l="0" t="0" r="0" b="0"/>
            </a:stretch>
          </a:blipFill>
        </p:spPr>
      </p:sp>
      <p:sp>
        <p:nvSpPr>
          <p:cNvPr name="Freeform 11" id="11"/>
          <p:cNvSpPr/>
          <p:nvPr/>
        </p:nvSpPr>
        <p:spPr>
          <a:xfrm flipH="false" flipV="false" rot="0">
            <a:off x="5872038" y="4065046"/>
            <a:ext cx="1312187" cy="656094"/>
          </a:xfrm>
          <a:custGeom>
            <a:avLst/>
            <a:gdLst/>
            <a:ahLst/>
            <a:cxnLst/>
            <a:rect r="r" b="b" t="t" l="l"/>
            <a:pathLst>
              <a:path h="656094" w="1312187">
                <a:moveTo>
                  <a:pt x="0" y="0"/>
                </a:moveTo>
                <a:lnTo>
                  <a:pt x="1312187" y="0"/>
                </a:lnTo>
                <a:lnTo>
                  <a:pt x="1312187" y="656093"/>
                </a:lnTo>
                <a:lnTo>
                  <a:pt x="0" y="656093"/>
                </a:lnTo>
                <a:lnTo>
                  <a:pt x="0" y="0"/>
                </a:lnTo>
                <a:close/>
              </a:path>
            </a:pathLst>
          </a:custGeom>
          <a:blipFill>
            <a:blip r:embed="rId12"/>
            <a:stretch>
              <a:fillRect l="0" t="0" r="0" b="0"/>
            </a:stretch>
          </a:blipFill>
        </p:spPr>
      </p:sp>
      <p:sp>
        <p:nvSpPr>
          <p:cNvPr name="Freeform 12" id="12"/>
          <p:cNvSpPr/>
          <p:nvPr/>
        </p:nvSpPr>
        <p:spPr>
          <a:xfrm flipH="false" flipV="false" rot="0">
            <a:off x="6528131" y="3638585"/>
            <a:ext cx="4800418" cy="4505176"/>
          </a:xfrm>
          <a:custGeom>
            <a:avLst/>
            <a:gdLst/>
            <a:ahLst/>
            <a:cxnLst/>
            <a:rect r="r" b="b" t="t" l="l"/>
            <a:pathLst>
              <a:path h="4505176" w="4800418">
                <a:moveTo>
                  <a:pt x="0" y="0"/>
                </a:moveTo>
                <a:lnTo>
                  <a:pt x="4800418" y="0"/>
                </a:lnTo>
                <a:lnTo>
                  <a:pt x="4800418" y="4505176"/>
                </a:lnTo>
                <a:lnTo>
                  <a:pt x="0" y="4505176"/>
                </a:lnTo>
                <a:lnTo>
                  <a:pt x="0" y="0"/>
                </a:lnTo>
                <a:close/>
              </a:path>
            </a:pathLst>
          </a:custGeom>
          <a:blipFill>
            <a:blip r:embed="rId13"/>
            <a:stretch>
              <a:fillRect l="0" t="0" r="0" b="0"/>
            </a:stretch>
          </a:blipFill>
        </p:spPr>
      </p:sp>
      <p:sp>
        <p:nvSpPr>
          <p:cNvPr name="Freeform 13" id="13"/>
          <p:cNvSpPr/>
          <p:nvPr/>
        </p:nvSpPr>
        <p:spPr>
          <a:xfrm flipH="false" flipV="false" rot="0">
            <a:off x="10224125" y="3846348"/>
            <a:ext cx="1530885" cy="874791"/>
          </a:xfrm>
          <a:custGeom>
            <a:avLst/>
            <a:gdLst/>
            <a:ahLst/>
            <a:cxnLst/>
            <a:rect r="r" b="b" t="t" l="l"/>
            <a:pathLst>
              <a:path h="874791" w="1530885">
                <a:moveTo>
                  <a:pt x="0" y="0"/>
                </a:moveTo>
                <a:lnTo>
                  <a:pt x="1530885" y="0"/>
                </a:lnTo>
                <a:lnTo>
                  <a:pt x="1530885" y="874791"/>
                </a:lnTo>
                <a:lnTo>
                  <a:pt x="0" y="874791"/>
                </a:lnTo>
                <a:lnTo>
                  <a:pt x="0" y="0"/>
                </a:lnTo>
                <a:close/>
              </a:path>
            </a:pathLst>
          </a:custGeom>
          <a:blipFill>
            <a:blip r:embed="rId14"/>
            <a:stretch>
              <a:fillRect l="0" t="0" r="0" b="0"/>
            </a:stretch>
          </a:blipFill>
        </p:spPr>
      </p:sp>
      <p:sp>
        <p:nvSpPr>
          <p:cNvPr name="Freeform 14" id="14"/>
          <p:cNvSpPr/>
          <p:nvPr/>
        </p:nvSpPr>
        <p:spPr>
          <a:xfrm flipH="false" flipV="false" rot="0">
            <a:off x="10224125" y="5563126"/>
            <a:ext cx="1530885" cy="437396"/>
          </a:xfrm>
          <a:custGeom>
            <a:avLst/>
            <a:gdLst/>
            <a:ahLst/>
            <a:cxnLst/>
            <a:rect r="r" b="b" t="t" l="l"/>
            <a:pathLst>
              <a:path h="437396" w="1530885">
                <a:moveTo>
                  <a:pt x="0" y="0"/>
                </a:moveTo>
                <a:lnTo>
                  <a:pt x="1530885" y="0"/>
                </a:lnTo>
                <a:lnTo>
                  <a:pt x="1530885" y="437396"/>
                </a:lnTo>
                <a:lnTo>
                  <a:pt x="0" y="437396"/>
                </a:lnTo>
                <a:lnTo>
                  <a:pt x="0" y="0"/>
                </a:lnTo>
                <a:close/>
              </a:path>
            </a:pathLst>
          </a:custGeom>
          <a:blipFill>
            <a:blip r:embed="rId15"/>
            <a:stretch>
              <a:fillRect l="0" t="0" r="0" b="0"/>
            </a:stretch>
          </a:blipFill>
        </p:spPr>
      </p:sp>
      <p:sp>
        <p:nvSpPr>
          <p:cNvPr name="Freeform 15" id="15"/>
          <p:cNvSpPr/>
          <p:nvPr/>
        </p:nvSpPr>
        <p:spPr>
          <a:xfrm flipH="false" flipV="false" rot="0">
            <a:off x="10442823" y="6853444"/>
            <a:ext cx="1312187" cy="656094"/>
          </a:xfrm>
          <a:custGeom>
            <a:avLst/>
            <a:gdLst/>
            <a:ahLst/>
            <a:cxnLst/>
            <a:rect r="r" b="b" t="t" l="l"/>
            <a:pathLst>
              <a:path h="656094" w="1312187">
                <a:moveTo>
                  <a:pt x="0" y="0"/>
                </a:moveTo>
                <a:lnTo>
                  <a:pt x="1312187" y="0"/>
                </a:lnTo>
                <a:lnTo>
                  <a:pt x="1312187" y="656093"/>
                </a:lnTo>
                <a:lnTo>
                  <a:pt x="0" y="656093"/>
                </a:lnTo>
                <a:lnTo>
                  <a:pt x="0" y="0"/>
                </a:lnTo>
                <a:close/>
              </a:path>
            </a:pathLst>
          </a:custGeom>
          <a:blipFill>
            <a:blip r:embed="rId16"/>
            <a:stretch>
              <a:fillRect l="0" t="0" r="0" b="0"/>
            </a:stretch>
          </a:blipFill>
        </p:spPr>
      </p:sp>
      <p:sp>
        <p:nvSpPr>
          <p:cNvPr name="Freeform 16" id="16"/>
          <p:cNvSpPr/>
          <p:nvPr/>
        </p:nvSpPr>
        <p:spPr>
          <a:xfrm flipH="false" flipV="false" rot="0">
            <a:off x="8048081" y="2566965"/>
            <a:ext cx="1968281" cy="5576796"/>
          </a:xfrm>
          <a:custGeom>
            <a:avLst/>
            <a:gdLst/>
            <a:ahLst/>
            <a:cxnLst/>
            <a:rect r="r" b="b" t="t" l="l"/>
            <a:pathLst>
              <a:path h="5576796" w="1968281">
                <a:moveTo>
                  <a:pt x="0" y="0"/>
                </a:moveTo>
                <a:lnTo>
                  <a:pt x="1968281" y="0"/>
                </a:lnTo>
                <a:lnTo>
                  <a:pt x="1968281" y="5576796"/>
                </a:lnTo>
                <a:lnTo>
                  <a:pt x="0" y="5576796"/>
                </a:lnTo>
                <a:lnTo>
                  <a:pt x="0" y="0"/>
                </a:lnTo>
                <a:close/>
              </a:path>
            </a:pathLst>
          </a:custGeom>
          <a:blipFill>
            <a:blip r:embed="rId17"/>
            <a:stretch>
              <a:fillRect l="0" t="0" r="0" b="0"/>
            </a:stretch>
          </a:blipFill>
        </p:spPr>
      </p:sp>
      <p:sp>
        <p:nvSpPr>
          <p:cNvPr name="Freeform 17" id="17"/>
          <p:cNvSpPr/>
          <p:nvPr/>
        </p:nvSpPr>
        <p:spPr>
          <a:xfrm flipH="false" flipV="false" rot="0">
            <a:off x="11525377" y="3212124"/>
            <a:ext cx="5893907" cy="1716778"/>
          </a:xfrm>
          <a:custGeom>
            <a:avLst/>
            <a:gdLst/>
            <a:ahLst/>
            <a:cxnLst/>
            <a:rect r="r" b="b" t="t" l="l"/>
            <a:pathLst>
              <a:path h="1716778" w="5893907">
                <a:moveTo>
                  <a:pt x="0" y="0"/>
                </a:moveTo>
                <a:lnTo>
                  <a:pt x="5893908" y="0"/>
                </a:lnTo>
                <a:lnTo>
                  <a:pt x="5893908" y="1716778"/>
                </a:lnTo>
                <a:lnTo>
                  <a:pt x="0" y="1716778"/>
                </a:lnTo>
                <a:lnTo>
                  <a:pt x="0" y="0"/>
                </a:lnTo>
                <a:close/>
              </a:path>
            </a:pathLst>
          </a:custGeom>
          <a:blipFill>
            <a:blip r:embed="rId18"/>
            <a:stretch>
              <a:fillRect l="0" t="-1926" r="0" b="-1926"/>
            </a:stretch>
          </a:blipFill>
        </p:spPr>
      </p:sp>
      <p:sp>
        <p:nvSpPr>
          <p:cNvPr name="Freeform 18" id="18"/>
          <p:cNvSpPr/>
          <p:nvPr/>
        </p:nvSpPr>
        <p:spPr>
          <a:xfrm flipH="false" flipV="false" rot="0">
            <a:off x="11744075" y="3419887"/>
            <a:ext cx="1541820" cy="1509015"/>
          </a:xfrm>
          <a:custGeom>
            <a:avLst/>
            <a:gdLst/>
            <a:ahLst/>
            <a:cxnLst/>
            <a:rect r="r" b="b" t="t" l="l"/>
            <a:pathLst>
              <a:path h="1509015" w="1541820">
                <a:moveTo>
                  <a:pt x="0" y="0"/>
                </a:moveTo>
                <a:lnTo>
                  <a:pt x="1541820" y="0"/>
                </a:lnTo>
                <a:lnTo>
                  <a:pt x="1541820" y="1509015"/>
                </a:lnTo>
                <a:lnTo>
                  <a:pt x="0" y="1509015"/>
                </a:lnTo>
                <a:lnTo>
                  <a:pt x="0" y="0"/>
                </a:lnTo>
                <a:close/>
              </a:path>
            </a:pathLst>
          </a:custGeom>
          <a:blipFill>
            <a:blip r:embed="rId19"/>
            <a:stretch>
              <a:fillRect l="0" t="0" r="0" b="0"/>
            </a:stretch>
          </a:blipFill>
        </p:spPr>
      </p:sp>
      <p:sp>
        <p:nvSpPr>
          <p:cNvPr name="Freeform 19" id="19"/>
          <p:cNvSpPr/>
          <p:nvPr/>
        </p:nvSpPr>
        <p:spPr>
          <a:xfrm flipH="false" flipV="false" rot="0">
            <a:off x="11962773" y="3419887"/>
            <a:ext cx="1104424" cy="1301252"/>
          </a:xfrm>
          <a:custGeom>
            <a:avLst/>
            <a:gdLst/>
            <a:ahLst/>
            <a:cxnLst/>
            <a:rect r="r" b="b" t="t" l="l"/>
            <a:pathLst>
              <a:path h="1301252" w="1104424">
                <a:moveTo>
                  <a:pt x="0" y="0"/>
                </a:moveTo>
                <a:lnTo>
                  <a:pt x="1104424" y="0"/>
                </a:lnTo>
                <a:lnTo>
                  <a:pt x="1104424" y="1301252"/>
                </a:lnTo>
                <a:lnTo>
                  <a:pt x="0" y="1301252"/>
                </a:lnTo>
                <a:lnTo>
                  <a:pt x="0" y="0"/>
                </a:lnTo>
                <a:close/>
              </a:path>
            </a:pathLst>
          </a:custGeom>
          <a:blipFill>
            <a:blip r:embed="rId20"/>
            <a:stretch>
              <a:fillRect l="0" t="0" r="0" b="0"/>
            </a:stretch>
          </a:blipFill>
        </p:spPr>
      </p:sp>
      <p:sp>
        <p:nvSpPr>
          <p:cNvPr name="Freeform 20" id="20"/>
          <p:cNvSpPr/>
          <p:nvPr/>
        </p:nvSpPr>
        <p:spPr>
          <a:xfrm flipH="false" flipV="false" rot="0">
            <a:off x="11525377" y="4917967"/>
            <a:ext cx="5893907" cy="1946411"/>
          </a:xfrm>
          <a:custGeom>
            <a:avLst/>
            <a:gdLst/>
            <a:ahLst/>
            <a:cxnLst/>
            <a:rect r="r" b="b" t="t" l="l"/>
            <a:pathLst>
              <a:path h="1946411" w="5893907">
                <a:moveTo>
                  <a:pt x="0" y="0"/>
                </a:moveTo>
                <a:lnTo>
                  <a:pt x="5893908" y="0"/>
                </a:lnTo>
                <a:lnTo>
                  <a:pt x="5893908" y="1946411"/>
                </a:lnTo>
                <a:lnTo>
                  <a:pt x="0" y="1946411"/>
                </a:lnTo>
                <a:lnTo>
                  <a:pt x="0" y="0"/>
                </a:lnTo>
                <a:close/>
              </a:path>
            </a:pathLst>
          </a:custGeom>
          <a:blipFill>
            <a:blip r:embed="rId21"/>
            <a:stretch>
              <a:fillRect l="0" t="-1926" r="0" b="-1926"/>
            </a:stretch>
          </a:blipFill>
        </p:spPr>
      </p:sp>
      <p:sp>
        <p:nvSpPr>
          <p:cNvPr name="Freeform 21" id="21"/>
          <p:cNvSpPr/>
          <p:nvPr/>
        </p:nvSpPr>
        <p:spPr>
          <a:xfrm flipH="false" flipV="false" rot="0">
            <a:off x="11744075" y="5136665"/>
            <a:ext cx="1541820" cy="1509015"/>
          </a:xfrm>
          <a:custGeom>
            <a:avLst/>
            <a:gdLst/>
            <a:ahLst/>
            <a:cxnLst/>
            <a:rect r="r" b="b" t="t" l="l"/>
            <a:pathLst>
              <a:path h="1509015" w="1541820">
                <a:moveTo>
                  <a:pt x="0" y="0"/>
                </a:moveTo>
                <a:lnTo>
                  <a:pt x="1541820" y="0"/>
                </a:lnTo>
                <a:lnTo>
                  <a:pt x="1541820" y="1509016"/>
                </a:lnTo>
                <a:lnTo>
                  <a:pt x="0" y="1509016"/>
                </a:lnTo>
                <a:lnTo>
                  <a:pt x="0" y="0"/>
                </a:lnTo>
                <a:close/>
              </a:path>
            </a:pathLst>
          </a:custGeom>
          <a:blipFill>
            <a:blip r:embed="rId22"/>
            <a:stretch>
              <a:fillRect l="0" t="0" r="0" b="0"/>
            </a:stretch>
          </a:blipFill>
        </p:spPr>
      </p:sp>
      <p:sp>
        <p:nvSpPr>
          <p:cNvPr name="Freeform 22" id="22"/>
          <p:cNvSpPr/>
          <p:nvPr/>
        </p:nvSpPr>
        <p:spPr>
          <a:xfrm flipH="false" flipV="false" rot="0">
            <a:off x="11962773" y="5355363"/>
            <a:ext cx="1104424" cy="1082554"/>
          </a:xfrm>
          <a:custGeom>
            <a:avLst/>
            <a:gdLst/>
            <a:ahLst/>
            <a:cxnLst/>
            <a:rect r="r" b="b" t="t" l="l"/>
            <a:pathLst>
              <a:path h="1082554" w="1104424">
                <a:moveTo>
                  <a:pt x="0" y="0"/>
                </a:moveTo>
                <a:lnTo>
                  <a:pt x="1104424" y="0"/>
                </a:lnTo>
                <a:lnTo>
                  <a:pt x="1104424" y="1082555"/>
                </a:lnTo>
                <a:lnTo>
                  <a:pt x="0" y="1082555"/>
                </a:lnTo>
                <a:lnTo>
                  <a:pt x="0" y="0"/>
                </a:lnTo>
                <a:close/>
              </a:path>
            </a:pathLst>
          </a:custGeom>
          <a:blipFill>
            <a:blip r:embed="rId23"/>
            <a:stretch>
              <a:fillRect l="0" t="0" r="0" b="0"/>
            </a:stretch>
          </a:blipFill>
        </p:spPr>
      </p:sp>
      <p:sp>
        <p:nvSpPr>
          <p:cNvPr name="Freeform 23" id="23"/>
          <p:cNvSpPr/>
          <p:nvPr/>
        </p:nvSpPr>
        <p:spPr>
          <a:xfrm flipH="false" flipV="false" rot="0">
            <a:off x="11525377" y="6634746"/>
            <a:ext cx="5893907" cy="1727713"/>
          </a:xfrm>
          <a:custGeom>
            <a:avLst/>
            <a:gdLst/>
            <a:ahLst/>
            <a:cxnLst/>
            <a:rect r="r" b="b" t="t" l="l"/>
            <a:pathLst>
              <a:path h="1727713" w="5893907">
                <a:moveTo>
                  <a:pt x="0" y="0"/>
                </a:moveTo>
                <a:lnTo>
                  <a:pt x="5893908" y="0"/>
                </a:lnTo>
                <a:lnTo>
                  <a:pt x="5893908" y="1727713"/>
                </a:lnTo>
                <a:lnTo>
                  <a:pt x="0" y="1727713"/>
                </a:lnTo>
                <a:lnTo>
                  <a:pt x="0" y="0"/>
                </a:lnTo>
                <a:close/>
              </a:path>
            </a:pathLst>
          </a:custGeom>
          <a:blipFill>
            <a:blip r:embed="rId24"/>
            <a:stretch>
              <a:fillRect l="0" t="-1926" r="0" b="-1926"/>
            </a:stretch>
          </a:blipFill>
        </p:spPr>
      </p:sp>
      <p:sp>
        <p:nvSpPr>
          <p:cNvPr name="Freeform 24" id="24"/>
          <p:cNvSpPr/>
          <p:nvPr/>
        </p:nvSpPr>
        <p:spPr>
          <a:xfrm flipH="false" flipV="false" rot="0">
            <a:off x="11744075" y="6853444"/>
            <a:ext cx="1541820" cy="1509015"/>
          </a:xfrm>
          <a:custGeom>
            <a:avLst/>
            <a:gdLst/>
            <a:ahLst/>
            <a:cxnLst/>
            <a:rect r="r" b="b" t="t" l="l"/>
            <a:pathLst>
              <a:path h="1509015" w="1541820">
                <a:moveTo>
                  <a:pt x="0" y="0"/>
                </a:moveTo>
                <a:lnTo>
                  <a:pt x="1541820" y="0"/>
                </a:lnTo>
                <a:lnTo>
                  <a:pt x="1541820" y="1509015"/>
                </a:lnTo>
                <a:lnTo>
                  <a:pt x="0" y="1509015"/>
                </a:lnTo>
                <a:lnTo>
                  <a:pt x="0" y="0"/>
                </a:lnTo>
                <a:close/>
              </a:path>
            </a:pathLst>
          </a:custGeom>
          <a:blipFill>
            <a:blip r:embed="rId25"/>
            <a:stretch>
              <a:fillRect l="0" t="0" r="0" b="0"/>
            </a:stretch>
          </a:blipFill>
        </p:spPr>
      </p:sp>
      <p:sp>
        <p:nvSpPr>
          <p:cNvPr name="Freeform 25" id="25"/>
          <p:cNvSpPr/>
          <p:nvPr/>
        </p:nvSpPr>
        <p:spPr>
          <a:xfrm flipH="false" flipV="false" rot="0">
            <a:off x="11962773" y="7061207"/>
            <a:ext cx="1104424" cy="1082554"/>
          </a:xfrm>
          <a:custGeom>
            <a:avLst/>
            <a:gdLst/>
            <a:ahLst/>
            <a:cxnLst/>
            <a:rect r="r" b="b" t="t" l="l"/>
            <a:pathLst>
              <a:path h="1082554" w="1104424">
                <a:moveTo>
                  <a:pt x="0" y="0"/>
                </a:moveTo>
                <a:lnTo>
                  <a:pt x="1104424" y="0"/>
                </a:lnTo>
                <a:lnTo>
                  <a:pt x="1104424" y="1082554"/>
                </a:lnTo>
                <a:lnTo>
                  <a:pt x="0" y="1082554"/>
                </a:lnTo>
                <a:lnTo>
                  <a:pt x="0" y="0"/>
                </a:lnTo>
                <a:close/>
              </a:path>
            </a:pathLst>
          </a:custGeom>
          <a:blipFill>
            <a:blip r:embed="rId26"/>
            <a:stretch>
              <a:fillRect l="0" t="0" r="0" b="0"/>
            </a:stretch>
          </a:blipFill>
        </p:spPr>
      </p:sp>
      <p:sp>
        <p:nvSpPr>
          <p:cNvPr name="Freeform 26" id="26"/>
          <p:cNvSpPr/>
          <p:nvPr/>
        </p:nvSpPr>
        <p:spPr>
          <a:xfrm flipH="false" flipV="false" rot="0">
            <a:off x="645159" y="8351524"/>
            <a:ext cx="16774126" cy="1301252"/>
          </a:xfrm>
          <a:custGeom>
            <a:avLst/>
            <a:gdLst/>
            <a:ahLst/>
            <a:cxnLst/>
            <a:rect r="r" b="b" t="t" l="l"/>
            <a:pathLst>
              <a:path h="1301252" w="16774126">
                <a:moveTo>
                  <a:pt x="0" y="0"/>
                </a:moveTo>
                <a:lnTo>
                  <a:pt x="16774126" y="0"/>
                </a:lnTo>
                <a:lnTo>
                  <a:pt x="16774126" y="1301252"/>
                </a:lnTo>
                <a:lnTo>
                  <a:pt x="0" y="1301252"/>
                </a:lnTo>
                <a:lnTo>
                  <a:pt x="0" y="0"/>
                </a:lnTo>
                <a:close/>
              </a:path>
            </a:pathLst>
          </a:custGeom>
          <a:blipFill>
            <a:blip r:embed="rId27"/>
            <a:stretch>
              <a:fillRect l="0" t="0" r="0" b="0"/>
            </a:stretch>
          </a:blipFill>
        </p:spPr>
      </p:sp>
      <p:sp>
        <p:nvSpPr>
          <p:cNvPr name="TextBox 27" id="27"/>
          <p:cNvSpPr txBox="true"/>
          <p:nvPr/>
        </p:nvSpPr>
        <p:spPr>
          <a:xfrm rot="0">
            <a:off x="859308" y="536998"/>
            <a:ext cx="10531089" cy="1226820"/>
          </a:xfrm>
          <a:prstGeom prst="rect">
            <a:avLst/>
          </a:prstGeom>
        </p:spPr>
        <p:txBody>
          <a:bodyPr anchor="t" rtlCol="false" tIns="0" lIns="0" bIns="0" rIns="0">
            <a:spAutoFit/>
          </a:bodyPr>
          <a:lstStyle/>
          <a:p>
            <a:pPr algn="l">
              <a:lnSpc>
                <a:spcPts val="10080"/>
              </a:lnSpc>
            </a:pPr>
            <a:r>
              <a:rPr lang="en-US" sz="7200" b="true">
                <a:solidFill>
                  <a:srgbClr val="001548"/>
                </a:solidFill>
                <a:latin typeface="Lato Bold"/>
                <a:ea typeface="Lato Bold"/>
                <a:cs typeface="Lato Bold"/>
                <a:sym typeface="Lato Bold"/>
              </a:rPr>
              <a:t>What’s in E-Liquid?</a:t>
            </a:r>
          </a:p>
        </p:txBody>
      </p:sp>
      <p:sp>
        <p:nvSpPr>
          <p:cNvPr name="TextBox 28" id="28"/>
          <p:cNvSpPr txBox="true"/>
          <p:nvPr/>
        </p:nvSpPr>
        <p:spPr>
          <a:xfrm rot="0">
            <a:off x="1082554" y="1917252"/>
            <a:ext cx="6033437" cy="637369"/>
          </a:xfrm>
          <a:prstGeom prst="rect">
            <a:avLst/>
          </a:prstGeom>
        </p:spPr>
        <p:txBody>
          <a:bodyPr anchor="t" rtlCol="false" tIns="0" lIns="0" bIns="0" rIns="0">
            <a:spAutoFit/>
          </a:bodyPr>
          <a:lstStyle/>
          <a:p>
            <a:pPr algn="l">
              <a:lnSpc>
                <a:spcPts val="5294"/>
              </a:lnSpc>
            </a:pPr>
            <a:r>
              <a:rPr lang="en-US" sz="3781">
                <a:solidFill>
                  <a:srgbClr val="002654"/>
                </a:solidFill>
                <a:latin typeface="Lato"/>
                <a:ea typeface="Lato"/>
                <a:cs typeface="Lato"/>
                <a:sym typeface="Lato"/>
              </a:rPr>
              <a:t>It’s not just water vapour...</a:t>
            </a:r>
          </a:p>
        </p:txBody>
      </p:sp>
      <p:sp>
        <p:nvSpPr>
          <p:cNvPr name="TextBox 29" id="29"/>
          <p:cNvSpPr txBox="true"/>
          <p:nvPr/>
        </p:nvSpPr>
        <p:spPr>
          <a:xfrm rot="0">
            <a:off x="2888736" y="3862920"/>
            <a:ext cx="2797321" cy="1011555"/>
          </a:xfrm>
          <a:prstGeom prst="rect">
            <a:avLst/>
          </a:prstGeom>
        </p:spPr>
        <p:txBody>
          <a:bodyPr anchor="t" rtlCol="false" tIns="0" lIns="0" bIns="0" rIns="0">
            <a:spAutoFit/>
          </a:bodyPr>
          <a:lstStyle/>
          <a:p>
            <a:pPr algn="l">
              <a:lnSpc>
                <a:spcPts val="2640"/>
              </a:lnSpc>
            </a:pPr>
            <a:r>
              <a:rPr lang="en-US" sz="2400">
                <a:solidFill>
                  <a:srgbClr val="001548"/>
                </a:solidFill>
                <a:latin typeface="Lato"/>
                <a:ea typeface="Lato"/>
                <a:cs typeface="Lato"/>
                <a:sym typeface="Lato"/>
              </a:rPr>
              <a:t>Base of Propylene Glycol &amp;/or Vegetable Glycerine</a:t>
            </a:r>
          </a:p>
        </p:txBody>
      </p:sp>
      <p:sp>
        <p:nvSpPr>
          <p:cNvPr name="TextBox 30" id="30"/>
          <p:cNvSpPr txBox="true"/>
          <p:nvPr/>
        </p:nvSpPr>
        <p:spPr>
          <a:xfrm rot="0">
            <a:off x="2888736" y="6167721"/>
            <a:ext cx="3039320" cy="1678305"/>
          </a:xfrm>
          <a:prstGeom prst="rect">
            <a:avLst/>
          </a:prstGeom>
        </p:spPr>
        <p:txBody>
          <a:bodyPr anchor="t" rtlCol="false" tIns="0" lIns="0" bIns="0" rIns="0">
            <a:spAutoFit/>
          </a:bodyPr>
          <a:lstStyle/>
          <a:p>
            <a:pPr algn="l">
              <a:lnSpc>
                <a:spcPts val="2640"/>
              </a:lnSpc>
            </a:pPr>
            <a:r>
              <a:rPr lang="en-US" sz="2400">
                <a:solidFill>
                  <a:srgbClr val="001548"/>
                </a:solidFill>
                <a:latin typeface="Lato"/>
                <a:ea typeface="Lato"/>
                <a:cs typeface="Lato"/>
                <a:sym typeface="Lato"/>
              </a:rPr>
              <a:t>Chemically created flavours mimic fruit and candy tastes that can appeal to young people.</a:t>
            </a:r>
          </a:p>
        </p:txBody>
      </p:sp>
      <p:sp>
        <p:nvSpPr>
          <p:cNvPr name="TextBox 31" id="31"/>
          <p:cNvSpPr txBox="true"/>
          <p:nvPr/>
        </p:nvSpPr>
        <p:spPr>
          <a:xfrm rot="0">
            <a:off x="13474675" y="3312053"/>
            <a:ext cx="3725912" cy="384810"/>
          </a:xfrm>
          <a:prstGeom prst="rect">
            <a:avLst/>
          </a:prstGeom>
        </p:spPr>
        <p:txBody>
          <a:bodyPr anchor="t" rtlCol="false" tIns="0" lIns="0" bIns="0" rIns="0">
            <a:spAutoFit/>
          </a:bodyPr>
          <a:lstStyle/>
          <a:p>
            <a:pPr algn="l">
              <a:lnSpc>
                <a:spcPts val="3000"/>
              </a:lnSpc>
            </a:pPr>
            <a:r>
              <a:rPr lang="en-US" sz="2400" b="true">
                <a:solidFill>
                  <a:srgbClr val="001548"/>
                </a:solidFill>
                <a:latin typeface="Lato Bold"/>
                <a:ea typeface="Lato Bold"/>
                <a:cs typeface="Lato Bold"/>
                <a:sym typeface="Lato Bold"/>
              </a:rPr>
              <a:t>NIC SALTS + COOLANTS</a:t>
            </a:r>
          </a:p>
        </p:txBody>
      </p:sp>
      <p:sp>
        <p:nvSpPr>
          <p:cNvPr name="TextBox 32" id="32"/>
          <p:cNvSpPr txBox="true"/>
          <p:nvPr/>
        </p:nvSpPr>
        <p:spPr>
          <a:xfrm rot="0">
            <a:off x="13474675" y="5365918"/>
            <a:ext cx="1243254" cy="366084"/>
          </a:xfrm>
          <a:prstGeom prst="rect">
            <a:avLst/>
          </a:prstGeom>
        </p:spPr>
        <p:txBody>
          <a:bodyPr anchor="t" rtlCol="false" tIns="0" lIns="0" bIns="0" rIns="0">
            <a:spAutoFit/>
          </a:bodyPr>
          <a:lstStyle/>
          <a:p>
            <a:pPr algn="l">
              <a:lnSpc>
                <a:spcPts val="2997"/>
              </a:lnSpc>
            </a:pPr>
            <a:r>
              <a:rPr lang="en-US" b="true" sz="2398">
                <a:solidFill>
                  <a:srgbClr val="001548"/>
                </a:solidFill>
                <a:latin typeface="Lato Bold"/>
                <a:ea typeface="Lato Bold"/>
                <a:cs typeface="Lato Bold"/>
                <a:sym typeface="Lato Bold"/>
              </a:rPr>
              <a:t>METALS</a:t>
            </a:r>
          </a:p>
        </p:txBody>
      </p:sp>
      <p:sp>
        <p:nvSpPr>
          <p:cNvPr name="TextBox 33" id="33"/>
          <p:cNvSpPr txBox="true"/>
          <p:nvPr/>
        </p:nvSpPr>
        <p:spPr>
          <a:xfrm rot="0">
            <a:off x="13474675" y="5858529"/>
            <a:ext cx="2925303" cy="678180"/>
          </a:xfrm>
          <a:prstGeom prst="rect">
            <a:avLst/>
          </a:prstGeom>
        </p:spPr>
        <p:txBody>
          <a:bodyPr anchor="t" rtlCol="false" tIns="0" lIns="0" bIns="0" rIns="0">
            <a:spAutoFit/>
          </a:bodyPr>
          <a:lstStyle/>
          <a:p>
            <a:pPr algn="l">
              <a:lnSpc>
                <a:spcPts val="2639"/>
              </a:lnSpc>
            </a:pPr>
            <a:r>
              <a:rPr lang="en-US" sz="2399">
                <a:solidFill>
                  <a:srgbClr val="1F7A8D"/>
                </a:solidFill>
                <a:latin typeface="Lato"/>
                <a:ea typeface="Lato"/>
                <a:cs typeface="Lato"/>
                <a:sym typeface="Lato"/>
              </a:rPr>
              <a:t>Aluminum, Copper, Lead, Silver, Tin</a:t>
            </a:r>
          </a:p>
        </p:txBody>
      </p:sp>
      <p:sp>
        <p:nvSpPr>
          <p:cNvPr name="TextBox 34" id="34"/>
          <p:cNvSpPr txBox="true"/>
          <p:nvPr/>
        </p:nvSpPr>
        <p:spPr>
          <a:xfrm rot="0">
            <a:off x="13474675" y="7146677"/>
            <a:ext cx="1773465" cy="384810"/>
          </a:xfrm>
          <a:prstGeom prst="rect">
            <a:avLst/>
          </a:prstGeom>
        </p:spPr>
        <p:txBody>
          <a:bodyPr anchor="t" rtlCol="false" tIns="0" lIns="0" bIns="0" rIns="0">
            <a:spAutoFit/>
          </a:bodyPr>
          <a:lstStyle/>
          <a:p>
            <a:pPr algn="l">
              <a:lnSpc>
                <a:spcPts val="3000"/>
              </a:lnSpc>
            </a:pPr>
            <a:r>
              <a:rPr lang="en-US" b="true" sz="2400">
                <a:solidFill>
                  <a:srgbClr val="001548"/>
                </a:solidFill>
                <a:latin typeface="Lato Bold"/>
                <a:ea typeface="Lato Bold"/>
                <a:cs typeface="Lato Bold"/>
                <a:sym typeface="Lato Bold"/>
              </a:rPr>
              <a:t>TOXICANTS</a:t>
            </a:r>
          </a:p>
        </p:txBody>
      </p:sp>
      <p:sp>
        <p:nvSpPr>
          <p:cNvPr name="TextBox 35" id="35"/>
          <p:cNvSpPr txBox="true"/>
          <p:nvPr/>
        </p:nvSpPr>
        <p:spPr>
          <a:xfrm rot="0">
            <a:off x="2711764" y="8819659"/>
            <a:ext cx="12640916" cy="533902"/>
          </a:xfrm>
          <a:prstGeom prst="rect">
            <a:avLst/>
          </a:prstGeom>
        </p:spPr>
        <p:txBody>
          <a:bodyPr anchor="t" rtlCol="false" tIns="0" lIns="0" bIns="0" rIns="0">
            <a:spAutoFit/>
          </a:bodyPr>
          <a:lstStyle/>
          <a:p>
            <a:pPr algn="ctr">
              <a:lnSpc>
                <a:spcPts val="4382"/>
              </a:lnSpc>
            </a:pPr>
            <a:r>
              <a:rPr lang="en-US" b="true" sz="3130">
                <a:solidFill>
                  <a:srgbClr val="001548"/>
                </a:solidFill>
                <a:latin typeface="Lato Bold"/>
                <a:ea typeface="Lato Bold"/>
                <a:cs typeface="Lato Bold"/>
                <a:sym typeface="Lato Bold"/>
              </a:rPr>
              <a:t>E-liquid is designed to make a nicotine aerosol that is easy to inhale</a:t>
            </a:r>
          </a:p>
        </p:txBody>
      </p:sp>
      <p:sp>
        <p:nvSpPr>
          <p:cNvPr name="TextBox 36" id="36"/>
          <p:cNvSpPr txBox="true"/>
          <p:nvPr/>
        </p:nvSpPr>
        <p:spPr>
          <a:xfrm rot="0">
            <a:off x="12359404" y="5715183"/>
            <a:ext cx="420512" cy="512077"/>
          </a:xfrm>
          <a:prstGeom prst="rect">
            <a:avLst/>
          </a:prstGeom>
        </p:spPr>
        <p:txBody>
          <a:bodyPr anchor="t" rtlCol="false" tIns="0" lIns="0" bIns="0" rIns="0">
            <a:spAutoFit/>
          </a:bodyPr>
          <a:lstStyle/>
          <a:p>
            <a:pPr algn="ctr">
              <a:lnSpc>
                <a:spcPts val="4116"/>
              </a:lnSpc>
            </a:pPr>
            <a:r>
              <a:rPr lang="en-US" b="true" sz="3293">
                <a:solidFill>
                  <a:srgbClr val="1F7A8D"/>
                </a:solidFill>
                <a:latin typeface="Lato Bold"/>
                <a:ea typeface="Lato Bold"/>
                <a:cs typeface="Lato Bold"/>
                <a:sym typeface="Lato Bold"/>
              </a:rPr>
              <a:t>AI</a:t>
            </a:r>
          </a:p>
        </p:txBody>
      </p:sp>
      <p:sp>
        <p:nvSpPr>
          <p:cNvPr name="TextBox 37" id="37"/>
          <p:cNvSpPr txBox="true"/>
          <p:nvPr/>
        </p:nvSpPr>
        <p:spPr>
          <a:xfrm rot="0">
            <a:off x="12249705" y="5511768"/>
            <a:ext cx="292530" cy="270653"/>
          </a:xfrm>
          <a:prstGeom prst="rect">
            <a:avLst/>
          </a:prstGeom>
        </p:spPr>
        <p:txBody>
          <a:bodyPr anchor="t" rtlCol="false" tIns="0" lIns="0" bIns="0" rIns="0">
            <a:spAutoFit/>
          </a:bodyPr>
          <a:lstStyle/>
          <a:p>
            <a:pPr algn="ctr">
              <a:lnSpc>
                <a:spcPts val="2132"/>
              </a:lnSpc>
            </a:pPr>
            <a:r>
              <a:rPr lang="en-US" sz="1706">
                <a:solidFill>
                  <a:srgbClr val="1F7A8D"/>
                </a:solidFill>
                <a:latin typeface="Lato"/>
                <a:ea typeface="Lato"/>
                <a:cs typeface="Lato"/>
                <a:sym typeface="Lato"/>
              </a:rPr>
              <a:t>26</a:t>
            </a:r>
          </a:p>
        </p:txBody>
      </p:sp>
      <p:sp>
        <p:nvSpPr>
          <p:cNvPr name="TextBox 38" id="38"/>
          <p:cNvSpPr txBox="true"/>
          <p:nvPr/>
        </p:nvSpPr>
        <p:spPr>
          <a:xfrm rot="0">
            <a:off x="13474675" y="7674312"/>
            <a:ext cx="2925303" cy="678180"/>
          </a:xfrm>
          <a:prstGeom prst="rect">
            <a:avLst/>
          </a:prstGeom>
        </p:spPr>
        <p:txBody>
          <a:bodyPr anchor="t" rtlCol="false" tIns="0" lIns="0" bIns="0" rIns="0">
            <a:spAutoFit/>
          </a:bodyPr>
          <a:lstStyle/>
          <a:p>
            <a:pPr algn="l">
              <a:lnSpc>
                <a:spcPts val="2639"/>
              </a:lnSpc>
            </a:pPr>
            <a:r>
              <a:rPr lang="en-US" sz="2399">
                <a:solidFill>
                  <a:srgbClr val="1F7A8D"/>
                </a:solidFill>
                <a:latin typeface="Lato"/>
                <a:ea typeface="Lato"/>
                <a:cs typeface="Lato"/>
                <a:sym typeface="Lato"/>
              </a:rPr>
              <a:t>Formaldehyde, Benzene</a:t>
            </a:r>
          </a:p>
        </p:txBody>
      </p:sp>
      <p:sp>
        <p:nvSpPr>
          <p:cNvPr name="TextBox 39" id="39"/>
          <p:cNvSpPr txBox="true"/>
          <p:nvPr/>
        </p:nvSpPr>
        <p:spPr>
          <a:xfrm rot="0">
            <a:off x="13474675" y="3811163"/>
            <a:ext cx="3458296" cy="1011555"/>
          </a:xfrm>
          <a:prstGeom prst="rect">
            <a:avLst/>
          </a:prstGeom>
        </p:spPr>
        <p:txBody>
          <a:bodyPr anchor="t" rtlCol="false" tIns="0" lIns="0" bIns="0" rIns="0">
            <a:spAutoFit/>
          </a:bodyPr>
          <a:lstStyle/>
          <a:p>
            <a:pPr algn="l">
              <a:lnSpc>
                <a:spcPts val="2639"/>
              </a:lnSpc>
            </a:pPr>
            <a:r>
              <a:rPr lang="en-US" sz="2399">
                <a:solidFill>
                  <a:srgbClr val="1F7A8D"/>
                </a:solidFill>
                <a:latin typeface="Lato"/>
                <a:ea typeface="Lato"/>
                <a:cs typeface="Lato"/>
                <a:sym typeface="Lato"/>
              </a:rPr>
              <a:t>Allow higher nicotine concentrations with less throat irritation</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59" y="-2734"/>
            <a:ext cx="18283141" cy="10289734"/>
          </a:xfrm>
          <a:custGeom>
            <a:avLst/>
            <a:gdLst/>
            <a:ahLst/>
            <a:cxnLst/>
            <a:rect r="r" b="b" t="t" l="l"/>
            <a:pathLst>
              <a:path h="10289734" w="18283141">
                <a:moveTo>
                  <a:pt x="0" y="0"/>
                </a:moveTo>
                <a:lnTo>
                  <a:pt x="18283141" y="0"/>
                </a:lnTo>
                <a:lnTo>
                  <a:pt x="18283141" y="10289734"/>
                </a:lnTo>
                <a:lnTo>
                  <a:pt x="0" y="10289734"/>
                </a:lnTo>
                <a:lnTo>
                  <a:pt x="0" y="0"/>
                </a:lnTo>
                <a:close/>
              </a:path>
            </a:pathLst>
          </a:custGeom>
          <a:blipFill>
            <a:blip r:embed="rId3"/>
            <a:stretch>
              <a:fillRect l="0" t="0" r="0" b="0"/>
            </a:stretch>
          </a:blipFill>
        </p:spPr>
      </p:sp>
      <p:sp>
        <p:nvSpPr>
          <p:cNvPr name="Freeform 3" id="3"/>
          <p:cNvSpPr/>
          <p:nvPr/>
        </p:nvSpPr>
        <p:spPr>
          <a:xfrm flipH="false" flipV="false" rot="0">
            <a:off x="9294376" y="-746483"/>
            <a:ext cx="8993624" cy="6745218"/>
          </a:xfrm>
          <a:custGeom>
            <a:avLst/>
            <a:gdLst/>
            <a:ahLst/>
            <a:cxnLst/>
            <a:rect r="r" b="b" t="t" l="l"/>
            <a:pathLst>
              <a:path h="6745218" w="8993624">
                <a:moveTo>
                  <a:pt x="0" y="0"/>
                </a:moveTo>
                <a:lnTo>
                  <a:pt x="8993624" y="0"/>
                </a:lnTo>
                <a:lnTo>
                  <a:pt x="8993624" y="6745218"/>
                </a:lnTo>
                <a:lnTo>
                  <a:pt x="0" y="6745218"/>
                </a:lnTo>
                <a:lnTo>
                  <a:pt x="0" y="0"/>
                </a:lnTo>
                <a:close/>
              </a:path>
            </a:pathLst>
          </a:custGeom>
          <a:blipFill>
            <a:blip r:embed="rId4"/>
            <a:stretch>
              <a:fillRect l="0" t="0" r="0" b="0"/>
            </a:stretch>
          </a:blipFill>
        </p:spPr>
      </p:sp>
      <p:sp>
        <p:nvSpPr>
          <p:cNvPr name="Freeform 4" id="4"/>
          <p:cNvSpPr/>
          <p:nvPr/>
        </p:nvSpPr>
        <p:spPr>
          <a:xfrm flipH="false" flipV="false" rot="0">
            <a:off x="5653340" y="2993426"/>
            <a:ext cx="6757764" cy="5587730"/>
          </a:xfrm>
          <a:custGeom>
            <a:avLst/>
            <a:gdLst/>
            <a:ahLst/>
            <a:cxnLst/>
            <a:rect r="r" b="b" t="t" l="l"/>
            <a:pathLst>
              <a:path h="5587730" w="6757764">
                <a:moveTo>
                  <a:pt x="0" y="0"/>
                </a:moveTo>
                <a:lnTo>
                  <a:pt x="6757764" y="0"/>
                </a:lnTo>
                <a:lnTo>
                  <a:pt x="6757764" y="5587731"/>
                </a:lnTo>
                <a:lnTo>
                  <a:pt x="0" y="5587731"/>
                </a:lnTo>
                <a:lnTo>
                  <a:pt x="0" y="0"/>
                </a:lnTo>
                <a:close/>
              </a:path>
            </a:pathLst>
          </a:custGeom>
          <a:blipFill>
            <a:blip r:embed="rId5"/>
            <a:stretch>
              <a:fillRect l="0" t="0" r="0" b="0"/>
            </a:stretch>
          </a:blipFill>
        </p:spPr>
      </p:sp>
      <p:sp>
        <p:nvSpPr>
          <p:cNvPr name="TextBox 5" id="5"/>
          <p:cNvSpPr txBox="true"/>
          <p:nvPr/>
        </p:nvSpPr>
        <p:spPr>
          <a:xfrm rot="0">
            <a:off x="609596" y="516926"/>
            <a:ext cx="15162503" cy="1076325"/>
          </a:xfrm>
          <a:prstGeom prst="rect">
            <a:avLst/>
          </a:prstGeom>
        </p:spPr>
        <p:txBody>
          <a:bodyPr anchor="t" rtlCol="false" tIns="0" lIns="0" bIns="0" rIns="0">
            <a:spAutoFit/>
          </a:bodyPr>
          <a:lstStyle/>
          <a:p>
            <a:pPr algn="l">
              <a:lnSpc>
                <a:spcPts val="8400"/>
              </a:lnSpc>
            </a:pPr>
            <a:r>
              <a:rPr lang="en-US" sz="7000" spc="-140" b="true">
                <a:solidFill>
                  <a:srgbClr val="001540"/>
                </a:solidFill>
                <a:latin typeface="Lato Bold"/>
                <a:ea typeface="Lato Bold"/>
                <a:cs typeface="Lato Bold"/>
                <a:sym typeface="Lato Bold"/>
              </a:rPr>
              <a:t>Teen Brains Are Still Developing</a:t>
            </a:r>
          </a:p>
        </p:txBody>
      </p:sp>
      <p:sp>
        <p:nvSpPr>
          <p:cNvPr name="TextBox 6" id="6"/>
          <p:cNvSpPr txBox="true"/>
          <p:nvPr/>
        </p:nvSpPr>
        <p:spPr>
          <a:xfrm rot="0">
            <a:off x="1028700" y="2050451"/>
            <a:ext cx="9851519" cy="847725"/>
          </a:xfrm>
          <a:prstGeom prst="rect">
            <a:avLst/>
          </a:prstGeom>
        </p:spPr>
        <p:txBody>
          <a:bodyPr anchor="t" rtlCol="false" tIns="0" lIns="0" bIns="0" rIns="0">
            <a:spAutoFit/>
          </a:bodyPr>
          <a:lstStyle/>
          <a:p>
            <a:pPr algn="l">
              <a:lnSpc>
                <a:spcPts val="3359"/>
              </a:lnSpc>
            </a:pPr>
            <a:r>
              <a:rPr lang="en-US" sz="2799" spc="-55">
                <a:solidFill>
                  <a:srgbClr val="002654"/>
                </a:solidFill>
                <a:latin typeface="Lato"/>
                <a:ea typeface="Lato"/>
                <a:cs typeface="Lato"/>
                <a:sym typeface="Lato"/>
              </a:rPr>
              <a:t>Nicotine can change the way the brain develops, especially in areas linked to learning, mood and dependence.</a:t>
            </a:r>
          </a:p>
        </p:txBody>
      </p:sp>
      <p:sp>
        <p:nvSpPr>
          <p:cNvPr name="Freeform 7" id="7"/>
          <p:cNvSpPr/>
          <p:nvPr/>
        </p:nvSpPr>
        <p:spPr>
          <a:xfrm flipH="false" flipV="false" rot="0">
            <a:off x="863857" y="3419887"/>
            <a:ext cx="4581720" cy="1946411"/>
          </a:xfrm>
          <a:custGeom>
            <a:avLst/>
            <a:gdLst/>
            <a:ahLst/>
            <a:cxnLst/>
            <a:rect r="r" b="b" t="t" l="l"/>
            <a:pathLst>
              <a:path h="1946411" w="4581720">
                <a:moveTo>
                  <a:pt x="0" y="0"/>
                </a:moveTo>
                <a:lnTo>
                  <a:pt x="4581720" y="0"/>
                </a:lnTo>
                <a:lnTo>
                  <a:pt x="4581720" y="1946411"/>
                </a:lnTo>
                <a:lnTo>
                  <a:pt x="0" y="1946411"/>
                </a:lnTo>
                <a:lnTo>
                  <a:pt x="0" y="0"/>
                </a:lnTo>
                <a:close/>
              </a:path>
            </a:pathLst>
          </a:custGeom>
          <a:blipFill>
            <a:blip r:embed="rId6"/>
            <a:stretch>
              <a:fillRect l="0" t="0" r="0" b="0"/>
            </a:stretch>
          </a:blipFill>
        </p:spPr>
      </p:sp>
      <p:sp>
        <p:nvSpPr>
          <p:cNvPr name="Freeform 8" id="8"/>
          <p:cNvSpPr/>
          <p:nvPr/>
        </p:nvSpPr>
        <p:spPr>
          <a:xfrm flipH="false" flipV="false" rot="0">
            <a:off x="1301252" y="3638585"/>
            <a:ext cx="1312187" cy="1509015"/>
          </a:xfrm>
          <a:custGeom>
            <a:avLst/>
            <a:gdLst/>
            <a:ahLst/>
            <a:cxnLst/>
            <a:rect r="r" b="b" t="t" l="l"/>
            <a:pathLst>
              <a:path h="1509015" w="1312187">
                <a:moveTo>
                  <a:pt x="0" y="0"/>
                </a:moveTo>
                <a:lnTo>
                  <a:pt x="1312187" y="0"/>
                </a:lnTo>
                <a:lnTo>
                  <a:pt x="1312187" y="1509015"/>
                </a:lnTo>
                <a:lnTo>
                  <a:pt x="0" y="1509015"/>
                </a:lnTo>
                <a:lnTo>
                  <a:pt x="0" y="0"/>
                </a:lnTo>
                <a:close/>
              </a:path>
            </a:pathLst>
          </a:custGeom>
          <a:blipFill>
            <a:blip r:embed="rId7"/>
            <a:stretch>
              <a:fillRect l="0" t="0" r="0" b="0"/>
            </a:stretch>
          </a:blipFill>
        </p:spPr>
      </p:sp>
      <p:sp>
        <p:nvSpPr>
          <p:cNvPr name="TextBox 9" id="9"/>
          <p:cNvSpPr txBox="true"/>
          <p:nvPr/>
        </p:nvSpPr>
        <p:spPr>
          <a:xfrm rot="0">
            <a:off x="2888736" y="3947846"/>
            <a:ext cx="1898960" cy="361950"/>
          </a:xfrm>
          <a:prstGeom prst="rect">
            <a:avLst/>
          </a:prstGeom>
        </p:spPr>
        <p:txBody>
          <a:bodyPr anchor="t" rtlCol="false" tIns="0" lIns="0" bIns="0" rIns="0">
            <a:spAutoFit/>
          </a:bodyPr>
          <a:lstStyle/>
          <a:p>
            <a:pPr algn="l">
              <a:lnSpc>
                <a:spcPts val="2879"/>
              </a:lnSpc>
            </a:pPr>
            <a:r>
              <a:rPr lang="en-US" b="true" sz="2400" spc="-48">
                <a:solidFill>
                  <a:srgbClr val="001540"/>
                </a:solidFill>
                <a:latin typeface="Lato Bold"/>
                <a:ea typeface="Lato Bold"/>
                <a:cs typeface="Lato Bold"/>
                <a:sym typeface="Lato Bold"/>
              </a:rPr>
              <a:t>ATTENTION</a:t>
            </a:r>
          </a:p>
        </p:txBody>
      </p:sp>
      <p:sp>
        <p:nvSpPr>
          <p:cNvPr name="TextBox 10" id="10"/>
          <p:cNvSpPr txBox="true"/>
          <p:nvPr/>
        </p:nvSpPr>
        <p:spPr>
          <a:xfrm rot="0">
            <a:off x="2888736" y="4435626"/>
            <a:ext cx="2047712" cy="588645"/>
          </a:xfrm>
          <a:prstGeom prst="rect">
            <a:avLst/>
          </a:prstGeom>
        </p:spPr>
        <p:txBody>
          <a:bodyPr anchor="t" rtlCol="false" tIns="0" lIns="0" bIns="0" rIns="0">
            <a:spAutoFit/>
          </a:bodyPr>
          <a:lstStyle/>
          <a:p>
            <a:pPr algn="l">
              <a:lnSpc>
                <a:spcPts val="2310"/>
              </a:lnSpc>
            </a:pPr>
            <a:r>
              <a:rPr lang="en-US" sz="2100">
                <a:solidFill>
                  <a:srgbClr val="006B82"/>
                </a:solidFill>
                <a:latin typeface="Lato"/>
                <a:ea typeface="Lato"/>
                <a:cs typeface="Lato"/>
                <a:sym typeface="Lato"/>
              </a:rPr>
              <a:t>Harder to focus and stay on task</a:t>
            </a:r>
          </a:p>
        </p:txBody>
      </p:sp>
      <p:sp>
        <p:nvSpPr>
          <p:cNvPr name="Freeform 11" id="11"/>
          <p:cNvSpPr/>
          <p:nvPr/>
        </p:nvSpPr>
        <p:spPr>
          <a:xfrm flipH="false" flipV="false" rot="0">
            <a:off x="4997246" y="4283744"/>
            <a:ext cx="2405676" cy="863857"/>
          </a:xfrm>
          <a:custGeom>
            <a:avLst/>
            <a:gdLst/>
            <a:ahLst/>
            <a:cxnLst/>
            <a:rect r="r" b="b" t="t" l="l"/>
            <a:pathLst>
              <a:path h="863857" w="2405676">
                <a:moveTo>
                  <a:pt x="0" y="0"/>
                </a:moveTo>
                <a:lnTo>
                  <a:pt x="2405677" y="0"/>
                </a:lnTo>
                <a:lnTo>
                  <a:pt x="2405677" y="863856"/>
                </a:lnTo>
                <a:lnTo>
                  <a:pt x="0" y="863856"/>
                </a:lnTo>
                <a:lnTo>
                  <a:pt x="0" y="0"/>
                </a:lnTo>
                <a:close/>
              </a:path>
            </a:pathLst>
          </a:custGeom>
          <a:blipFill>
            <a:blip r:embed="rId8"/>
            <a:stretch>
              <a:fillRect l="0" t="0" r="0" b="0"/>
            </a:stretch>
          </a:blipFill>
        </p:spPr>
      </p:sp>
      <p:sp>
        <p:nvSpPr>
          <p:cNvPr name="Freeform 12" id="12"/>
          <p:cNvSpPr/>
          <p:nvPr/>
        </p:nvSpPr>
        <p:spPr>
          <a:xfrm flipH="false" flipV="false" rot="0">
            <a:off x="863857" y="5355363"/>
            <a:ext cx="4581720" cy="1935476"/>
          </a:xfrm>
          <a:custGeom>
            <a:avLst/>
            <a:gdLst/>
            <a:ahLst/>
            <a:cxnLst/>
            <a:rect r="r" b="b" t="t" l="l"/>
            <a:pathLst>
              <a:path h="1935476" w="4581720">
                <a:moveTo>
                  <a:pt x="0" y="0"/>
                </a:moveTo>
                <a:lnTo>
                  <a:pt x="4581720" y="0"/>
                </a:lnTo>
                <a:lnTo>
                  <a:pt x="4581720" y="1935476"/>
                </a:lnTo>
                <a:lnTo>
                  <a:pt x="0" y="1935476"/>
                </a:lnTo>
                <a:lnTo>
                  <a:pt x="0" y="0"/>
                </a:lnTo>
                <a:close/>
              </a:path>
            </a:pathLst>
          </a:custGeom>
          <a:blipFill>
            <a:blip r:embed="rId9"/>
            <a:stretch>
              <a:fillRect l="0" t="0" r="0" b="0"/>
            </a:stretch>
          </a:blipFill>
        </p:spPr>
      </p:sp>
      <p:sp>
        <p:nvSpPr>
          <p:cNvPr name="Freeform 13" id="13"/>
          <p:cNvSpPr/>
          <p:nvPr/>
        </p:nvSpPr>
        <p:spPr>
          <a:xfrm flipH="false" flipV="false" rot="0">
            <a:off x="1301252" y="5563126"/>
            <a:ext cx="1312187" cy="1509015"/>
          </a:xfrm>
          <a:custGeom>
            <a:avLst/>
            <a:gdLst/>
            <a:ahLst/>
            <a:cxnLst/>
            <a:rect r="r" b="b" t="t" l="l"/>
            <a:pathLst>
              <a:path h="1509015" w="1312187">
                <a:moveTo>
                  <a:pt x="0" y="0"/>
                </a:moveTo>
                <a:lnTo>
                  <a:pt x="1312187" y="0"/>
                </a:lnTo>
                <a:lnTo>
                  <a:pt x="1312187" y="1509015"/>
                </a:lnTo>
                <a:lnTo>
                  <a:pt x="0" y="1509015"/>
                </a:lnTo>
                <a:lnTo>
                  <a:pt x="0" y="0"/>
                </a:lnTo>
                <a:close/>
              </a:path>
            </a:pathLst>
          </a:custGeom>
          <a:blipFill>
            <a:blip r:embed="rId10"/>
            <a:stretch>
              <a:fillRect l="0" t="0" r="0" b="0"/>
            </a:stretch>
          </a:blipFill>
        </p:spPr>
      </p:sp>
      <p:sp>
        <p:nvSpPr>
          <p:cNvPr name="TextBox 14" id="14"/>
          <p:cNvSpPr txBox="true"/>
          <p:nvPr/>
        </p:nvSpPr>
        <p:spPr>
          <a:xfrm rot="0">
            <a:off x="2888736" y="5893251"/>
            <a:ext cx="1898960" cy="361950"/>
          </a:xfrm>
          <a:prstGeom prst="rect">
            <a:avLst/>
          </a:prstGeom>
        </p:spPr>
        <p:txBody>
          <a:bodyPr anchor="t" rtlCol="false" tIns="0" lIns="0" bIns="0" rIns="0">
            <a:spAutoFit/>
          </a:bodyPr>
          <a:lstStyle/>
          <a:p>
            <a:pPr algn="l">
              <a:lnSpc>
                <a:spcPts val="2879"/>
              </a:lnSpc>
            </a:pPr>
            <a:r>
              <a:rPr lang="en-US" b="true" sz="2400" spc="-48">
                <a:solidFill>
                  <a:srgbClr val="001540"/>
                </a:solidFill>
                <a:latin typeface="Lato Bold"/>
                <a:ea typeface="Lato Bold"/>
                <a:cs typeface="Lato Bold"/>
                <a:sym typeface="Lato Bold"/>
              </a:rPr>
              <a:t>MEMORY</a:t>
            </a:r>
          </a:p>
        </p:txBody>
      </p:sp>
      <p:sp>
        <p:nvSpPr>
          <p:cNvPr name="TextBox 15" id="15"/>
          <p:cNvSpPr txBox="true"/>
          <p:nvPr/>
        </p:nvSpPr>
        <p:spPr>
          <a:xfrm rot="0">
            <a:off x="2888736" y="6370096"/>
            <a:ext cx="2047712" cy="588645"/>
          </a:xfrm>
          <a:prstGeom prst="rect">
            <a:avLst/>
          </a:prstGeom>
        </p:spPr>
        <p:txBody>
          <a:bodyPr anchor="t" rtlCol="false" tIns="0" lIns="0" bIns="0" rIns="0">
            <a:spAutoFit/>
          </a:bodyPr>
          <a:lstStyle/>
          <a:p>
            <a:pPr algn="l">
              <a:lnSpc>
                <a:spcPts val="2310"/>
              </a:lnSpc>
            </a:pPr>
            <a:r>
              <a:rPr lang="en-US" sz="2100">
                <a:solidFill>
                  <a:srgbClr val="006B82"/>
                </a:solidFill>
                <a:latin typeface="Lato"/>
                <a:ea typeface="Lato"/>
                <a:cs typeface="Lato"/>
                <a:sym typeface="Lato"/>
              </a:rPr>
              <a:t>Harder to learn and remember</a:t>
            </a:r>
          </a:p>
        </p:txBody>
      </p:sp>
      <p:sp>
        <p:nvSpPr>
          <p:cNvPr name="Freeform 16" id="16"/>
          <p:cNvSpPr/>
          <p:nvPr/>
        </p:nvSpPr>
        <p:spPr>
          <a:xfrm flipH="false" flipV="false" rot="0">
            <a:off x="4997246" y="5781824"/>
            <a:ext cx="2186979" cy="656094"/>
          </a:xfrm>
          <a:custGeom>
            <a:avLst/>
            <a:gdLst/>
            <a:ahLst/>
            <a:cxnLst/>
            <a:rect r="r" b="b" t="t" l="l"/>
            <a:pathLst>
              <a:path h="656094" w="2186979">
                <a:moveTo>
                  <a:pt x="0" y="0"/>
                </a:moveTo>
                <a:lnTo>
                  <a:pt x="2186979" y="0"/>
                </a:lnTo>
                <a:lnTo>
                  <a:pt x="2186979" y="656094"/>
                </a:lnTo>
                <a:lnTo>
                  <a:pt x="0" y="656094"/>
                </a:lnTo>
                <a:lnTo>
                  <a:pt x="0" y="0"/>
                </a:lnTo>
                <a:close/>
              </a:path>
            </a:pathLst>
          </a:custGeom>
          <a:blipFill>
            <a:blip r:embed="rId11"/>
            <a:stretch>
              <a:fillRect l="0" t="0" r="0" b="0"/>
            </a:stretch>
          </a:blipFill>
        </p:spPr>
      </p:sp>
      <p:sp>
        <p:nvSpPr>
          <p:cNvPr name="Freeform 17" id="17"/>
          <p:cNvSpPr/>
          <p:nvPr/>
        </p:nvSpPr>
        <p:spPr>
          <a:xfrm flipH="false" flipV="false" rot="0">
            <a:off x="863857" y="7279904"/>
            <a:ext cx="4581720" cy="2154174"/>
          </a:xfrm>
          <a:custGeom>
            <a:avLst/>
            <a:gdLst/>
            <a:ahLst/>
            <a:cxnLst/>
            <a:rect r="r" b="b" t="t" l="l"/>
            <a:pathLst>
              <a:path h="2154174" w="4581720">
                <a:moveTo>
                  <a:pt x="0" y="0"/>
                </a:moveTo>
                <a:lnTo>
                  <a:pt x="4581720" y="0"/>
                </a:lnTo>
                <a:lnTo>
                  <a:pt x="4581720" y="2154174"/>
                </a:lnTo>
                <a:lnTo>
                  <a:pt x="0" y="2154174"/>
                </a:lnTo>
                <a:lnTo>
                  <a:pt x="0" y="0"/>
                </a:lnTo>
                <a:close/>
              </a:path>
            </a:pathLst>
          </a:custGeom>
          <a:blipFill>
            <a:blip r:embed="rId12"/>
            <a:stretch>
              <a:fillRect l="0" t="0" r="0" b="0"/>
            </a:stretch>
          </a:blipFill>
        </p:spPr>
      </p:sp>
      <p:sp>
        <p:nvSpPr>
          <p:cNvPr name="Freeform 18" id="18"/>
          <p:cNvSpPr/>
          <p:nvPr/>
        </p:nvSpPr>
        <p:spPr>
          <a:xfrm flipH="false" flipV="false" rot="0">
            <a:off x="1301252" y="7706365"/>
            <a:ext cx="1312187" cy="1301252"/>
          </a:xfrm>
          <a:custGeom>
            <a:avLst/>
            <a:gdLst/>
            <a:ahLst/>
            <a:cxnLst/>
            <a:rect r="r" b="b" t="t" l="l"/>
            <a:pathLst>
              <a:path h="1301252" w="1312187">
                <a:moveTo>
                  <a:pt x="0" y="0"/>
                </a:moveTo>
                <a:lnTo>
                  <a:pt x="1312187" y="0"/>
                </a:lnTo>
                <a:lnTo>
                  <a:pt x="1312187" y="1301253"/>
                </a:lnTo>
                <a:lnTo>
                  <a:pt x="0" y="1301253"/>
                </a:lnTo>
                <a:lnTo>
                  <a:pt x="0" y="0"/>
                </a:lnTo>
                <a:close/>
              </a:path>
            </a:pathLst>
          </a:custGeom>
          <a:blipFill>
            <a:blip r:embed="rId13"/>
            <a:stretch>
              <a:fillRect l="0" t="0" r="0" b="0"/>
            </a:stretch>
          </a:blipFill>
        </p:spPr>
      </p:sp>
      <p:sp>
        <p:nvSpPr>
          <p:cNvPr name="TextBox 19" id="19"/>
          <p:cNvSpPr txBox="true"/>
          <p:nvPr/>
        </p:nvSpPr>
        <p:spPr>
          <a:xfrm rot="0">
            <a:off x="2888736" y="7765982"/>
            <a:ext cx="1460810" cy="361950"/>
          </a:xfrm>
          <a:prstGeom prst="rect">
            <a:avLst/>
          </a:prstGeom>
        </p:spPr>
        <p:txBody>
          <a:bodyPr anchor="t" rtlCol="false" tIns="0" lIns="0" bIns="0" rIns="0">
            <a:spAutoFit/>
          </a:bodyPr>
          <a:lstStyle/>
          <a:p>
            <a:pPr algn="l">
              <a:lnSpc>
                <a:spcPts val="2879"/>
              </a:lnSpc>
            </a:pPr>
            <a:r>
              <a:rPr lang="en-US" b="true" sz="2400" spc="-48">
                <a:solidFill>
                  <a:srgbClr val="001540"/>
                </a:solidFill>
                <a:latin typeface="Lato Bold"/>
                <a:ea typeface="Lato Bold"/>
                <a:cs typeface="Lato Bold"/>
                <a:sym typeface="Lato Bold"/>
              </a:rPr>
              <a:t>MOOD</a:t>
            </a:r>
          </a:p>
        </p:txBody>
      </p:sp>
      <p:sp>
        <p:nvSpPr>
          <p:cNvPr name="TextBox 20" id="20"/>
          <p:cNvSpPr txBox="true"/>
          <p:nvPr/>
        </p:nvSpPr>
        <p:spPr>
          <a:xfrm rot="0">
            <a:off x="2888736" y="8228973"/>
            <a:ext cx="2108510" cy="874395"/>
          </a:xfrm>
          <a:prstGeom prst="rect">
            <a:avLst/>
          </a:prstGeom>
        </p:spPr>
        <p:txBody>
          <a:bodyPr anchor="t" rtlCol="false" tIns="0" lIns="0" bIns="0" rIns="0">
            <a:spAutoFit/>
          </a:bodyPr>
          <a:lstStyle/>
          <a:p>
            <a:pPr algn="l">
              <a:lnSpc>
                <a:spcPts val="2310"/>
              </a:lnSpc>
            </a:pPr>
            <a:r>
              <a:rPr lang="en-US" sz="2100">
                <a:solidFill>
                  <a:srgbClr val="006B82"/>
                </a:solidFill>
                <a:latin typeface="Lato"/>
                <a:ea typeface="Lato"/>
                <a:cs typeface="Lato"/>
                <a:sym typeface="Lato"/>
              </a:rPr>
              <a:t>More irritability, mood swings and anxiety risk</a:t>
            </a:r>
          </a:p>
        </p:txBody>
      </p:sp>
      <p:sp>
        <p:nvSpPr>
          <p:cNvPr name="Freeform 21" id="21"/>
          <p:cNvSpPr/>
          <p:nvPr/>
        </p:nvSpPr>
        <p:spPr>
          <a:xfrm flipH="false" flipV="false" rot="0">
            <a:off x="4997246" y="6634746"/>
            <a:ext cx="3280468" cy="1727713"/>
          </a:xfrm>
          <a:custGeom>
            <a:avLst/>
            <a:gdLst/>
            <a:ahLst/>
            <a:cxnLst/>
            <a:rect r="r" b="b" t="t" l="l"/>
            <a:pathLst>
              <a:path h="1727713" w="3280468">
                <a:moveTo>
                  <a:pt x="0" y="0"/>
                </a:moveTo>
                <a:lnTo>
                  <a:pt x="3280468" y="0"/>
                </a:lnTo>
                <a:lnTo>
                  <a:pt x="3280468" y="1727713"/>
                </a:lnTo>
                <a:lnTo>
                  <a:pt x="0" y="1727713"/>
                </a:lnTo>
                <a:lnTo>
                  <a:pt x="0" y="0"/>
                </a:lnTo>
                <a:close/>
              </a:path>
            </a:pathLst>
          </a:custGeom>
          <a:blipFill>
            <a:blip r:embed="rId14"/>
            <a:stretch>
              <a:fillRect l="0" t="0" r="0" b="0"/>
            </a:stretch>
          </a:blipFill>
        </p:spPr>
      </p:sp>
      <p:sp>
        <p:nvSpPr>
          <p:cNvPr name="Freeform 22" id="22"/>
          <p:cNvSpPr/>
          <p:nvPr/>
        </p:nvSpPr>
        <p:spPr>
          <a:xfrm flipH="false" flipV="false" rot="0">
            <a:off x="12618867" y="4283744"/>
            <a:ext cx="5293583" cy="2361937"/>
          </a:xfrm>
          <a:custGeom>
            <a:avLst/>
            <a:gdLst/>
            <a:ahLst/>
            <a:cxnLst/>
            <a:rect r="r" b="b" t="t" l="l"/>
            <a:pathLst>
              <a:path h="2361937" w="5293583">
                <a:moveTo>
                  <a:pt x="0" y="0"/>
                </a:moveTo>
                <a:lnTo>
                  <a:pt x="5293583" y="0"/>
                </a:lnTo>
                <a:lnTo>
                  <a:pt x="5293583" y="2361937"/>
                </a:lnTo>
                <a:lnTo>
                  <a:pt x="0" y="2361937"/>
                </a:lnTo>
                <a:lnTo>
                  <a:pt x="0" y="0"/>
                </a:lnTo>
                <a:close/>
              </a:path>
            </a:pathLst>
          </a:custGeom>
          <a:blipFill>
            <a:blip r:embed="rId15"/>
            <a:stretch>
              <a:fillRect l="0" t="-2734" r="0" b="-2734"/>
            </a:stretch>
          </a:blipFill>
        </p:spPr>
      </p:sp>
      <p:sp>
        <p:nvSpPr>
          <p:cNvPr name="Freeform 23" id="23"/>
          <p:cNvSpPr/>
          <p:nvPr/>
        </p:nvSpPr>
        <p:spPr>
          <a:xfrm flipH="false" flipV="false" rot="0">
            <a:off x="13056262" y="4710204"/>
            <a:ext cx="1530885" cy="1290317"/>
          </a:xfrm>
          <a:custGeom>
            <a:avLst/>
            <a:gdLst/>
            <a:ahLst/>
            <a:cxnLst/>
            <a:rect r="r" b="b" t="t" l="l"/>
            <a:pathLst>
              <a:path h="1290317" w="1530885">
                <a:moveTo>
                  <a:pt x="0" y="0"/>
                </a:moveTo>
                <a:lnTo>
                  <a:pt x="1530885" y="0"/>
                </a:lnTo>
                <a:lnTo>
                  <a:pt x="1530885" y="1290318"/>
                </a:lnTo>
                <a:lnTo>
                  <a:pt x="0" y="1290318"/>
                </a:lnTo>
                <a:lnTo>
                  <a:pt x="0" y="0"/>
                </a:lnTo>
                <a:close/>
              </a:path>
            </a:pathLst>
          </a:custGeom>
          <a:blipFill>
            <a:blip r:embed="rId16"/>
            <a:stretch>
              <a:fillRect l="0" t="0" r="0" b="0"/>
            </a:stretch>
          </a:blipFill>
        </p:spPr>
      </p:sp>
      <p:sp>
        <p:nvSpPr>
          <p:cNvPr name="TextBox 24" id="24"/>
          <p:cNvSpPr txBox="true"/>
          <p:nvPr/>
        </p:nvSpPr>
        <p:spPr>
          <a:xfrm rot="0">
            <a:off x="14699646" y="4880679"/>
            <a:ext cx="2938337" cy="361950"/>
          </a:xfrm>
          <a:prstGeom prst="rect">
            <a:avLst/>
          </a:prstGeom>
        </p:spPr>
        <p:txBody>
          <a:bodyPr anchor="t" rtlCol="false" tIns="0" lIns="0" bIns="0" rIns="0">
            <a:spAutoFit/>
          </a:bodyPr>
          <a:lstStyle/>
          <a:p>
            <a:pPr algn="l">
              <a:lnSpc>
                <a:spcPts val="2879"/>
              </a:lnSpc>
            </a:pPr>
            <a:r>
              <a:rPr lang="en-US" b="true" sz="2400" spc="-48">
                <a:solidFill>
                  <a:srgbClr val="001540"/>
                </a:solidFill>
                <a:latin typeface="Lato Bold"/>
                <a:ea typeface="Lato Bold"/>
                <a:cs typeface="Lato Bold"/>
                <a:sym typeface="Lato Bold"/>
              </a:rPr>
              <a:t>DECISION-MAKING</a:t>
            </a:r>
          </a:p>
        </p:txBody>
      </p:sp>
      <p:sp>
        <p:nvSpPr>
          <p:cNvPr name="TextBox 25" id="25"/>
          <p:cNvSpPr txBox="true"/>
          <p:nvPr/>
        </p:nvSpPr>
        <p:spPr>
          <a:xfrm rot="0">
            <a:off x="14699646" y="5296399"/>
            <a:ext cx="2559654" cy="874395"/>
          </a:xfrm>
          <a:prstGeom prst="rect">
            <a:avLst/>
          </a:prstGeom>
        </p:spPr>
        <p:txBody>
          <a:bodyPr anchor="t" rtlCol="false" tIns="0" lIns="0" bIns="0" rIns="0">
            <a:spAutoFit/>
          </a:bodyPr>
          <a:lstStyle/>
          <a:p>
            <a:pPr algn="l">
              <a:lnSpc>
                <a:spcPts val="2310"/>
              </a:lnSpc>
            </a:pPr>
            <a:r>
              <a:rPr lang="en-US" sz="2100">
                <a:solidFill>
                  <a:srgbClr val="006B82"/>
                </a:solidFill>
                <a:latin typeface="Lato"/>
                <a:ea typeface="Lato"/>
                <a:cs typeface="Lato"/>
                <a:sym typeface="Lato"/>
              </a:rPr>
              <a:t>Can affect problem solving, judgment and school performance</a:t>
            </a:r>
          </a:p>
        </p:txBody>
      </p:sp>
      <p:sp>
        <p:nvSpPr>
          <p:cNvPr name="Freeform 26" id="26"/>
          <p:cNvSpPr/>
          <p:nvPr/>
        </p:nvSpPr>
        <p:spPr>
          <a:xfrm flipH="false" flipV="false" rot="0">
            <a:off x="10880219" y="4917967"/>
            <a:ext cx="1968281" cy="448331"/>
          </a:xfrm>
          <a:custGeom>
            <a:avLst/>
            <a:gdLst/>
            <a:ahLst/>
            <a:cxnLst/>
            <a:rect r="r" b="b" t="t" l="l"/>
            <a:pathLst>
              <a:path h="448331" w="1968281">
                <a:moveTo>
                  <a:pt x="0" y="0"/>
                </a:moveTo>
                <a:lnTo>
                  <a:pt x="1968280" y="0"/>
                </a:lnTo>
                <a:lnTo>
                  <a:pt x="1968280" y="448331"/>
                </a:lnTo>
                <a:lnTo>
                  <a:pt x="0" y="448331"/>
                </a:lnTo>
                <a:lnTo>
                  <a:pt x="0" y="0"/>
                </a:lnTo>
                <a:close/>
              </a:path>
            </a:pathLst>
          </a:custGeom>
          <a:blipFill>
            <a:blip r:embed="rId17"/>
            <a:stretch>
              <a:fillRect l="0" t="0" r="0" b="0"/>
            </a:stretch>
          </a:blipFill>
        </p:spPr>
      </p:sp>
      <p:sp>
        <p:nvSpPr>
          <p:cNvPr name="Freeform 27" id="27"/>
          <p:cNvSpPr/>
          <p:nvPr/>
        </p:nvSpPr>
        <p:spPr>
          <a:xfrm flipH="false" flipV="false" rot="0">
            <a:off x="12618867" y="6634746"/>
            <a:ext cx="5293583" cy="2372872"/>
          </a:xfrm>
          <a:custGeom>
            <a:avLst/>
            <a:gdLst/>
            <a:ahLst/>
            <a:cxnLst/>
            <a:rect r="r" b="b" t="t" l="l"/>
            <a:pathLst>
              <a:path h="2372872" w="5293583">
                <a:moveTo>
                  <a:pt x="0" y="0"/>
                </a:moveTo>
                <a:lnTo>
                  <a:pt x="5293583" y="0"/>
                </a:lnTo>
                <a:lnTo>
                  <a:pt x="5293583" y="2372872"/>
                </a:lnTo>
                <a:lnTo>
                  <a:pt x="0" y="2372872"/>
                </a:lnTo>
                <a:lnTo>
                  <a:pt x="0" y="0"/>
                </a:lnTo>
                <a:close/>
              </a:path>
            </a:pathLst>
          </a:custGeom>
          <a:blipFill>
            <a:blip r:embed="rId18"/>
            <a:stretch>
              <a:fillRect l="0" t="-2734" r="0" b="-2734"/>
            </a:stretch>
          </a:blipFill>
        </p:spPr>
      </p:sp>
      <p:sp>
        <p:nvSpPr>
          <p:cNvPr name="Freeform 28" id="28"/>
          <p:cNvSpPr/>
          <p:nvPr/>
        </p:nvSpPr>
        <p:spPr>
          <a:xfrm flipH="false" flipV="false" rot="0">
            <a:off x="13056262" y="6853444"/>
            <a:ext cx="1530885" cy="1509015"/>
          </a:xfrm>
          <a:custGeom>
            <a:avLst/>
            <a:gdLst/>
            <a:ahLst/>
            <a:cxnLst/>
            <a:rect r="r" b="b" t="t" l="l"/>
            <a:pathLst>
              <a:path h="1509015" w="1530885">
                <a:moveTo>
                  <a:pt x="0" y="0"/>
                </a:moveTo>
                <a:lnTo>
                  <a:pt x="1530885" y="0"/>
                </a:lnTo>
                <a:lnTo>
                  <a:pt x="1530885" y="1509015"/>
                </a:lnTo>
                <a:lnTo>
                  <a:pt x="0" y="1509015"/>
                </a:lnTo>
                <a:lnTo>
                  <a:pt x="0" y="0"/>
                </a:lnTo>
                <a:close/>
              </a:path>
            </a:pathLst>
          </a:custGeom>
          <a:blipFill>
            <a:blip r:embed="rId19"/>
            <a:stretch>
              <a:fillRect l="0" t="0" r="0" b="0"/>
            </a:stretch>
          </a:blipFill>
        </p:spPr>
      </p:sp>
      <p:sp>
        <p:nvSpPr>
          <p:cNvPr name="TextBox 29" id="29"/>
          <p:cNvSpPr txBox="true"/>
          <p:nvPr/>
        </p:nvSpPr>
        <p:spPr>
          <a:xfrm rot="0">
            <a:off x="14699646" y="7132841"/>
            <a:ext cx="1700332" cy="361950"/>
          </a:xfrm>
          <a:prstGeom prst="rect">
            <a:avLst/>
          </a:prstGeom>
        </p:spPr>
        <p:txBody>
          <a:bodyPr anchor="t" rtlCol="false" tIns="0" lIns="0" bIns="0" rIns="0">
            <a:spAutoFit/>
          </a:bodyPr>
          <a:lstStyle/>
          <a:p>
            <a:pPr algn="l">
              <a:lnSpc>
                <a:spcPts val="2879"/>
              </a:lnSpc>
            </a:pPr>
            <a:r>
              <a:rPr lang="en-US" b="true" sz="2400" spc="-48">
                <a:solidFill>
                  <a:srgbClr val="001540"/>
                </a:solidFill>
                <a:latin typeface="Lato Bold"/>
                <a:ea typeface="Lato Bold"/>
                <a:cs typeface="Lato Bold"/>
                <a:sym typeface="Lato Bold"/>
              </a:rPr>
              <a:t>ADDICTION</a:t>
            </a:r>
          </a:p>
        </p:txBody>
      </p:sp>
      <p:sp>
        <p:nvSpPr>
          <p:cNvPr name="TextBox 30" id="30"/>
          <p:cNvSpPr txBox="true"/>
          <p:nvPr/>
        </p:nvSpPr>
        <p:spPr>
          <a:xfrm rot="0">
            <a:off x="14699646" y="7611589"/>
            <a:ext cx="2938337" cy="874395"/>
          </a:xfrm>
          <a:prstGeom prst="rect">
            <a:avLst/>
          </a:prstGeom>
        </p:spPr>
        <p:txBody>
          <a:bodyPr anchor="t" rtlCol="false" tIns="0" lIns="0" bIns="0" rIns="0">
            <a:spAutoFit/>
          </a:bodyPr>
          <a:lstStyle/>
          <a:p>
            <a:pPr algn="l">
              <a:lnSpc>
                <a:spcPts val="2310"/>
              </a:lnSpc>
            </a:pPr>
            <a:r>
              <a:rPr lang="en-US" sz="2100">
                <a:solidFill>
                  <a:srgbClr val="006B82"/>
                </a:solidFill>
                <a:latin typeface="Lato"/>
                <a:ea typeface="Lato"/>
                <a:cs typeface="Lato"/>
                <a:sym typeface="Lato"/>
              </a:rPr>
              <a:t>Dependence can happen quickly and may make quitting harder later</a:t>
            </a:r>
          </a:p>
        </p:txBody>
      </p:sp>
      <p:sp>
        <p:nvSpPr>
          <p:cNvPr name="Freeform 31" id="31"/>
          <p:cNvSpPr/>
          <p:nvPr/>
        </p:nvSpPr>
        <p:spPr>
          <a:xfrm flipH="false" flipV="false" rot="0">
            <a:off x="10880219" y="6208285"/>
            <a:ext cx="1968281" cy="1301252"/>
          </a:xfrm>
          <a:custGeom>
            <a:avLst/>
            <a:gdLst/>
            <a:ahLst/>
            <a:cxnLst/>
            <a:rect r="r" b="b" t="t" l="l"/>
            <a:pathLst>
              <a:path h="1301252" w="1968281">
                <a:moveTo>
                  <a:pt x="0" y="0"/>
                </a:moveTo>
                <a:lnTo>
                  <a:pt x="1968280" y="0"/>
                </a:lnTo>
                <a:lnTo>
                  <a:pt x="1968280" y="1301252"/>
                </a:lnTo>
                <a:lnTo>
                  <a:pt x="0" y="1301252"/>
                </a:lnTo>
                <a:lnTo>
                  <a:pt x="0" y="0"/>
                </a:lnTo>
                <a:close/>
              </a:path>
            </a:pathLst>
          </a:custGeom>
          <a:blipFill>
            <a:blip r:embed="rId20"/>
            <a:stretch>
              <a:fillRect l="0" t="0" r="0" b="0"/>
            </a:stretch>
          </a:blipFill>
        </p:spPr>
      </p:sp>
      <p:sp>
        <p:nvSpPr>
          <p:cNvPr name="Freeform 32" id="32"/>
          <p:cNvSpPr/>
          <p:nvPr/>
        </p:nvSpPr>
        <p:spPr>
          <a:xfrm flipH="false" flipV="false" rot="0">
            <a:off x="6528131" y="8570222"/>
            <a:ext cx="5226879" cy="1509015"/>
          </a:xfrm>
          <a:custGeom>
            <a:avLst/>
            <a:gdLst/>
            <a:ahLst/>
            <a:cxnLst/>
            <a:rect r="r" b="b" t="t" l="l"/>
            <a:pathLst>
              <a:path h="1509015" w="5226879">
                <a:moveTo>
                  <a:pt x="0" y="0"/>
                </a:moveTo>
                <a:lnTo>
                  <a:pt x="5226879" y="0"/>
                </a:lnTo>
                <a:lnTo>
                  <a:pt x="5226879" y="1509015"/>
                </a:lnTo>
                <a:lnTo>
                  <a:pt x="0" y="1509015"/>
                </a:lnTo>
                <a:lnTo>
                  <a:pt x="0" y="0"/>
                </a:lnTo>
                <a:close/>
              </a:path>
            </a:pathLst>
          </a:custGeom>
          <a:blipFill>
            <a:blip r:embed="rId21"/>
            <a:stretch>
              <a:fillRect l="0" t="0" r="0" b="0"/>
            </a:stretch>
          </a:blipFill>
        </p:spPr>
      </p:sp>
      <p:sp>
        <p:nvSpPr>
          <p:cNvPr name="Freeform 33" id="33"/>
          <p:cNvSpPr/>
          <p:nvPr/>
        </p:nvSpPr>
        <p:spPr>
          <a:xfrm flipH="false" flipV="false" rot="0">
            <a:off x="6746829" y="8777985"/>
            <a:ext cx="1312187" cy="1082554"/>
          </a:xfrm>
          <a:custGeom>
            <a:avLst/>
            <a:gdLst/>
            <a:ahLst/>
            <a:cxnLst/>
            <a:rect r="r" b="b" t="t" l="l"/>
            <a:pathLst>
              <a:path h="1082554" w="1312187">
                <a:moveTo>
                  <a:pt x="0" y="0"/>
                </a:moveTo>
                <a:lnTo>
                  <a:pt x="1312187" y="0"/>
                </a:lnTo>
                <a:lnTo>
                  <a:pt x="1312187" y="1082554"/>
                </a:lnTo>
                <a:lnTo>
                  <a:pt x="0" y="1082554"/>
                </a:lnTo>
                <a:lnTo>
                  <a:pt x="0" y="0"/>
                </a:lnTo>
                <a:close/>
              </a:path>
            </a:pathLst>
          </a:custGeom>
          <a:blipFill>
            <a:blip r:embed="rId22"/>
            <a:stretch>
              <a:fillRect l="0" t="0" r="0" b="0"/>
            </a:stretch>
          </a:blipFill>
        </p:spPr>
      </p:sp>
      <p:sp>
        <p:nvSpPr>
          <p:cNvPr name="TextBox 34" id="34"/>
          <p:cNvSpPr txBox="true"/>
          <p:nvPr/>
        </p:nvSpPr>
        <p:spPr>
          <a:xfrm rot="0">
            <a:off x="8190847" y="8967284"/>
            <a:ext cx="3327532" cy="628650"/>
          </a:xfrm>
          <a:prstGeom prst="rect">
            <a:avLst/>
          </a:prstGeom>
        </p:spPr>
        <p:txBody>
          <a:bodyPr anchor="t" rtlCol="false" tIns="0" lIns="0" bIns="0" rIns="0">
            <a:spAutoFit/>
          </a:bodyPr>
          <a:lstStyle/>
          <a:p>
            <a:pPr algn="l">
              <a:lnSpc>
                <a:spcPts val="2486"/>
              </a:lnSpc>
            </a:pPr>
            <a:r>
              <a:rPr lang="en-US" sz="2072" spc="-41" b="true">
                <a:solidFill>
                  <a:srgbClr val="001540"/>
                </a:solidFill>
                <a:latin typeface="Lato Bold"/>
                <a:ea typeface="Lato Bold"/>
                <a:cs typeface="Lato Bold"/>
                <a:sym typeface="Lato Bold"/>
              </a:rPr>
              <a:t>Brain development continues into the mid-20s.</a:t>
            </a:r>
          </a:p>
        </p:txBody>
      </p:sp>
      <p:sp>
        <p:nvSpPr>
          <p:cNvPr name="Freeform 35" id="35"/>
          <p:cNvSpPr/>
          <p:nvPr/>
        </p:nvSpPr>
        <p:spPr>
          <a:xfrm flipH="false" flipV="false" rot="0">
            <a:off x="5653340" y="9204446"/>
            <a:ext cx="885726" cy="229633"/>
          </a:xfrm>
          <a:custGeom>
            <a:avLst/>
            <a:gdLst/>
            <a:ahLst/>
            <a:cxnLst/>
            <a:rect r="r" b="b" t="t" l="l"/>
            <a:pathLst>
              <a:path h="229633" w="885726">
                <a:moveTo>
                  <a:pt x="0" y="0"/>
                </a:moveTo>
                <a:lnTo>
                  <a:pt x="885726" y="0"/>
                </a:lnTo>
                <a:lnTo>
                  <a:pt x="885726" y="229632"/>
                </a:lnTo>
                <a:lnTo>
                  <a:pt x="0" y="229632"/>
                </a:lnTo>
                <a:lnTo>
                  <a:pt x="0" y="0"/>
                </a:lnTo>
                <a:close/>
              </a:path>
            </a:pathLst>
          </a:custGeom>
          <a:blipFill>
            <a:blip r:embed="rId23"/>
            <a:stretch>
              <a:fillRect l="0" t="0" r="0" b="0"/>
            </a:stretch>
          </a:blipFill>
        </p:spPr>
      </p:sp>
      <p:sp>
        <p:nvSpPr>
          <p:cNvPr name="Freeform 36" id="36"/>
          <p:cNvSpPr/>
          <p:nvPr/>
        </p:nvSpPr>
        <p:spPr>
          <a:xfrm flipH="false" flipV="false" rot="0">
            <a:off x="11744075" y="9204446"/>
            <a:ext cx="1104424" cy="229633"/>
          </a:xfrm>
          <a:custGeom>
            <a:avLst/>
            <a:gdLst/>
            <a:ahLst/>
            <a:cxnLst/>
            <a:rect r="r" b="b" t="t" l="l"/>
            <a:pathLst>
              <a:path h="229633" w="1104424">
                <a:moveTo>
                  <a:pt x="0" y="0"/>
                </a:moveTo>
                <a:lnTo>
                  <a:pt x="1104424" y="0"/>
                </a:lnTo>
                <a:lnTo>
                  <a:pt x="1104424" y="229632"/>
                </a:lnTo>
                <a:lnTo>
                  <a:pt x="0" y="229632"/>
                </a:lnTo>
                <a:lnTo>
                  <a:pt x="0" y="0"/>
                </a:lnTo>
                <a:close/>
              </a:path>
            </a:pathLst>
          </a:custGeom>
          <a:blipFill>
            <a:blip r:embed="rId24"/>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3141" cy="11982424"/>
          </a:xfrm>
          <a:custGeom>
            <a:avLst/>
            <a:gdLst/>
            <a:ahLst/>
            <a:cxnLst/>
            <a:rect r="r" b="b" t="t" l="l"/>
            <a:pathLst>
              <a:path h="11982424" w="18283141">
                <a:moveTo>
                  <a:pt x="0" y="0"/>
                </a:moveTo>
                <a:lnTo>
                  <a:pt x="18283141" y="0"/>
                </a:lnTo>
                <a:lnTo>
                  <a:pt x="18283141" y="11982424"/>
                </a:lnTo>
                <a:lnTo>
                  <a:pt x="0" y="11982424"/>
                </a:lnTo>
                <a:lnTo>
                  <a:pt x="0" y="0"/>
                </a:lnTo>
                <a:close/>
              </a:path>
            </a:pathLst>
          </a:custGeom>
          <a:blipFill>
            <a:blip r:embed="rId3"/>
            <a:stretch>
              <a:fillRect l="-8225" t="0" r="-8225" b="0"/>
            </a:stretch>
          </a:blipFill>
        </p:spPr>
      </p:sp>
      <p:sp>
        <p:nvSpPr>
          <p:cNvPr name="Freeform 3" id="3"/>
          <p:cNvSpPr/>
          <p:nvPr/>
        </p:nvSpPr>
        <p:spPr>
          <a:xfrm flipH="false" flipV="false" rot="646932">
            <a:off x="-5390336" y="-1734113"/>
            <a:ext cx="20455253" cy="11512197"/>
          </a:xfrm>
          <a:custGeom>
            <a:avLst/>
            <a:gdLst/>
            <a:ahLst/>
            <a:cxnLst/>
            <a:rect r="r" b="b" t="t" l="l"/>
            <a:pathLst>
              <a:path h="11512197" w="20455253">
                <a:moveTo>
                  <a:pt x="0" y="0"/>
                </a:moveTo>
                <a:lnTo>
                  <a:pt x="20455253" y="0"/>
                </a:lnTo>
                <a:lnTo>
                  <a:pt x="20455253" y="11512197"/>
                </a:lnTo>
                <a:lnTo>
                  <a:pt x="0" y="11512197"/>
                </a:lnTo>
                <a:lnTo>
                  <a:pt x="0" y="0"/>
                </a:lnTo>
                <a:close/>
              </a:path>
            </a:pathLst>
          </a:custGeom>
          <a:blipFill>
            <a:blip r:embed="rId4"/>
            <a:stretch>
              <a:fillRect l="0" t="0" r="0" b="0"/>
            </a:stretch>
          </a:blipFill>
        </p:spPr>
      </p:sp>
      <p:sp>
        <p:nvSpPr>
          <p:cNvPr name="Freeform 4" id="4"/>
          <p:cNvSpPr/>
          <p:nvPr/>
        </p:nvSpPr>
        <p:spPr>
          <a:xfrm flipH="false" flipV="false" rot="0">
            <a:off x="645159" y="3846348"/>
            <a:ext cx="5237814" cy="2154174"/>
          </a:xfrm>
          <a:custGeom>
            <a:avLst/>
            <a:gdLst/>
            <a:ahLst/>
            <a:cxnLst/>
            <a:rect r="r" b="b" t="t" l="l"/>
            <a:pathLst>
              <a:path h="2154174" w="5237814">
                <a:moveTo>
                  <a:pt x="0" y="0"/>
                </a:moveTo>
                <a:lnTo>
                  <a:pt x="5237814" y="0"/>
                </a:lnTo>
                <a:lnTo>
                  <a:pt x="5237814" y="2154174"/>
                </a:lnTo>
                <a:lnTo>
                  <a:pt x="0" y="2154174"/>
                </a:lnTo>
                <a:lnTo>
                  <a:pt x="0" y="0"/>
                </a:lnTo>
                <a:close/>
              </a:path>
            </a:pathLst>
          </a:custGeom>
          <a:blipFill>
            <a:blip r:embed="rId5"/>
            <a:stretch>
              <a:fillRect l="0" t="0" r="0" b="0"/>
            </a:stretch>
          </a:blipFill>
        </p:spPr>
      </p:sp>
      <p:sp>
        <p:nvSpPr>
          <p:cNvPr name="Freeform 5" id="5"/>
          <p:cNvSpPr/>
          <p:nvPr/>
        </p:nvSpPr>
        <p:spPr>
          <a:xfrm flipH="false" flipV="false" rot="0">
            <a:off x="877591" y="4021985"/>
            <a:ext cx="1449916" cy="1431792"/>
          </a:xfrm>
          <a:custGeom>
            <a:avLst/>
            <a:gdLst/>
            <a:ahLst/>
            <a:cxnLst/>
            <a:rect r="r" b="b" t="t" l="l"/>
            <a:pathLst>
              <a:path h="1431792" w="1449916">
                <a:moveTo>
                  <a:pt x="0" y="0"/>
                </a:moveTo>
                <a:lnTo>
                  <a:pt x="1449916" y="0"/>
                </a:lnTo>
                <a:lnTo>
                  <a:pt x="1449916" y="1431792"/>
                </a:lnTo>
                <a:lnTo>
                  <a:pt x="0" y="1431792"/>
                </a:lnTo>
                <a:lnTo>
                  <a:pt x="0" y="0"/>
                </a:lnTo>
                <a:close/>
              </a:path>
            </a:pathLst>
          </a:custGeom>
          <a:blipFill>
            <a:blip r:embed="rId6"/>
            <a:stretch>
              <a:fillRect l="0" t="0" r="0" b="0"/>
            </a:stretch>
          </a:blipFill>
        </p:spPr>
      </p:sp>
      <p:sp>
        <p:nvSpPr>
          <p:cNvPr name="Freeform 6" id="6"/>
          <p:cNvSpPr/>
          <p:nvPr/>
        </p:nvSpPr>
        <p:spPr>
          <a:xfrm flipH="false" flipV="false" rot="0">
            <a:off x="645159" y="6208285"/>
            <a:ext cx="5237814" cy="2154174"/>
          </a:xfrm>
          <a:custGeom>
            <a:avLst/>
            <a:gdLst/>
            <a:ahLst/>
            <a:cxnLst/>
            <a:rect r="r" b="b" t="t" l="l"/>
            <a:pathLst>
              <a:path h="2154174" w="5237814">
                <a:moveTo>
                  <a:pt x="0" y="0"/>
                </a:moveTo>
                <a:lnTo>
                  <a:pt x="5237814" y="0"/>
                </a:lnTo>
                <a:lnTo>
                  <a:pt x="5237814" y="2154174"/>
                </a:lnTo>
                <a:lnTo>
                  <a:pt x="0" y="2154174"/>
                </a:lnTo>
                <a:lnTo>
                  <a:pt x="0" y="0"/>
                </a:lnTo>
                <a:close/>
              </a:path>
            </a:pathLst>
          </a:custGeom>
          <a:blipFill>
            <a:blip r:embed="rId7"/>
            <a:stretch>
              <a:fillRect l="0" t="0" r="0" b="0"/>
            </a:stretch>
          </a:blipFill>
        </p:spPr>
      </p:sp>
      <p:sp>
        <p:nvSpPr>
          <p:cNvPr name="Freeform 7" id="7"/>
          <p:cNvSpPr/>
          <p:nvPr/>
        </p:nvSpPr>
        <p:spPr>
          <a:xfrm flipH="false" flipV="false" rot="0">
            <a:off x="877591" y="6530864"/>
            <a:ext cx="1526589" cy="1497966"/>
          </a:xfrm>
          <a:custGeom>
            <a:avLst/>
            <a:gdLst/>
            <a:ahLst/>
            <a:cxnLst/>
            <a:rect r="r" b="b" t="t" l="l"/>
            <a:pathLst>
              <a:path h="1497966" w="1526589">
                <a:moveTo>
                  <a:pt x="0" y="0"/>
                </a:moveTo>
                <a:lnTo>
                  <a:pt x="1526589" y="0"/>
                </a:lnTo>
                <a:lnTo>
                  <a:pt x="1526589" y="1497966"/>
                </a:lnTo>
                <a:lnTo>
                  <a:pt x="0" y="1497966"/>
                </a:lnTo>
                <a:lnTo>
                  <a:pt x="0" y="0"/>
                </a:lnTo>
                <a:close/>
              </a:path>
            </a:pathLst>
          </a:custGeom>
          <a:blipFill>
            <a:blip r:embed="rId8"/>
            <a:stretch>
              <a:fillRect l="0" t="0" r="0" b="0"/>
            </a:stretch>
          </a:blipFill>
        </p:spPr>
      </p:sp>
      <p:grpSp>
        <p:nvGrpSpPr>
          <p:cNvPr name="Group 8" id="8"/>
          <p:cNvGrpSpPr/>
          <p:nvPr/>
        </p:nvGrpSpPr>
        <p:grpSpPr>
          <a:xfrm rot="0">
            <a:off x="14098310" y="-1320531"/>
            <a:ext cx="11576677" cy="13311649"/>
            <a:chOff x="0" y="0"/>
            <a:chExt cx="15435569" cy="17748866"/>
          </a:xfrm>
        </p:grpSpPr>
        <p:sp>
          <p:nvSpPr>
            <p:cNvPr name="Freeform 9" id="9"/>
            <p:cNvSpPr/>
            <p:nvPr/>
          </p:nvSpPr>
          <p:spPr>
            <a:xfrm flipH="false" flipV="false" rot="0">
              <a:off x="1277698" y="1335193"/>
              <a:ext cx="13260120" cy="12310255"/>
            </a:xfrm>
            <a:custGeom>
              <a:avLst/>
              <a:gdLst/>
              <a:ahLst/>
              <a:cxnLst/>
              <a:rect r="r" b="b" t="t" l="l"/>
              <a:pathLst>
                <a:path h="12310255" w="13260120">
                  <a:moveTo>
                    <a:pt x="0" y="0"/>
                  </a:moveTo>
                  <a:lnTo>
                    <a:pt x="13260120" y="0"/>
                  </a:lnTo>
                  <a:lnTo>
                    <a:pt x="13260120" y="12310255"/>
                  </a:lnTo>
                  <a:lnTo>
                    <a:pt x="0" y="12310255"/>
                  </a:lnTo>
                  <a:lnTo>
                    <a:pt x="0" y="0"/>
                  </a:lnTo>
                  <a:close/>
                </a:path>
              </a:pathLst>
            </a:custGeom>
            <a:blipFill>
              <a:blip r:embed="rId9"/>
              <a:stretch>
                <a:fillRect l="0" t="0" r="0" b="0"/>
              </a:stretch>
            </a:blipFill>
          </p:spPr>
        </p:sp>
        <p:sp>
          <p:nvSpPr>
            <p:cNvPr name="Freeform 10" id="10"/>
            <p:cNvSpPr/>
            <p:nvPr/>
          </p:nvSpPr>
          <p:spPr>
            <a:xfrm flipH="false" flipV="false" rot="0">
              <a:off x="137859" y="10643873"/>
              <a:ext cx="6459084" cy="7104993"/>
            </a:xfrm>
            <a:custGeom>
              <a:avLst/>
              <a:gdLst/>
              <a:ahLst/>
              <a:cxnLst/>
              <a:rect r="r" b="b" t="t" l="l"/>
              <a:pathLst>
                <a:path h="7104993" w="6459084">
                  <a:moveTo>
                    <a:pt x="0" y="0"/>
                  </a:moveTo>
                  <a:lnTo>
                    <a:pt x="6459085" y="0"/>
                  </a:lnTo>
                  <a:lnTo>
                    <a:pt x="6459085" y="7104993"/>
                  </a:lnTo>
                  <a:lnTo>
                    <a:pt x="0" y="7104993"/>
                  </a:lnTo>
                  <a:lnTo>
                    <a:pt x="0" y="0"/>
                  </a:lnTo>
                  <a:close/>
                </a:path>
              </a:pathLst>
            </a:custGeom>
            <a:blipFill>
              <a:blip r:embed="rId10"/>
              <a:stretch>
                <a:fillRect l="0" t="0" r="0" b="0"/>
              </a:stretch>
            </a:blipFill>
          </p:spPr>
        </p:sp>
        <p:sp>
          <p:nvSpPr>
            <p:cNvPr name="Freeform 11" id="11"/>
            <p:cNvSpPr/>
            <p:nvPr/>
          </p:nvSpPr>
          <p:spPr>
            <a:xfrm flipH="false" flipV="false" rot="-295289">
              <a:off x="517805" y="594298"/>
              <a:ext cx="14399958" cy="12690201"/>
            </a:xfrm>
            <a:custGeom>
              <a:avLst/>
              <a:gdLst/>
              <a:ahLst/>
              <a:cxnLst/>
              <a:rect r="r" b="b" t="t" l="l"/>
              <a:pathLst>
                <a:path h="12690201" w="14399958">
                  <a:moveTo>
                    <a:pt x="0" y="0"/>
                  </a:moveTo>
                  <a:lnTo>
                    <a:pt x="14399959" y="0"/>
                  </a:lnTo>
                  <a:lnTo>
                    <a:pt x="14399959" y="12690201"/>
                  </a:lnTo>
                  <a:lnTo>
                    <a:pt x="0" y="12690201"/>
                  </a:lnTo>
                  <a:lnTo>
                    <a:pt x="0" y="0"/>
                  </a:lnTo>
                  <a:close/>
                </a:path>
              </a:pathLst>
            </a:custGeom>
            <a:blipFill>
              <a:blip r:embed="rId11"/>
              <a:stretch>
                <a:fillRect l="0" t="0" r="0" b="0"/>
              </a:stretch>
            </a:blipFill>
          </p:spPr>
        </p:sp>
        <p:sp>
          <p:nvSpPr>
            <p:cNvPr name="Freeform 12" id="12"/>
            <p:cNvSpPr/>
            <p:nvPr/>
          </p:nvSpPr>
          <p:spPr>
            <a:xfrm flipH="false" flipV="false" rot="0">
              <a:off x="2037590" y="2456034"/>
              <a:ext cx="778890" cy="1139838"/>
            </a:xfrm>
            <a:custGeom>
              <a:avLst/>
              <a:gdLst/>
              <a:ahLst/>
              <a:cxnLst/>
              <a:rect r="r" b="b" t="t" l="l"/>
              <a:pathLst>
                <a:path h="1139838" w="778890">
                  <a:moveTo>
                    <a:pt x="0" y="0"/>
                  </a:moveTo>
                  <a:lnTo>
                    <a:pt x="778890" y="0"/>
                  </a:lnTo>
                  <a:lnTo>
                    <a:pt x="778890" y="1139838"/>
                  </a:lnTo>
                  <a:lnTo>
                    <a:pt x="0" y="1139838"/>
                  </a:lnTo>
                  <a:lnTo>
                    <a:pt x="0" y="0"/>
                  </a:lnTo>
                  <a:close/>
                </a:path>
              </a:pathLst>
            </a:custGeom>
            <a:blipFill>
              <a:blip r:embed="rId12"/>
              <a:stretch>
                <a:fillRect l="0" t="0" r="0" b="0"/>
              </a:stretch>
            </a:blipFill>
          </p:spPr>
        </p:sp>
        <p:sp>
          <p:nvSpPr>
            <p:cNvPr name="Freeform 13" id="13"/>
            <p:cNvSpPr/>
            <p:nvPr/>
          </p:nvSpPr>
          <p:spPr>
            <a:xfrm flipH="false" flipV="false" rot="0">
              <a:off x="12239144" y="10643873"/>
              <a:ext cx="778890" cy="778890"/>
            </a:xfrm>
            <a:custGeom>
              <a:avLst/>
              <a:gdLst/>
              <a:ahLst/>
              <a:cxnLst/>
              <a:rect r="r" b="b" t="t" l="l"/>
              <a:pathLst>
                <a:path h="778890" w="778890">
                  <a:moveTo>
                    <a:pt x="0" y="0"/>
                  </a:moveTo>
                  <a:lnTo>
                    <a:pt x="778889" y="0"/>
                  </a:lnTo>
                  <a:lnTo>
                    <a:pt x="778889" y="778890"/>
                  </a:lnTo>
                  <a:lnTo>
                    <a:pt x="0" y="778890"/>
                  </a:lnTo>
                  <a:lnTo>
                    <a:pt x="0" y="0"/>
                  </a:lnTo>
                  <a:close/>
                </a:path>
              </a:pathLst>
            </a:custGeom>
            <a:blipFill>
              <a:blip r:embed="rId13"/>
              <a:stretch>
                <a:fillRect l="0" t="0" r="0" b="0"/>
              </a:stretch>
            </a:blipFill>
          </p:spPr>
        </p:sp>
        <p:sp>
          <p:nvSpPr>
            <p:cNvPr name="Freeform 14" id="14"/>
            <p:cNvSpPr/>
            <p:nvPr/>
          </p:nvSpPr>
          <p:spPr>
            <a:xfrm flipH="false" flipV="false" rot="0">
              <a:off x="13758928" y="9162083"/>
              <a:ext cx="778890" cy="759892"/>
            </a:xfrm>
            <a:custGeom>
              <a:avLst/>
              <a:gdLst/>
              <a:ahLst/>
              <a:cxnLst/>
              <a:rect r="r" b="b" t="t" l="l"/>
              <a:pathLst>
                <a:path h="759892" w="778890">
                  <a:moveTo>
                    <a:pt x="0" y="0"/>
                  </a:moveTo>
                  <a:lnTo>
                    <a:pt x="778890" y="0"/>
                  </a:lnTo>
                  <a:lnTo>
                    <a:pt x="778890" y="759892"/>
                  </a:lnTo>
                  <a:lnTo>
                    <a:pt x="0" y="759892"/>
                  </a:lnTo>
                  <a:lnTo>
                    <a:pt x="0" y="0"/>
                  </a:lnTo>
                  <a:close/>
                </a:path>
              </a:pathLst>
            </a:custGeom>
            <a:blipFill>
              <a:blip r:embed="rId14"/>
              <a:stretch>
                <a:fillRect l="0" t="0" r="0" b="0"/>
              </a:stretch>
            </a:blipFill>
          </p:spPr>
        </p:sp>
      </p:grpSp>
      <p:sp>
        <p:nvSpPr>
          <p:cNvPr name="Freeform 15" id="15"/>
          <p:cNvSpPr/>
          <p:nvPr/>
        </p:nvSpPr>
        <p:spPr>
          <a:xfrm flipH="false" flipV="false" rot="0">
            <a:off x="12153521" y="5453777"/>
            <a:ext cx="5418336" cy="2154174"/>
          </a:xfrm>
          <a:custGeom>
            <a:avLst/>
            <a:gdLst/>
            <a:ahLst/>
            <a:cxnLst/>
            <a:rect r="r" b="b" t="t" l="l"/>
            <a:pathLst>
              <a:path h="2154174" w="5418336">
                <a:moveTo>
                  <a:pt x="0" y="0"/>
                </a:moveTo>
                <a:lnTo>
                  <a:pt x="5418336" y="0"/>
                </a:lnTo>
                <a:lnTo>
                  <a:pt x="5418336" y="2154174"/>
                </a:lnTo>
                <a:lnTo>
                  <a:pt x="0" y="2154174"/>
                </a:lnTo>
                <a:lnTo>
                  <a:pt x="0" y="0"/>
                </a:lnTo>
                <a:close/>
              </a:path>
            </a:pathLst>
          </a:custGeom>
          <a:blipFill>
            <a:blip r:embed="rId15"/>
            <a:stretch>
              <a:fillRect l="0" t="-3976" r="0" b="-3976"/>
            </a:stretch>
          </a:blipFill>
        </p:spPr>
      </p:sp>
      <p:sp>
        <p:nvSpPr>
          <p:cNvPr name="Freeform 16" id="16"/>
          <p:cNvSpPr/>
          <p:nvPr/>
        </p:nvSpPr>
        <p:spPr>
          <a:xfrm flipH="false" flipV="false" rot="0">
            <a:off x="12691903" y="5733116"/>
            <a:ext cx="1530885" cy="1727713"/>
          </a:xfrm>
          <a:custGeom>
            <a:avLst/>
            <a:gdLst/>
            <a:ahLst/>
            <a:cxnLst/>
            <a:rect r="r" b="b" t="t" l="l"/>
            <a:pathLst>
              <a:path h="1727713" w="1530885">
                <a:moveTo>
                  <a:pt x="0" y="0"/>
                </a:moveTo>
                <a:lnTo>
                  <a:pt x="1530885" y="0"/>
                </a:lnTo>
                <a:lnTo>
                  <a:pt x="1530885" y="1727713"/>
                </a:lnTo>
                <a:lnTo>
                  <a:pt x="0" y="1727713"/>
                </a:lnTo>
                <a:lnTo>
                  <a:pt x="0" y="0"/>
                </a:lnTo>
                <a:close/>
              </a:path>
            </a:pathLst>
          </a:custGeom>
          <a:blipFill>
            <a:blip r:embed="rId16"/>
            <a:stretch>
              <a:fillRect l="0" t="0" r="0" b="0"/>
            </a:stretch>
          </a:blipFill>
        </p:spPr>
      </p:sp>
      <p:sp>
        <p:nvSpPr>
          <p:cNvPr name="Freeform 17" id="17"/>
          <p:cNvSpPr/>
          <p:nvPr/>
        </p:nvSpPr>
        <p:spPr>
          <a:xfrm flipH="false" flipV="false" rot="0">
            <a:off x="11968241" y="7863069"/>
            <a:ext cx="6314901" cy="2154174"/>
          </a:xfrm>
          <a:custGeom>
            <a:avLst/>
            <a:gdLst/>
            <a:ahLst/>
            <a:cxnLst/>
            <a:rect r="r" b="b" t="t" l="l"/>
            <a:pathLst>
              <a:path h="2154174" w="6314901">
                <a:moveTo>
                  <a:pt x="0" y="0"/>
                </a:moveTo>
                <a:lnTo>
                  <a:pt x="6314900" y="0"/>
                </a:lnTo>
                <a:lnTo>
                  <a:pt x="6314900" y="2154174"/>
                </a:lnTo>
                <a:lnTo>
                  <a:pt x="0" y="2154174"/>
                </a:lnTo>
                <a:lnTo>
                  <a:pt x="0" y="0"/>
                </a:lnTo>
                <a:close/>
              </a:path>
            </a:pathLst>
          </a:custGeom>
          <a:blipFill>
            <a:blip r:embed="rId17"/>
            <a:stretch>
              <a:fillRect l="0" t="-12908" r="0" b="-12908"/>
            </a:stretch>
          </a:blipFill>
        </p:spPr>
      </p:sp>
      <p:sp>
        <p:nvSpPr>
          <p:cNvPr name="Freeform 18" id="18"/>
          <p:cNvSpPr/>
          <p:nvPr/>
        </p:nvSpPr>
        <p:spPr>
          <a:xfrm flipH="false" flipV="false" rot="0">
            <a:off x="12231422" y="7919596"/>
            <a:ext cx="1749583" cy="1716778"/>
          </a:xfrm>
          <a:custGeom>
            <a:avLst/>
            <a:gdLst/>
            <a:ahLst/>
            <a:cxnLst/>
            <a:rect r="r" b="b" t="t" l="l"/>
            <a:pathLst>
              <a:path h="1716778" w="1749583">
                <a:moveTo>
                  <a:pt x="0" y="0"/>
                </a:moveTo>
                <a:lnTo>
                  <a:pt x="1749582" y="0"/>
                </a:lnTo>
                <a:lnTo>
                  <a:pt x="1749582" y="1716778"/>
                </a:lnTo>
                <a:lnTo>
                  <a:pt x="0" y="1716778"/>
                </a:lnTo>
                <a:lnTo>
                  <a:pt x="0" y="0"/>
                </a:lnTo>
                <a:close/>
              </a:path>
            </a:pathLst>
          </a:custGeom>
          <a:blipFill>
            <a:blip r:embed="rId18"/>
            <a:stretch>
              <a:fillRect l="0" t="0" r="0" b="0"/>
            </a:stretch>
          </a:blipFill>
        </p:spPr>
      </p:sp>
      <p:sp>
        <p:nvSpPr>
          <p:cNvPr name="Freeform 19" id="19"/>
          <p:cNvSpPr/>
          <p:nvPr/>
        </p:nvSpPr>
        <p:spPr>
          <a:xfrm flipH="false" flipV="false" rot="0">
            <a:off x="863857" y="8777985"/>
            <a:ext cx="1104424" cy="656094"/>
          </a:xfrm>
          <a:custGeom>
            <a:avLst/>
            <a:gdLst/>
            <a:ahLst/>
            <a:cxnLst/>
            <a:rect r="r" b="b" t="t" l="l"/>
            <a:pathLst>
              <a:path h="656094" w="1104424">
                <a:moveTo>
                  <a:pt x="0" y="0"/>
                </a:moveTo>
                <a:lnTo>
                  <a:pt x="1104424" y="0"/>
                </a:lnTo>
                <a:lnTo>
                  <a:pt x="1104424" y="656093"/>
                </a:lnTo>
                <a:lnTo>
                  <a:pt x="0" y="656093"/>
                </a:lnTo>
                <a:lnTo>
                  <a:pt x="0" y="0"/>
                </a:lnTo>
                <a:close/>
              </a:path>
            </a:pathLst>
          </a:custGeom>
          <a:blipFill>
            <a:blip r:embed="rId19"/>
            <a:stretch>
              <a:fillRect l="0" t="0" r="0" b="0"/>
            </a:stretch>
          </a:blipFill>
        </p:spPr>
      </p:sp>
      <p:sp>
        <p:nvSpPr>
          <p:cNvPr name="TextBox 20" id="20"/>
          <p:cNvSpPr txBox="true"/>
          <p:nvPr/>
        </p:nvSpPr>
        <p:spPr>
          <a:xfrm rot="0">
            <a:off x="639910" y="2016556"/>
            <a:ext cx="5795756" cy="1609725"/>
          </a:xfrm>
          <a:prstGeom prst="rect">
            <a:avLst/>
          </a:prstGeom>
        </p:spPr>
        <p:txBody>
          <a:bodyPr anchor="t" rtlCol="false" tIns="0" lIns="0" bIns="0" rIns="0">
            <a:spAutoFit/>
          </a:bodyPr>
          <a:lstStyle/>
          <a:p>
            <a:pPr algn="l">
              <a:lnSpc>
                <a:spcPts val="4201"/>
              </a:lnSpc>
            </a:pPr>
            <a:r>
              <a:rPr lang="en-US" sz="3501">
                <a:solidFill>
                  <a:srgbClr val="002654"/>
                </a:solidFill>
                <a:latin typeface="Lato"/>
                <a:ea typeface="Lato"/>
                <a:cs typeface="Lato"/>
                <a:sym typeface="Lato"/>
              </a:rPr>
              <a:t>Nicotine triggers multiple brain chemicals to be released at once.</a:t>
            </a:r>
          </a:p>
        </p:txBody>
      </p:sp>
      <p:sp>
        <p:nvSpPr>
          <p:cNvPr name="TextBox 21" id="21"/>
          <p:cNvSpPr txBox="true"/>
          <p:nvPr/>
        </p:nvSpPr>
        <p:spPr>
          <a:xfrm rot="0">
            <a:off x="639910" y="834465"/>
            <a:ext cx="11591512" cy="971550"/>
          </a:xfrm>
          <a:prstGeom prst="rect">
            <a:avLst/>
          </a:prstGeom>
        </p:spPr>
        <p:txBody>
          <a:bodyPr anchor="t" rtlCol="false" tIns="0" lIns="0" bIns="0" rIns="0">
            <a:spAutoFit/>
          </a:bodyPr>
          <a:lstStyle/>
          <a:p>
            <a:pPr algn="l">
              <a:lnSpc>
                <a:spcPts val="7350"/>
              </a:lnSpc>
            </a:pPr>
            <a:r>
              <a:rPr lang="en-US" sz="7000" b="true">
                <a:solidFill>
                  <a:srgbClr val="001C5B"/>
                </a:solidFill>
                <a:latin typeface="Lato Bold"/>
                <a:ea typeface="Lato Bold"/>
                <a:cs typeface="Lato Bold"/>
                <a:sym typeface="Lato Bold"/>
              </a:rPr>
              <a:t>The Chemical Cascade </a:t>
            </a:r>
          </a:p>
        </p:txBody>
      </p:sp>
      <p:sp>
        <p:nvSpPr>
          <p:cNvPr name="TextBox 22" id="22"/>
          <p:cNvSpPr txBox="true"/>
          <p:nvPr/>
        </p:nvSpPr>
        <p:spPr>
          <a:xfrm rot="0">
            <a:off x="877591" y="3964835"/>
            <a:ext cx="182831" cy="497151"/>
          </a:xfrm>
          <a:prstGeom prst="rect">
            <a:avLst/>
          </a:prstGeom>
        </p:spPr>
        <p:txBody>
          <a:bodyPr anchor="t" rtlCol="false" tIns="0" lIns="0" bIns="0" rIns="0">
            <a:spAutoFit/>
          </a:bodyPr>
          <a:lstStyle/>
          <a:p>
            <a:pPr algn="ctr">
              <a:lnSpc>
                <a:spcPts val="4097"/>
              </a:lnSpc>
            </a:pPr>
            <a:r>
              <a:rPr lang="en-US" b="true" sz="2927">
                <a:solidFill>
                  <a:srgbClr val="FFFFFF"/>
                </a:solidFill>
                <a:latin typeface="Lato Bold"/>
                <a:ea typeface="Lato Bold"/>
                <a:cs typeface="Lato Bold"/>
                <a:sym typeface="Lato Bold"/>
              </a:rPr>
              <a:t>1</a:t>
            </a:r>
          </a:p>
        </p:txBody>
      </p:sp>
      <p:sp>
        <p:nvSpPr>
          <p:cNvPr name="TextBox 23" id="23"/>
          <p:cNvSpPr txBox="true"/>
          <p:nvPr/>
        </p:nvSpPr>
        <p:spPr>
          <a:xfrm rot="0">
            <a:off x="2627174" y="4338472"/>
            <a:ext cx="2902820" cy="547370"/>
          </a:xfrm>
          <a:prstGeom prst="rect">
            <a:avLst/>
          </a:prstGeom>
        </p:spPr>
        <p:txBody>
          <a:bodyPr anchor="t" rtlCol="false" tIns="0" lIns="0" bIns="0" rIns="0">
            <a:spAutoFit/>
          </a:bodyPr>
          <a:lstStyle/>
          <a:p>
            <a:pPr algn="l">
              <a:lnSpc>
                <a:spcPts val="4480"/>
              </a:lnSpc>
            </a:pPr>
            <a:r>
              <a:rPr lang="en-US" b="true" sz="3200">
                <a:solidFill>
                  <a:srgbClr val="001C5B"/>
                </a:solidFill>
                <a:latin typeface="Lato Bold"/>
                <a:ea typeface="Lato Bold"/>
                <a:cs typeface="Lato Bold"/>
                <a:sym typeface="Lato Bold"/>
              </a:rPr>
              <a:t>DOPAMINE</a:t>
            </a:r>
          </a:p>
        </p:txBody>
      </p:sp>
      <p:sp>
        <p:nvSpPr>
          <p:cNvPr name="TextBox 24" id="24"/>
          <p:cNvSpPr txBox="true"/>
          <p:nvPr/>
        </p:nvSpPr>
        <p:spPr>
          <a:xfrm rot="0">
            <a:off x="2480470" y="4906669"/>
            <a:ext cx="3176299" cy="847725"/>
          </a:xfrm>
          <a:prstGeom prst="rect">
            <a:avLst/>
          </a:prstGeom>
        </p:spPr>
        <p:txBody>
          <a:bodyPr anchor="t" rtlCol="false" tIns="0" lIns="0" bIns="0" rIns="0">
            <a:spAutoFit/>
          </a:bodyPr>
          <a:lstStyle/>
          <a:p>
            <a:pPr algn="l">
              <a:lnSpc>
                <a:spcPts val="3359"/>
              </a:lnSpc>
            </a:pPr>
            <a:r>
              <a:rPr lang="en-US" sz="2799">
                <a:solidFill>
                  <a:srgbClr val="00688B"/>
                </a:solidFill>
                <a:latin typeface="Lato"/>
                <a:ea typeface="Lato"/>
                <a:cs typeface="Lato"/>
                <a:sym typeface="Lato"/>
              </a:rPr>
              <a:t>R</a:t>
            </a:r>
            <a:r>
              <a:rPr lang="en-US" sz="2799">
                <a:solidFill>
                  <a:srgbClr val="00688B"/>
                </a:solidFill>
                <a:latin typeface="Lato"/>
                <a:ea typeface="Lato"/>
                <a:cs typeface="Lato"/>
                <a:sym typeface="Lato"/>
              </a:rPr>
              <a:t>eward, motivation &amp; reinforcement</a:t>
            </a:r>
          </a:p>
        </p:txBody>
      </p:sp>
      <p:sp>
        <p:nvSpPr>
          <p:cNvPr name="TextBox 25" id="25"/>
          <p:cNvSpPr txBox="true"/>
          <p:nvPr/>
        </p:nvSpPr>
        <p:spPr>
          <a:xfrm rot="0">
            <a:off x="2627174" y="6716353"/>
            <a:ext cx="2902820" cy="547370"/>
          </a:xfrm>
          <a:prstGeom prst="rect">
            <a:avLst/>
          </a:prstGeom>
        </p:spPr>
        <p:txBody>
          <a:bodyPr anchor="t" rtlCol="false" tIns="0" lIns="0" bIns="0" rIns="0">
            <a:spAutoFit/>
          </a:bodyPr>
          <a:lstStyle/>
          <a:p>
            <a:pPr algn="l">
              <a:lnSpc>
                <a:spcPts val="4480"/>
              </a:lnSpc>
            </a:pPr>
            <a:r>
              <a:rPr lang="en-US" b="true" sz="3200">
                <a:solidFill>
                  <a:srgbClr val="001C5B"/>
                </a:solidFill>
                <a:latin typeface="Lato Bold"/>
                <a:ea typeface="Lato Bold"/>
                <a:cs typeface="Lato Bold"/>
                <a:sym typeface="Lato Bold"/>
              </a:rPr>
              <a:t>ENDORPHINS</a:t>
            </a:r>
          </a:p>
        </p:txBody>
      </p:sp>
      <p:sp>
        <p:nvSpPr>
          <p:cNvPr name="TextBox 26" id="26"/>
          <p:cNvSpPr txBox="true"/>
          <p:nvPr/>
        </p:nvSpPr>
        <p:spPr>
          <a:xfrm rot="0">
            <a:off x="2518480" y="7275847"/>
            <a:ext cx="3120208" cy="847725"/>
          </a:xfrm>
          <a:prstGeom prst="rect">
            <a:avLst/>
          </a:prstGeom>
        </p:spPr>
        <p:txBody>
          <a:bodyPr anchor="t" rtlCol="false" tIns="0" lIns="0" bIns="0" rIns="0">
            <a:spAutoFit/>
          </a:bodyPr>
          <a:lstStyle/>
          <a:p>
            <a:pPr algn="l">
              <a:lnSpc>
                <a:spcPts val="3359"/>
              </a:lnSpc>
            </a:pPr>
            <a:r>
              <a:rPr lang="en-US" sz="2799">
                <a:solidFill>
                  <a:srgbClr val="00688B"/>
                </a:solidFill>
                <a:latin typeface="Lato"/>
                <a:ea typeface="Lato"/>
                <a:cs typeface="Lato"/>
                <a:sym typeface="Lato"/>
              </a:rPr>
              <a:t>Pl</a:t>
            </a:r>
            <a:r>
              <a:rPr lang="en-US" sz="2799">
                <a:solidFill>
                  <a:srgbClr val="00688B"/>
                </a:solidFill>
                <a:latin typeface="Lato"/>
                <a:ea typeface="Lato"/>
                <a:cs typeface="Lato"/>
                <a:sym typeface="Lato"/>
              </a:rPr>
              <a:t>easure &amp; reduced pain perception</a:t>
            </a:r>
          </a:p>
        </p:txBody>
      </p:sp>
      <p:sp>
        <p:nvSpPr>
          <p:cNvPr name="TextBox 27" id="27"/>
          <p:cNvSpPr txBox="true"/>
          <p:nvPr/>
        </p:nvSpPr>
        <p:spPr>
          <a:xfrm rot="0">
            <a:off x="14333429" y="6613104"/>
            <a:ext cx="2925871" cy="847725"/>
          </a:xfrm>
          <a:prstGeom prst="rect">
            <a:avLst/>
          </a:prstGeom>
        </p:spPr>
        <p:txBody>
          <a:bodyPr anchor="t" rtlCol="false" tIns="0" lIns="0" bIns="0" rIns="0">
            <a:spAutoFit/>
          </a:bodyPr>
          <a:lstStyle/>
          <a:p>
            <a:pPr algn="l">
              <a:lnSpc>
                <a:spcPts val="3359"/>
              </a:lnSpc>
            </a:pPr>
            <a:r>
              <a:rPr lang="en-US" sz="2799">
                <a:solidFill>
                  <a:srgbClr val="00688B"/>
                </a:solidFill>
                <a:latin typeface="Lato"/>
                <a:ea typeface="Lato"/>
                <a:cs typeface="Lato"/>
                <a:sym typeface="Lato"/>
              </a:rPr>
              <a:t>Calming effects &amp; mood regulation</a:t>
            </a:r>
          </a:p>
        </p:txBody>
      </p:sp>
      <p:sp>
        <p:nvSpPr>
          <p:cNvPr name="TextBox 28" id="28"/>
          <p:cNvSpPr txBox="true"/>
          <p:nvPr/>
        </p:nvSpPr>
        <p:spPr>
          <a:xfrm rot="0">
            <a:off x="14098310" y="8230615"/>
            <a:ext cx="3752903" cy="547370"/>
          </a:xfrm>
          <a:prstGeom prst="rect">
            <a:avLst/>
          </a:prstGeom>
        </p:spPr>
        <p:txBody>
          <a:bodyPr anchor="t" rtlCol="false" tIns="0" lIns="0" bIns="0" rIns="0">
            <a:spAutoFit/>
          </a:bodyPr>
          <a:lstStyle/>
          <a:p>
            <a:pPr algn="l">
              <a:lnSpc>
                <a:spcPts val="4480"/>
              </a:lnSpc>
            </a:pPr>
            <a:r>
              <a:rPr lang="en-US" b="true" sz="3200">
                <a:solidFill>
                  <a:srgbClr val="001C5B"/>
                </a:solidFill>
                <a:latin typeface="Lato Bold"/>
                <a:ea typeface="Lato Bold"/>
                <a:cs typeface="Lato Bold"/>
                <a:sym typeface="Lato Bold"/>
              </a:rPr>
              <a:t>NOREPINEPHRINE</a:t>
            </a:r>
          </a:p>
        </p:txBody>
      </p:sp>
      <p:sp>
        <p:nvSpPr>
          <p:cNvPr name="TextBox 29" id="29"/>
          <p:cNvSpPr txBox="true"/>
          <p:nvPr/>
        </p:nvSpPr>
        <p:spPr>
          <a:xfrm rot="0">
            <a:off x="14222788" y="8930631"/>
            <a:ext cx="3188134" cy="847725"/>
          </a:xfrm>
          <a:prstGeom prst="rect">
            <a:avLst/>
          </a:prstGeom>
        </p:spPr>
        <p:txBody>
          <a:bodyPr anchor="t" rtlCol="false" tIns="0" lIns="0" bIns="0" rIns="0">
            <a:spAutoFit/>
          </a:bodyPr>
          <a:lstStyle/>
          <a:p>
            <a:pPr algn="l">
              <a:lnSpc>
                <a:spcPts val="3359"/>
              </a:lnSpc>
            </a:pPr>
            <a:r>
              <a:rPr lang="en-US" sz="2799">
                <a:solidFill>
                  <a:srgbClr val="00688B"/>
                </a:solidFill>
                <a:latin typeface="Lato"/>
                <a:ea typeface="Lato"/>
                <a:cs typeface="Lato"/>
                <a:sym typeface="Lato"/>
              </a:rPr>
              <a:t>Alertness, attention and energy</a:t>
            </a:r>
          </a:p>
        </p:txBody>
      </p:sp>
      <p:sp>
        <p:nvSpPr>
          <p:cNvPr name="TextBox 30" id="30"/>
          <p:cNvSpPr txBox="true"/>
          <p:nvPr/>
        </p:nvSpPr>
        <p:spPr>
          <a:xfrm rot="0">
            <a:off x="2404180" y="8959206"/>
            <a:ext cx="8575372" cy="1109980"/>
          </a:xfrm>
          <a:prstGeom prst="rect">
            <a:avLst/>
          </a:prstGeom>
        </p:spPr>
        <p:txBody>
          <a:bodyPr anchor="t" rtlCol="false" tIns="0" lIns="0" bIns="0" rIns="0">
            <a:spAutoFit/>
          </a:bodyPr>
          <a:lstStyle/>
          <a:p>
            <a:pPr algn="l">
              <a:lnSpc>
                <a:spcPts val="4369"/>
              </a:lnSpc>
            </a:pPr>
            <a:r>
              <a:rPr lang="en-US" sz="3799">
                <a:solidFill>
                  <a:srgbClr val="001C5B"/>
                </a:solidFill>
                <a:latin typeface="Lato"/>
                <a:ea typeface="Lato"/>
                <a:cs typeface="Lato"/>
                <a:sym typeface="Lato"/>
              </a:rPr>
              <a:t>These combined effects can reinforce continued nicotine use.</a:t>
            </a:r>
          </a:p>
        </p:txBody>
      </p:sp>
      <p:sp>
        <p:nvSpPr>
          <p:cNvPr name="TextBox 31" id="31"/>
          <p:cNvSpPr txBox="true"/>
          <p:nvPr/>
        </p:nvSpPr>
        <p:spPr>
          <a:xfrm rot="0">
            <a:off x="14098310" y="5983494"/>
            <a:ext cx="2395092" cy="547370"/>
          </a:xfrm>
          <a:prstGeom prst="rect">
            <a:avLst/>
          </a:prstGeom>
        </p:spPr>
        <p:txBody>
          <a:bodyPr anchor="t" rtlCol="false" tIns="0" lIns="0" bIns="0" rIns="0">
            <a:spAutoFit/>
          </a:bodyPr>
          <a:lstStyle/>
          <a:p>
            <a:pPr algn="l">
              <a:lnSpc>
                <a:spcPts val="4480"/>
              </a:lnSpc>
            </a:pPr>
            <a:r>
              <a:rPr lang="en-US" b="true" sz="3200">
                <a:solidFill>
                  <a:srgbClr val="001C5B"/>
                </a:solidFill>
                <a:latin typeface="Lato Bold"/>
                <a:ea typeface="Lato Bold"/>
                <a:cs typeface="Lato Bold"/>
                <a:sym typeface="Lato Bold"/>
              </a:rPr>
              <a:t>SEROTONIN</a:t>
            </a:r>
          </a:p>
        </p:txBody>
      </p:sp>
      <p:sp>
        <p:nvSpPr>
          <p:cNvPr name="TextBox 32" id="32"/>
          <p:cNvSpPr txBox="true"/>
          <p:nvPr/>
        </p:nvSpPr>
        <p:spPr>
          <a:xfrm rot="0">
            <a:off x="12725066" y="5660260"/>
            <a:ext cx="255964" cy="497151"/>
          </a:xfrm>
          <a:prstGeom prst="rect">
            <a:avLst/>
          </a:prstGeom>
        </p:spPr>
        <p:txBody>
          <a:bodyPr anchor="t" rtlCol="false" tIns="0" lIns="0" bIns="0" rIns="0">
            <a:spAutoFit/>
          </a:bodyPr>
          <a:lstStyle/>
          <a:p>
            <a:pPr algn="ctr">
              <a:lnSpc>
                <a:spcPts val="4097"/>
              </a:lnSpc>
            </a:pPr>
            <a:r>
              <a:rPr lang="en-US" b="true" sz="2927">
                <a:solidFill>
                  <a:srgbClr val="FFFFFF"/>
                </a:solidFill>
                <a:latin typeface="Lato Bold"/>
                <a:ea typeface="Lato Bold"/>
                <a:cs typeface="Lato Bold"/>
                <a:sym typeface="Lato Bold"/>
              </a:rPr>
              <a:t>3</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78283" cy="10287000"/>
          </a:xfrm>
          <a:custGeom>
            <a:avLst/>
            <a:gdLst/>
            <a:ahLst/>
            <a:cxnLst/>
            <a:rect r="r" b="b" t="t" l="l"/>
            <a:pathLst>
              <a:path h="10287000" w="18278283">
                <a:moveTo>
                  <a:pt x="0" y="0"/>
                </a:moveTo>
                <a:lnTo>
                  <a:pt x="18278283" y="0"/>
                </a:lnTo>
                <a:lnTo>
                  <a:pt x="18278283" y="10287000"/>
                </a:lnTo>
                <a:lnTo>
                  <a:pt x="0" y="10287000"/>
                </a:lnTo>
                <a:lnTo>
                  <a:pt x="0" y="0"/>
                </a:lnTo>
                <a:close/>
              </a:path>
            </a:pathLst>
          </a:custGeom>
          <a:blipFill>
            <a:blip r:embed="rId3"/>
            <a:stretch>
              <a:fillRect l="0" t="0" r="0" b="0"/>
            </a:stretch>
          </a:blipFill>
        </p:spPr>
      </p:sp>
      <p:sp>
        <p:nvSpPr>
          <p:cNvPr name="TextBox 3" id="3"/>
          <p:cNvSpPr txBox="true"/>
          <p:nvPr/>
        </p:nvSpPr>
        <p:spPr>
          <a:xfrm rot="0">
            <a:off x="644146" y="610630"/>
            <a:ext cx="10272395" cy="930275"/>
          </a:xfrm>
          <a:prstGeom prst="rect">
            <a:avLst/>
          </a:prstGeom>
        </p:spPr>
        <p:txBody>
          <a:bodyPr anchor="t" rtlCol="false" tIns="0" lIns="0" bIns="0" rIns="0">
            <a:spAutoFit/>
          </a:bodyPr>
          <a:lstStyle/>
          <a:p>
            <a:pPr algn="l">
              <a:lnSpc>
                <a:spcPts val="6999"/>
              </a:lnSpc>
            </a:pPr>
            <a:r>
              <a:rPr lang="en-US" sz="6999" b="true">
                <a:solidFill>
                  <a:srgbClr val="001C54"/>
                </a:solidFill>
                <a:latin typeface="Lato Bold"/>
                <a:ea typeface="Lato Bold"/>
                <a:cs typeface="Lato Bold"/>
                <a:sym typeface="Lato Bold"/>
              </a:rPr>
              <a:t>D</a:t>
            </a:r>
            <a:r>
              <a:rPr lang="en-US" sz="6999" b="true">
                <a:solidFill>
                  <a:srgbClr val="001C54"/>
                </a:solidFill>
                <a:latin typeface="Lato Bold"/>
                <a:ea typeface="Lato Bold"/>
                <a:cs typeface="Lato Bold"/>
                <a:sym typeface="Lato Bold"/>
              </a:rPr>
              <a:t>ependence in Real Life</a:t>
            </a:r>
          </a:p>
        </p:txBody>
      </p:sp>
      <p:sp>
        <p:nvSpPr>
          <p:cNvPr name="Freeform 4" id="4"/>
          <p:cNvSpPr/>
          <p:nvPr/>
        </p:nvSpPr>
        <p:spPr>
          <a:xfrm flipH="false" flipV="false" rot="0">
            <a:off x="189582" y="4546743"/>
            <a:ext cx="3493903" cy="5740257"/>
          </a:xfrm>
          <a:custGeom>
            <a:avLst/>
            <a:gdLst/>
            <a:ahLst/>
            <a:cxnLst/>
            <a:rect r="r" b="b" t="t" l="l"/>
            <a:pathLst>
              <a:path h="5740257" w="3493903">
                <a:moveTo>
                  <a:pt x="0" y="0"/>
                </a:moveTo>
                <a:lnTo>
                  <a:pt x="3493903" y="0"/>
                </a:lnTo>
                <a:lnTo>
                  <a:pt x="3493903" y="5740257"/>
                </a:lnTo>
                <a:lnTo>
                  <a:pt x="0" y="5740257"/>
                </a:lnTo>
                <a:lnTo>
                  <a:pt x="0" y="0"/>
                </a:lnTo>
                <a:close/>
              </a:path>
            </a:pathLst>
          </a:custGeom>
          <a:blipFill>
            <a:blip r:embed="rId4"/>
            <a:stretch>
              <a:fillRect l="-19813" t="0" r="-19813" b="0"/>
            </a:stretch>
          </a:blipFill>
        </p:spPr>
      </p:sp>
      <p:sp>
        <p:nvSpPr>
          <p:cNvPr name="Freeform 5" id="5"/>
          <p:cNvSpPr/>
          <p:nvPr/>
        </p:nvSpPr>
        <p:spPr>
          <a:xfrm flipH="false" flipV="false" rot="0">
            <a:off x="1121289" y="4768023"/>
            <a:ext cx="1630488" cy="1607195"/>
          </a:xfrm>
          <a:custGeom>
            <a:avLst/>
            <a:gdLst/>
            <a:ahLst/>
            <a:cxnLst/>
            <a:rect r="r" b="b" t="t" l="l"/>
            <a:pathLst>
              <a:path h="1607195" w="1630488">
                <a:moveTo>
                  <a:pt x="0" y="0"/>
                </a:moveTo>
                <a:lnTo>
                  <a:pt x="1630488" y="0"/>
                </a:lnTo>
                <a:lnTo>
                  <a:pt x="1630488" y="1607195"/>
                </a:lnTo>
                <a:lnTo>
                  <a:pt x="0" y="1607195"/>
                </a:lnTo>
                <a:lnTo>
                  <a:pt x="0" y="0"/>
                </a:lnTo>
                <a:close/>
              </a:path>
            </a:pathLst>
          </a:custGeom>
          <a:blipFill>
            <a:blip r:embed="rId5"/>
            <a:stretch>
              <a:fillRect l="0" t="0" r="0" b="0"/>
            </a:stretch>
          </a:blipFill>
        </p:spPr>
      </p:sp>
      <p:sp>
        <p:nvSpPr>
          <p:cNvPr name="Freeform 6" id="6"/>
          <p:cNvSpPr/>
          <p:nvPr/>
        </p:nvSpPr>
        <p:spPr>
          <a:xfrm flipH="false" flipV="false" rot="0">
            <a:off x="422508" y="6363572"/>
            <a:ext cx="710427" cy="698781"/>
          </a:xfrm>
          <a:custGeom>
            <a:avLst/>
            <a:gdLst/>
            <a:ahLst/>
            <a:cxnLst/>
            <a:rect r="r" b="b" t="t" l="l"/>
            <a:pathLst>
              <a:path h="698781" w="710427">
                <a:moveTo>
                  <a:pt x="0" y="0"/>
                </a:moveTo>
                <a:lnTo>
                  <a:pt x="710427" y="0"/>
                </a:lnTo>
                <a:lnTo>
                  <a:pt x="710427" y="698781"/>
                </a:lnTo>
                <a:lnTo>
                  <a:pt x="0" y="698781"/>
                </a:lnTo>
                <a:lnTo>
                  <a:pt x="0" y="0"/>
                </a:lnTo>
                <a:close/>
              </a:path>
            </a:pathLst>
          </a:custGeom>
          <a:blipFill>
            <a:blip r:embed="rId6"/>
            <a:stretch>
              <a:fillRect l="0" t="0" r="0" b="0"/>
            </a:stretch>
          </a:blipFill>
        </p:spPr>
      </p:sp>
      <p:sp>
        <p:nvSpPr>
          <p:cNvPr name="Freeform 7" id="7"/>
          <p:cNvSpPr/>
          <p:nvPr/>
        </p:nvSpPr>
        <p:spPr>
          <a:xfrm flipH="false" flipV="false" rot="0">
            <a:off x="3671838" y="4546743"/>
            <a:ext cx="3715184" cy="5740257"/>
          </a:xfrm>
          <a:custGeom>
            <a:avLst/>
            <a:gdLst/>
            <a:ahLst/>
            <a:cxnLst/>
            <a:rect r="r" b="b" t="t" l="l"/>
            <a:pathLst>
              <a:path h="5740257" w="3715184">
                <a:moveTo>
                  <a:pt x="0" y="0"/>
                </a:moveTo>
                <a:lnTo>
                  <a:pt x="3715184" y="0"/>
                </a:lnTo>
                <a:lnTo>
                  <a:pt x="3715184" y="5740257"/>
                </a:lnTo>
                <a:lnTo>
                  <a:pt x="0" y="5740257"/>
                </a:lnTo>
                <a:lnTo>
                  <a:pt x="0" y="0"/>
                </a:lnTo>
                <a:close/>
              </a:path>
            </a:pathLst>
          </a:custGeom>
          <a:blipFill>
            <a:blip r:embed="rId7"/>
            <a:stretch>
              <a:fillRect l="-19813" t="0" r="-19813" b="0"/>
            </a:stretch>
          </a:blipFill>
        </p:spPr>
      </p:sp>
      <p:sp>
        <p:nvSpPr>
          <p:cNvPr name="Freeform 8" id="8"/>
          <p:cNvSpPr/>
          <p:nvPr/>
        </p:nvSpPr>
        <p:spPr>
          <a:xfrm flipH="false" flipV="false" rot="0">
            <a:off x="4591900" y="4768023"/>
            <a:ext cx="1875061" cy="1607195"/>
          </a:xfrm>
          <a:custGeom>
            <a:avLst/>
            <a:gdLst/>
            <a:ahLst/>
            <a:cxnLst/>
            <a:rect r="r" b="b" t="t" l="l"/>
            <a:pathLst>
              <a:path h="1607195" w="1875061">
                <a:moveTo>
                  <a:pt x="0" y="0"/>
                </a:moveTo>
                <a:lnTo>
                  <a:pt x="1875061" y="0"/>
                </a:lnTo>
                <a:lnTo>
                  <a:pt x="1875061" y="1607195"/>
                </a:lnTo>
                <a:lnTo>
                  <a:pt x="0" y="1607195"/>
                </a:lnTo>
                <a:lnTo>
                  <a:pt x="0" y="0"/>
                </a:lnTo>
                <a:close/>
              </a:path>
            </a:pathLst>
          </a:custGeom>
          <a:blipFill>
            <a:blip r:embed="rId8"/>
            <a:stretch>
              <a:fillRect l="0" t="0" r="0" b="0"/>
            </a:stretch>
          </a:blipFill>
        </p:spPr>
      </p:sp>
      <p:sp>
        <p:nvSpPr>
          <p:cNvPr name="Freeform 9" id="9"/>
          <p:cNvSpPr/>
          <p:nvPr/>
        </p:nvSpPr>
        <p:spPr>
          <a:xfrm flipH="false" flipV="false" rot="0">
            <a:off x="4137692" y="6363572"/>
            <a:ext cx="698781" cy="698781"/>
          </a:xfrm>
          <a:custGeom>
            <a:avLst/>
            <a:gdLst/>
            <a:ahLst/>
            <a:cxnLst/>
            <a:rect r="r" b="b" t="t" l="l"/>
            <a:pathLst>
              <a:path h="698781" w="698781">
                <a:moveTo>
                  <a:pt x="0" y="0"/>
                </a:moveTo>
                <a:lnTo>
                  <a:pt x="698781" y="0"/>
                </a:lnTo>
                <a:lnTo>
                  <a:pt x="698781" y="698781"/>
                </a:lnTo>
                <a:lnTo>
                  <a:pt x="0" y="698781"/>
                </a:lnTo>
                <a:lnTo>
                  <a:pt x="0" y="0"/>
                </a:lnTo>
                <a:close/>
              </a:path>
            </a:pathLst>
          </a:custGeom>
          <a:blipFill>
            <a:blip r:embed="rId9"/>
            <a:stretch>
              <a:fillRect l="0" t="0" r="0" b="0"/>
            </a:stretch>
          </a:blipFill>
        </p:spPr>
      </p:sp>
      <p:sp>
        <p:nvSpPr>
          <p:cNvPr name="Freeform 10" id="10"/>
          <p:cNvSpPr/>
          <p:nvPr/>
        </p:nvSpPr>
        <p:spPr>
          <a:xfrm flipH="false" flipV="false" rot="0">
            <a:off x="7375376" y="4546743"/>
            <a:ext cx="3726830" cy="5740257"/>
          </a:xfrm>
          <a:custGeom>
            <a:avLst/>
            <a:gdLst/>
            <a:ahLst/>
            <a:cxnLst/>
            <a:rect r="r" b="b" t="t" l="l"/>
            <a:pathLst>
              <a:path h="5740257" w="3726830">
                <a:moveTo>
                  <a:pt x="0" y="0"/>
                </a:moveTo>
                <a:lnTo>
                  <a:pt x="3726830" y="0"/>
                </a:lnTo>
                <a:lnTo>
                  <a:pt x="3726830" y="5740257"/>
                </a:lnTo>
                <a:lnTo>
                  <a:pt x="0" y="5740257"/>
                </a:lnTo>
                <a:lnTo>
                  <a:pt x="0" y="0"/>
                </a:lnTo>
                <a:close/>
              </a:path>
            </a:pathLst>
          </a:custGeom>
          <a:blipFill>
            <a:blip r:embed="rId10"/>
            <a:stretch>
              <a:fillRect l="-19813" t="0" r="-19813" b="0"/>
            </a:stretch>
          </a:blipFill>
        </p:spPr>
      </p:sp>
      <p:sp>
        <p:nvSpPr>
          <p:cNvPr name="Freeform 11" id="11"/>
          <p:cNvSpPr/>
          <p:nvPr/>
        </p:nvSpPr>
        <p:spPr>
          <a:xfrm flipH="false" flipV="false" rot="0">
            <a:off x="8307083" y="4768023"/>
            <a:ext cx="1863415" cy="1607195"/>
          </a:xfrm>
          <a:custGeom>
            <a:avLst/>
            <a:gdLst/>
            <a:ahLst/>
            <a:cxnLst/>
            <a:rect r="r" b="b" t="t" l="l"/>
            <a:pathLst>
              <a:path h="1607195" w="1863415">
                <a:moveTo>
                  <a:pt x="0" y="0"/>
                </a:moveTo>
                <a:lnTo>
                  <a:pt x="1863415" y="0"/>
                </a:lnTo>
                <a:lnTo>
                  <a:pt x="1863415" y="1607195"/>
                </a:lnTo>
                <a:lnTo>
                  <a:pt x="0" y="1607195"/>
                </a:lnTo>
                <a:lnTo>
                  <a:pt x="0" y="0"/>
                </a:lnTo>
                <a:close/>
              </a:path>
            </a:pathLst>
          </a:custGeom>
          <a:blipFill>
            <a:blip r:embed="rId11"/>
            <a:stretch>
              <a:fillRect l="0" t="0" r="0" b="0"/>
            </a:stretch>
          </a:blipFill>
        </p:spPr>
      </p:sp>
      <p:sp>
        <p:nvSpPr>
          <p:cNvPr name="Freeform 12" id="12"/>
          <p:cNvSpPr/>
          <p:nvPr/>
        </p:nvSpPr>
        <p:spPr>
          <a:xfrm flipH="false" flipV="false" rot="0">
            <a:off x="7841229" y="6363572"/>
            <a:ext cx="710427" cy="698781"/>
          </a:xfrm>
          <a:custGeom>
            <a:avLst/>
            <a:gdLst/>
            <a:ahLst/>
            <a:cxnLst/>
            <a:rect r="r" b="b" t="t" l="l"/>
            <a:pathLst>
              <a:path h="698781" w="710427">
                <a:moveTo>
                  <a:pt x="0" y="0"/>
                </a:moveTo>
                <a:lnTo>
                  <a:pt x="710427" y="0"/>
                </a:lnTo>
                <a:lnTo>
                  <a:pt x="710427" y="698781"/>
                </a:lnTo>
                <a:lnTo>
                  <a:pt x="0" y="698781"/>
                </a:lnTo>
                <a:lnTo>
                  <a:pt x="0" y="0"/>
                </a:lnTo>
                <a:close/>
              </a:path>
            </a:pathLst>
          </a:custGeom>
          <a:blipFill>
            <a:blip r:embed="rId12"/>
            <a:stretch>
              <a:fillRect l="0" t="0" r="0" b="0"/>
            </a:stretch>
          </a:blipFill>
        </p:spPr>
      </p:sp>
      <p:sp>
        <p:nvSpPr>
          <p:cNvPr name="Freeform 13" id="13"/>
          <p:cNvSpPr/>
          <p:nvPr/>
        </p:nvSpPr>
        <p:spPr>
          <a:xfrm flipH="false" flipV="false" rot="0">
            <a:off x="10857633" y="4546743"/>
            <a:ext cx="3715184" cy="5740257"/>
          </a:xfrm>
          <a:custGeom>
            <a:avLst/>
            <a:gdLst/>
            <a:ahLst/>
            <a:cxnLst/>
            <a:rect r="r" b="b" t="t" l="l"/>
            <a:pathLst>
              <a:path h="5740257" w="3715184">
                <a:moveTo>
                  <a:pt x="0" y="0"/>
                </a:moveTo>
                <a:lnTo>
                  <a:pt x="3715183" y="0"/>
                </a:lnTo>
                <a:lnTo>
                  <a:pt x="3715183" y="5740257"/>
                </a:lnTo>
                <a:lnTo>
                  <a:pt x="0" y="5740257"/>
                </a:lnTo>
                <a:lnTo>
                  <a:pt x="0" y="0"/>
                </a:lnTo>
                <a:close/>
              </a:path>
            </a:pathLst>
          </a:custGeom>
          <a:blipFill>
            <a:blip r:embed="rId13"/>
            <a:stretch>
              <a:fillRect l="-19813" t="0" r="-19813" b="0"/>
            </a:stretch>
          </a:blipFill>
        </p:spPr>
      </p:sp>
      <p:grpSp>
        <p:nvGrpSpPr>
          <p:cNvPr name="Group 14" id="14"/>
          <p:cNvGrpSpPr/>
          <p:nvPr/>
        </p:nvGrpSpPr>
        <p:grpSpPr>
          <a:xfrm rot="0">
            <a:off x="12022267" y="4895409"/>
            <a:ext cx="1479810" cy="1479810"/>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FAF8"/>
            </a:solidFill>
          </p:spPr>
        </p:sp>
        <p:sp>
          <p:nvSpPr>
            <p:cNvPr name="TextBox 16" id="16"/>
            <p:cNvSpPr txBox="true"/>
            <p:nvPr/>
          </p:nvSpPr>
          <p:spPr>
            <a:xfrm>
              <a:off x="76200" y="85725"/>
              <a:ext cx="660400" cy="650875"/>
            </a:xfrm>
            <a:prstGeom prst="rect">
              <a:avLst/>
            </a:prstGeom>
          </p:spPr>
          <p:txBody>
            <a:bodyPr anchor="ctr" rtlCol="false" tIns="50800" lIns="50800" bIns="50800" rIns="50800"/>
            <a:lstStyle/>
            <a:p>
              <a:pPr algn="ctr">
                <a:lnSpc>
                  <a:spcPts val="2760"/>
                </a:lnSpc>
              </a:pPr>
            </a:p>
          </p:txBody>
        </p:sp>
      </p:grpSp>
      <p:sp>
        <p:nvSpPr>
          <p:cNvPr name="Freeform 17" id="17"/>
          <p:cNvSpPr/>
          <p:nvPr/>
        </p:nvSpPr>
        <p:spPr>
          <a:xfrm flipH="false" flipV="false" rot="0">
            <a:off x="11894157" y="4756377"/>
            <a:ext cx="1875061" cy="1607195"/>
          </a:xfrm>
          <a:custGeom>
            <a:avLst/>
            <a:gdLst/>
            <a:ahLst/>
            <a:cxnLst/>
            <a:rect r="r" b="b" t="t" l="l"/>
            <a:pathLst>
              <a:path h="1607195" w="1875061">
                <a:moveTo>
                  <a:pt x="0" y="0"/>
                </a:moveTo>
                <a:lnTo>
                  <a:pt x="1875062" y="0"/>
                </a:lnTo>
                <a:lnTo>
                  <a:pt x="1875062" y="1607195"/>
                </a:lnTo>
                <a:lnTo>
                  <a:pt x="0" y="1607195"/>
                </a:lnTo>
                <a:lnTo>
                  <a:pt x="0" y="0"/>
                </a:lnTo>
                <a:close/>
              </a:path>
            </a:pathLst>
          </a:custGeom>
          <a:blipFill>
            <a:blip r:embed="rId14"/>
            <a:stretch>
              <a:fillRect l="0" t="0" r="0" b="0"/>
            </a:stretch>
          </a:blipFill>
        </p:spPr>
      </p:sp>
      <p:sp>
        <p:nvSpPr>
          <p:cNvPr name="Freeform 18" id="18"/>
          <p:cNvSpPr/>
          <p:nvPr/>
        </p:nvSpPr>
        <p:spPr>
          <a:xfrm flipH="false" flipV="false" rot="0">
            <a:off x="11323486" y="6363572"/>
            <a:ext cx="698781" cy="698781"/>
          </a:xfrm>
          <a:custGeom>
            <a:avLst/>
            <a:gdLst/>
            <a:ahLst/>
            <a:cxnLst/>
            <a:rect r="r" b="b" t="t" l="l"/>
            <a:pathLst>
              <a:path h="698781" w="698781">
                <a:moveTo>
                  <a:pt x="0" y="0"/>
                </a:moveTo>
                <a:lnTo>
                  <a:pt x="698781" y="0"/>
                </a:lnTo>
                <a:lnTo>
                  <a:pt x="698781" y="698781"/>
                </a:lnTo>
                <a:lnTo>
                  <a:pt x="0" y="698781"/>
                </a:lnTo>
                <a:lnTo>
                  <a:pt x="0" y="0"/>
                </a:lnTo>
                <a:close/>
              </a:path>
            </a:pathLst>
          </a:custGeom>
          <a:blipFill>
            <a:blip r:embed="rId15"/>
            <a:stretch>
              <a:fillRect l="0" t="0" r="0" b="0"/>
            </a:stretch>
          </a:blipFill>
        </p:spPr>
      </p:sp>
      <p:sp>
        <p:nvSpPr>
          <p:cNvPr name="Freeform 19" id="19"/>
          <p:cNvSpPr/>
          <p:nvPr/>
        </p:nvSpPr>
        <p:spPr>
          <a:xfrm flipH="false" flipV="false" rot="0">
            <a:off x="14561170" y="4546743"/>
            <a:ext cx="3726830" cy="5740257"/>
          </a:xfrm>
          <a:custGeom>
            <a:avLst/>
            <a:gdLst/>
            <a:ahLst/>
            <a:cxnLst/>
            <a:rect r="r" b="b" t="t" l="l"/>
            <a:pathLst>
              <a:path h="5740257" w="3726830">
                <a:moveTo>
                  <a:pt x="0" y="0"/>
                </a:moveTo>
                <a:lnTo>
                  <a:pt x="3726830" y="0"/>
                </a:lnTo>
                <a:lnTo>
                  <a:pt x="3726830" y="5740257"/>
                </a:lnTo>
                <a:lnTo>
                  <a:pt x="0" y="5740257"/>
                </a:lnTo>
                <a:lnTo>
                  <a:pt x="0" y="0"/>
                </a:lnTo>
                <a:close/>
              </a:path>
            </a:pathLst>
          </a:custGeom>
          <a:blipFill>
            <a:blip r:embed="rId16"/>
            <a:stretch>
              <a:fillRect l="-19813" t="0" r="-19813" b="0"/>
            </a:stretch>
          </a:blipFill>
        </p:spPr>
      </p:sp>
      <p:sp>
        <p:nvSpPr>
          <p:cNvPr name="Freeform 20" id="20"/>
          <p:cNvSpPr/>
          <p:nvPr/>
        </p:nvSpPr>
        <p:spPr>
          <a:xfrm flipH="false" flipV="false" rot="0">
            <a:off x="15492877" y="4768023"/>
            <a:ext cx="1630488" cy="1607195"/>
          </a:xfrm>
          <a:custGeom>
            <a:avLst/>
            <a:gdLst/>
            <a:ahLst/>
            <a:cxnLst/>
            <a:rect r="r" b="b" t="t" l="l"/>
            <a:pathLst>
              <a:path h="1607195" w="1630488">
                <a:moveTo>
                  <a:pt x="0" y="0"/>
                </a:moveTo>
                <a:lnTo>
                  <a:pt x="1630489" y="0"/>
                </a:lnTo>
                <a:lnTo>
                  <a:pt x="1630489" y="1607195"/>
                </a:lnTo>
                <a:lnTo>
                  <a:pt x="0" y="1607195"/>
                </a:lnTo>
                <a:lnTo>
                  <a:pt x="0" y="0"/>
                </a:lnTo>
                <a:close/>
              </a:path>
            </a:pathLst>
          </a:custGeom>
          <a:blipFill>
            <a:blip r:embed="rId17"/>
            <a:stretch>
              <a:fillRect l="0" t="0" r="0" b="0"/>
            </a:stretch>
          </a:blipFill>
        </p:spPr>
      </p:sp>
      <p:sp>
        <p:nvSpPr>
          <p:cNvPr name="Freeform 21" id="21"/>
          <p:cNvSpPr/>
          <p:nvPr/>
        </p:nvSpPr>
        <p:spPr>
          <a:xfrm flipH="false" flipV="false" rot="0">
            <a:off x="15027024" y="6363572"/>
            <a:ext cx="477500" cy="698781"/>
          </a:xfrm>
          <a:custGeom>
            <a:avLst/>
            <a:gdLst/>
            <a:ahLst/>
            <a:cxnLst/>
            <a:rect r="r" b="b" t="t" l="l"/>
            <a:pathLst>
              <a:path h="698781" w="477500">
                <a:moveTo>
                  <a:pt x="0" y="0"/>
                </a:moveTo>
                <a:lnTo>
                  <a:pt x="477500" y="0"/>
                </a:lnTo>
                <a:lnTo>
                  <a:pt x="477500" y="698781"/>
                </a:lnTo>
                <a:lnTo>
                  <a:pt x="0" y="698781"/>
                </a:lnTo>
                <a:lnTo>
                  <a:pt x="0" y="0"/>
                </a:lnTo>
                <a:close/>
              </a:path>
            </a:pathLst>
          </a:custGeom>
          <a:blipFill>
            <a:blip r:embed="rId18"/>
            <a:stretch>
              <a:fillRect l="0" t="0" r="0" b="0"/>
            </a:stretch>
          </a:blipFill>
        </p:spPr>
      </p:sp>
      <p:sp>
        <p:nvSpPr>
          <p:cNvPr name="TextBox 22" id="22"/>
          <p:cNvSpPr txBox="true"/>
          <p:nvPr/>
        </p:nvSpPr>
        <p:spPr>
          <a:xfrm rot="0">
            <a:off x="760712" y="2118579"/>
            <a:ext cx="9962177" cy="1133475"/>
          </a:xfrm>
          <a:prstGeom prst="rect">
            <a:avLst/>
          </a:prstGeom>
        </p:spPr>
        <p:txBody>
          <a:bodyPr anchor="t" rtlCol="false" tIns="0" lIns="0" bIns="0" rIns="0">
            <a:spAutoFit/>
          </a:bodyPr>
          <a:lstStyle/>
          <a:p>
            <a:pPr algn="l">
              <a:lnSpc>
                <a:spcPts val="4439"/>
              </a:lnSpc>
            </a:pPr>
            <a:r>
              <a:rPr lang="en-US" sz="3699" b="true">
                <a:solidFill>
                  <a:srgbClr val="002654"/>
                </a:solidFill>
                <a:latin typeface="Lato Bold"/>
                <a:ea typeface="Lato Bold"/>
                <a:cs typeface="Lato Bold"/>
                <a:sym typeface="Lato Bold"/>
              </a:rPr>
              <a:t>Nicotine dependence can start affecting everyday life in noticeable ways.</a:t>
            </a:r>
          </a:p>
        </p:txBody>
      </p:sp>
      <p:sp>
        <p:nvSpPr>
          <p:cNvPr name="TextBox 23" id="23"/>
          <p:cNvSpPr txBox="true"/>
          <p:nvPr/>
        </p:nvSpPr>
        <p:spPr>
          <a:xfrm rot="0">
            <a:off x="1138153" y="6510264"/>
            <a:ext cx="2310442" cy="771204"/>
          </a:xfrm>
          <a:prstGeom prst="rect">
            <a:avLst/>
          </a:prstGeom>
        </p:spPr>
        <p:txBody>
          <a:bodyPr anchor="t" rtlCol="false" tIns="0" lIns="0" bIns="0" rIns="0">
            <a:spAutoFit/>
          </a:bodyPr>
          <a:lstStyle/>
          <a:p>
            <a:pPr algn="l">
              <a:lnSpc>
                <a:spcPts val="3068"/>
              </a:lnSpc>
            </a:pPr>
            <a:r>
              <a:rPr lang="en-US" b="true" sz="2556">
                <a:solidFill>
                  <a:srgbClr val="001C54"/>
                </a:solidFill>
                <a:latin typeface="Lato Bold"/>
                <a:ea typeface="Lato Bold"/>
                <a:cs typeface="Lato Bold"/>
                <a:sym typeface="Lato Bold"/>
              </a:rPr>
              <a:t>SOON AFTER WAKING</a:t>
            </a:r>
          </a:p>
        </p:txBody>
      </p:sp>
      <p:sp>
        <p:nvSpPr>
          <p:cNvPr name="TextBox 24" id="24"/>
          <p:cNvSpPr txBox="true"/>
          <p:nvPr/>
        </p:nvSpPr>
        <p:spPr>
          <a:xfrm rot="0">
            <a:off x="837798" y="7476644"/>
            <a:ext cx="2557816" cy="2063115"/>
          </a:xfrm>
          <a:prstGeom prst="rect">
            <a:avLst/>
          </a:prstGeom>
        </p:spPr>
        <p:txBody>
          <a:bodyPr anchor="t" rtlCol="false" tIns="0" lIns="0" bIns="0" rIns="0">
            <a:spAutoFit/>
          </a:bodyPr>
          <a:lstStyle/>
          <a:p>
            <a:pPr algn="l">
              <a:lnSpc>
                <a:spcPts val="2760"/>
              </a:lnSpc>
            </a:pPr>
            <a:r>
              <a:rPr lang="en-US" sz="2400">
                <a:solidFill>
                  <a:srgbClr val="001C54"/>
                </a:solidFill>
                <a:latin typeface="Lato"/>
                <a:ea typeface="Lato"/>
                <a:cs typeface="Lato"/>
                <a:sym typeface="Lato"/>
              </a:rPr>
              <a:t>Feeling the need to use </a:t>
            </a:r>
            <a:r>
              <a:rPr lang="en-US" sz="2400">
                <a:solidFill>
                  <a:srgbClr val="001C54"/>
                </a:solidFill>
                <a:latin typeface="Lato"/>
                <a:ea typeface="Lato"/>
                <a:cs typeface="Lato"/>
                <a:sym typeface="Lato"/>
              </a:rPr>
              <a:t>nicotine soon after waking can be a sign of stronger dependence.</a:t>
            </a:r>
          </a:p>
        </p:txBody>
      </p:sp>
      <p:sp>
        <p:nvSpPr>
          <p:cNvPr name="TextBox 25" id="25"/>
          <p:cNvSpPr txBox="true"/>
          <p:nvPr/>
        </p:nvSpPr>
        <p:spPr>
          <a:xfrm rot="0">
            <a:off x="4818491" y="6533556"/>
            <a:ext cx="2282905" cy="771204"/>
          </a:xfrm>
          <a:prstGeom prst="rect">
            <a:avLst/>
          </a:prstGeom>
        </p:spPr>
        <p:txBody>
          <a:bodyPr anchor="t" rtlCol="false" tIns="0" lIns="0" bIns="0" rIns="0">
            <a:spAutoFit/>
          </a:bodyPr>
          <a:lstStyle/>
          <a:p>
            <a:pPr algn="l">
              <a:lnSpc>
                <a:spcPts val="3068"/>
              </a:lnSpc>
            </a:pPr>
            <a:r>
              <a:rPr lang="en-US" b="true" sz="2556">
                <a:solidFill>
                  <a:srgbClr val="001C54"/>
                </a:solidFill>
                <a:latin typeface="Lato Bold"/>
                <a:ea typeface="Lato Bold"/>
                <a:cs typeface="Lato Bold"/>
                <a:sym typeface="Lato Bold"/>
              </a:rPr>
              <a:t>CRAVINGS &amp; WITHDRAWAL</a:t>
            </a:r>
          </a:p>
        </p:txBody>
      </p:sp>
      <p:sp>
        <p:nvSpPr>
          <p:cNvPr name="TextBox 26" id="26"/>
          <p:cNvSpPr txBox="true"/>
          <p:nvPr/>
        </p:nvSpPr>
        <p:spPr>
          <a:xfrm rot="0">
            <a:off x="4461179" y="7476644"/>
            <a:ext cx="2638328" cy="1720215"/>
          </a:xfrm>
          <a:prstGeom prst="rect">
            <a:avLst/>
          </a:prstGeom>
        </p:spPr>
        <p:txBody>
          <a:bodyPr anchor="t" rtlCol="false" tIns="0" lIns="0" bIns="0" rIns="0">
            <a:spAutoFit/>
          </a:bodyPr>
          <a:lstStyle/>
          <a:p>
            <a:pPr algn="l">
              <a:lnSpc>
                <a:spcPts val="2760"/>
              </a:lnSpc>
            </a:pPr>
            <a:r>
              <a:rPr lang="en-US" sz="2400">
                <a:solidFill>
                  <a:srgbClr val="001C54"/>
                </a:solidFill>
                <a:latin typeface="Lato"/>
                <a:ea typeface="Lato"/>
                <a:cs typeface="Lato"/>
                <a:sym typeface="Lato"/>
              </a:rPr>
              <a:t>When nicotine levels drop, people may feel cravings, irritability and anxiety.</a:t>
            </a:r>
          </a:p>
        </p:txBody>
      </p:sp>
      <p:sp>
        <p:nvSpPr>
          <p:cNvPr name="TextBox 27" id="27"/>
          <p:cNvSpPr txBox="true"/>
          <p:nvPr/>
        </p:nvSpPr>
        <p:spPr>
          <a:xfrm rot="0">
            <a:off x="8537774" y="6521910"/>
            <a:ext cx="1865651" cy="771204"/>
          </a:xfrm>
          <a:prstGeom prst="rect">
            <a:avLst/>
          </a:prstGeom>
        </p:spPr>
        <p:txBody>
          <a:bodyPr anchor="t" rtlCol="false" tIns="0" lIns="0" bIns="0" rIns="0">
            <a:spAutoFit/>
          </a:bodyPr>
          <a:lstStyle/>
          <a:p>
            <a:pPr algn="l">
              <a:lnSpc>
                <a:spcPts val="3068"/>
              </a:lnSpc>
            </a:pPr>
            <a:r>
              <a:rPr lang="en-US" b="true" sz="2556">
                <a:solidFill>
                  <a:srgbClr val="001C54"/>
                </a:solidFill>
                <a:latin typeface="Lato Bold"/>
                <a:ea typeface="Lato Bold"/>
                <a:cs typeface="Lato Bold"/>
                <a:sym typeface="Lato Bold"/>
              </a:rPr>
              <a:t>IMPACTS LEARNING</a:t>
            </a:r>
          </a:p>
        </p:txBody>
      </p:sp>
      <p:sp>
        <p:nvSpPr>
          <p:cNvPr name="TextBox 28" id="28"/>
          <p:cNvSpPr txBox="true"/>
          <p:nvPr/>
        </p:nvSpPr>
        <p:spPr>
          <a:xfrm rot="0">
            <a:off x="8084561" y="7476644"/>
            <a:ext cx="2638328" cy="2063115"/>
          </a:xfrm>
          <a:prstGeom prst="rect">
            <a:avLst/>
          </a:prstGeom>
        </p:spPr>
        <p:txBody>
          <a:bodyPr anchor="t" rtlCol="false" tIns="0" lIns="0" bIns="0" rIns="0">
            <a:spAutoFit/>
          </a:bodyPr>
          <a:lstStyle/>
          <a:p>
            <a:pPr algn="l">
              <a:lnSpc>
                <a:spcPts val="2760"/>
              </a:lnSpc>
            </a:pPr>
            <a:r>
              <a:rPr lang="en-US" sz="2400">
                <a:solidFill>
                  <a:srgbClr val="001C54"/>
                </a:solidFill>
                <a:latin typeface="Lato"/>
                <a:ea typeface="Lato"/>
                <a:cs typeface="Lato"/>
                <a:sym typeface="Lato"/>
              </a:rPr>
              <a:t>Thinking about vaping, leaving class or struggling to focus can interfere with learning.</a:t>
            </a:r>
          </a:p>
        </p:txBody>
      </p:sp>
      <p:sp>
        <p:nvSpPr>
          <p:cNvPr name="TextBox 29" id="29"/>
          <p:cNvSpPr txBox="true"/>
          <p:nvPr/>
        </p:nvSpPr>
        <p:spPr>
          <a:xfrm rot="0">
            <a:off x="12003912" y="6510264"/>
            <a:ext cx="1947269" cy="771204"/>
          </a:xfrm>
          <a:prstGeom prst="rect">
            <a:avLst/>
          </a:prstGeom>
        </p:spPr>
        <p:txBody>
          <a:bodyPr anchor="t" rtlCol="false" tIns="0" lIns="0" bIns="0" rIns="0">
            <a:spAutoFit/>
          </a:bodyPr>
          <a:lstStyle/>
          <a:p>
            <a:pPr algn="l">
              <a:lnSpc>
                <a:spcPts val="3068"/>
              </a:lnSpc>
            </a:pPr>
            <a:r>
              <a:rPr lang="en-US" b="true" sz="2556">
                <a:solidFill>
                  <a:srgbClr val="001C54"/>
                </a:solidFill>
                <a:latin typeface="Lato Bold"/>
                <a:ea typeface="Lato Bold"/>
                <a:cs typeface="Lato Bold"/>
                <a:sym typeface="Lato Bold"/>
              </a:rPr>
              <a:t>AFFECTS DAILY LIFE</a:t>
            </a:r>
          </a:p>
        </p:txBody>
      </p:sp>
      <p:sp>
        <p:nvSpPr>
          <p:cNvPr name="TextBox 30" id="30"/>
          <p:cNvSpPr txBox="true"/>
          <p:nvPr/>
        </p:nvSpPr>
        <p:spPr>
          <a:xfrm rot="0">
            <a:off x="11810087" y="7476644"/>
            <a:ext cx="2638328" cy="1720215"/>
          </a:xfrm>
          <a:prstGeom prst="rect">
            <a:avLst/>
          </a:prstGeom>
        </p:spPr>
        <p:txBody>
          <a:bodyPr anchor="t" rtlCol="false" tIns="0" lIns="0" bIns="0" rIns="0">
            <a:spAutoFit/>
          </a:bodyPr>
          <a:lstStyle/>
          <a:p>
            <a:pPr algn="l">
              <a:lnSpc>
                <a:spcPts val="2760"/>
              </a:lnSpc>
            </a:pPr>
            <a:r>
              <a:rPr lang="en-US" sz="2400">
                <a:solidFill>
                  <a:srgbClr val="001C54"/>
                </a:solidFill>
                <a:latin typeface="Lato"/>
                <a:ea typeface="Lato"/>
                <a:cs typeface="Lato"/>
                <a:sym typeface="Lato"/>
              </a:rPr>
              <a:t>Dependence can affect mood, sleep, sports, money, stress and relationships.</a:t>
            </a:r>
          </a:p>
        </p:txBody>
      </p:sp>
      <p:sp>
        <p:nvSpPr>
          <p:cNvPr name="TextBox 31" id="31"/>
          <p:cNvSpPr txBox="true"/>
          <p:nvPr/>
        </p:nvSpPr>
        <p:spPr>
          <a:xfrm rot="0">
            <a:off x="15645305" y="6521910"/>
            <a:ext cx="2409768" cy="771204"/>
          </a:xfrm>
          <a:prstGeom prst="rect">
            <a:avLst/>
          </a:prstGeom>
        </p:spPr>
        <p:txBody>
          <a:bodyPr anchor="t" rtlCol="false" tIns="0" lIns="0" bIns="0" rIns="0">
            <a:spAutoFit/>
          </a:bodyPr>
          <a:lstStyle/>
          <a:p>
            <a:pPr algn="l">
              <a:lnSpc>
                <a:spcPts val="3068"/>
              </a:lnSpc>
            </a:pPr>
            <a:r>
              <a:rPr lang="en-US" sz="2556" b="true">
                <a:solidFill>
                  <a:srgbClr val="001C54"/>
                </a:solidFill>
                <a:latin typeface="Lato Bold"/>
                <a:ea typeface="Lato Bold"/>
                <a:cs typeface="Lato Bold"/>
                <a:sym typeface="Lato Bold"/>
              </a:rPr>
              <a:t>CHANGE</a:t>
            </a:r>
            <a:r>
              <a:rPr lang="en-US" b="true" sz="2556">
                <a:solidFill>
                  <a:srgbClr val="001C54"/>
                </a:solidFill>
                <a:latin typeface="Lato Bold"/>
                <a:ea typeface="Lato Bold"/>
                <a:cs typeface="Lato Bold"/>
                <a:sym typeface="Lato Bold"/>
              </a:rPr>
              <a:t> IS POSSIBLE</a:t>
            </a:r>
          </a:p>
        </p:txBody>
      </p:sp>
      <p:sp>
        <p:nvSpPr>
          <p:cNvPr name="TextBox 32" id="32"/>
          <p:cNvSpPr txBox="true"/>
          <p:nvPr/>
        </p:nvSpPr>
        <p:spPr>
          <a:xfrm rot="0">
            <a:off x="15494755" y="7492267"/>
            <a:ext cx="2206425" cy="1377315"/>
          </a:xfrm>
          <a:prstGeom prst="rect">
            <a:avLst/>
          </a:prstGeom>
        </p:spPr>
        <p:txBody>
          <a:bodyPr anchor="t" rtlCol="false" tIns="0" lIns="0" bIns="0" rIns="0">
            <a:spAutoFit/>
          </a:bodyPr>
          <a:lstStyle/>
          <a:p>
            <a:pPr algn="l">
              <a:lnSpc>
                <a:spcPts val="2760"/>
              </a:lnSpc>
            </a:pPr>
            <a:r>
              <a:rPr lang="en-US" sz="2400">
                <a:solidFill>
                  <a:srgbClr val="001C54"/>
                </a:solidFill>
                <a:latin typeface="Lato"/>
                <a:ea typeface="Lato"/>
                <a:cs typeface="Lato"/>
                <a:sym typeface="Lato"/>
              </a:rPr>
              <a:t>D</a:t>
            </a:r>
            <a:r>
              <a:rPr lang="en-US" sz="2400">
                <a:solidFill>
                  <a:srgbClr val="001C54"/>
                </a:solidFill>
                <a:latin typeface="Lato"/>
                <a:ea typeface="Lato"/>
                <a:cs typeface="Lato"/>
                <a:sym typeface="Lato"/>
              </a:rPr>
              <a:t>ependence is real, but people can reset with support.</a:t>
            </a:r>
          </a:p>
        </p:txBody>
      </p:sp>
      <p:sp>
        <p:nvSpPr>
          <p:cNvPr name="TextBox 33" id="33"/>
          <p:cNvSpPr txBox="true"/>
          <p:nvPr/>
        </p:nvSpPr>
        <p:spPr>
          <a:xfrm rot="0">
            <a:off x="709754" y="6512343"/>
            <a:ext cx="155781" cy="395976"/>
          </a:xfrm>
          <a:prstGeom prst="rect">
            <a:avLst/>
          </a:prstGeom>
        </p:spPr>
        <p:txBody>
          <a:bodyPr anchor="t" rtlCol="false" tIns="0" lIns="0" bIns="0" rIns="0">
            <a:spAutoFit/>
          </a:bodyPr>
          <a:lstStyle/>
          <a:p>
            <a:pPr algn="ctr">
              <a:lnSpc>
                <a:spcPts val="3168"/>
              </a:lnSpc>
            </a:pPr>
            <a:r>
              <a:rPr lang="en-US" b="true" sz="2640">
                <a:solidFill>
                  <a:srgbClr val="FFFFFF"/>
                </a:solidFill>
                <a:latin typeface="Lato Heavy"/>
                <a:ea typeface="Lato Heavy"/>
                <a:cs typeface="Lato Heavy"/>
                <a:sym typeface="Lato Heavy"/>
              </a:rPr>
              <a:t>1</a:t>
            </a:r>
          </a:p>
        </p:txBody>
      </p:sp>
      <p:sp>
        <p:nvSpPr>
          <p:cNvPr name="TextBox 34" id="34"/>
          <p:cNvSpPr txBox="true"/>
          <p:nvPr/>
        </p:nvSpPr>
        <p:spPr>
          <a:xfrm rot="0">
            <a:off x="4351146" y="6512343"/>
            <a:ext cx="214200" cy="395976"/>
          </a:xfrm>
          <a:prstGeom prst="rect">
            <a:avLst/>
          </a:prstGeom>
        </p:spPr>
        <p:txBody>
          <a:bodyPr anchor="t" rtlCol="false" tIns="0" lIns="0" bIns="0" rIns="0">
            <a:spAutoFit/>
          </a:bodyPr>
          <a:lstStyle/>
          <a:p>
            <a:pPr algn="ctr">
              <a:lnSpc>
                <a:spcPts val="3168"/>
              </a:lnSpc>
            </a:pPr>
            <a:r>
              <a:rPr lang="en-US" b="true" sz="2640">
                <a:solidFill>
                  <a:srgbClr val="FFFFFF"/>
                </a:solidFill>
                <a:latin typeface="Lato Heavy"/>
                <a:ea typeface="Lato Heavy"/>
                <a:cs typeface="Lato Heavy"/>
                <a:sym typeface="Lato Heavy"/>
              </a:rPr>
              <a:t>2</a:t>
            </a:r>
          </a:p>
        </p:txBody>
      </p:sp>
      <p:sp>
        <p:nvSpPr>
          <p:cNvPr name="TextBox 35" id="35"/>
          <p:cNvSpPr txBox="true"/>
          <p:nvPr/>
        </p:nvSpPr>
        <p:spPr>
          <a:xfrm rot="0">
            <a:off x="8050957" y="6512343"/>
            <a:ext cx="214200" cy="395976"/>
          </a:xfrm>
          <a:prstGeom prst="rect">
            <a:avLst/>
          </a:prstGeom>
        </p:spPr>
        <p:txBody>
          <a:bodyPr anchor="t" rtlCol="false" tIns="0" lIns="0" bIns="0" rIns="0">
            <a:spAutoFit/>
          </a:bodyPr>
          <a:lstStyle/>
          <a:p>
            <a:pPr algn="ctr">
              <a:lnSpc>
                <a:spcPts val="3168"/>
              </a:lnSpc>
            </a:pPr>
            <a:r>
              <a:rPr lang="en-US" b="true" sz="2640">
                <a:solidFill>
                  <a:srgbClr val="FFFFFF"/>
                </a:solidFill>
                <a:latin typeface="Lato Heavy"/>
                <a:ea typeface="Lato Heavy"/>
                <a:cs typeface="Lato Heavy"/>
                <a:sym typeface="Lato Heavy"/>
              </a:rPr>
              <a:t>3</a:t>
            </a:r>
          </a:p>
        </p:txBody>
      </p:sp>
      <p:sp>
        <p:nvSpPr>
          <p:cNvPr name="TextBox 36" id="36"/>
          <p:cNvSpPr txBox="true"/>
          <p:nvPr/>
        </p:nvSpPr>
        <p:spPr>
          <a:xfrm rot="0">
            <a:off x="11536568" y="6512343"/>
            <a:ext cx="214200" cy="395976"/>
          </a:xfrm>
          <a:prstGeom prst="rect">
            <a:avLst/>
          </a:prstGeom>
        </p:spPr>
        <p:txBody>
          <a:bodyPr anchor="t" rtlCol="false" tIns="0" lIns="0" bIns="0" rIns="0">
            <a:spAutoFit/>
          </a:bodyPr>
          <a:lstStyle/>
          <a:p>
            <a:pPr algn="ctr">
              <a:lnSpc>
                <a:spcPts val="3168"/>
              </a:lnSpc>
            </a:pPr>
            <a:r>
              <a:rPr lang="en-US" b="true" sz="2640">
                <a:solidFill>
                  <a:srgbClr val="FFFFFF"/>
                </a:solidFill>
                <a:latin typeface="Lato Heavy"/>
                <a:ea typeface="Lato Heavy"/>
                <a:cs typeface="Lato Heavy"/>
                <a:sym typeface="Lato Heavy"/>
              </a:rPr>
              <a:t>4</a:t>
            </a:r>
          </a:p>
        </p:txBody>
      </p:sp>
      <p:sp>
        <p:nvSpPr>
          <p:cNvPr name="TextBox 37" id="37"/>
          <p:cNvSpPr txBox="true"/>
          <p:nvPr/>
        </p:nvSpPr>
        <p:spPr>
          <a:xfrm rot="0">
            <a:off x="15177960" y="6512343"/>
            <a:ext cx="214200" cy="395976"/>
          </a:xfrm>
          <a:prstGeom prst="rect">
            <a:avLst/>
          </a:prstGeom>
        </p:spPr>
        <p:txBody>
          <a:bodyPr anchor="t" rtlCol="false" tIns="0" lIns="0" bIns="0" rIns="0">
            <a:spAutoFit/>
          </a:bodyPr>
          <a:lstStyle/>
          <a:p>
            <a:pPr algn="ctr">
              <a:lnSpc>
                <a:spcPts val="3168"/>
              </a:lnSpc>
            </a:pPr>
            <a:r>
              <a:rPr lang="en-US" b="true" sz="2640">
                <a:solidFill>
                  <a:srgbClr val="FFFFFF"/>
                </a:solidFill>
                <a:latin typeface="Lato Heavy"/>
                <a:ea typeface="Lato Heavy"/>
                <a:cs typeface="Lato Heavy"/>
                <a:sym typeface="Lato Heavy"/>
              </a:rPr>
              <a:t>5</a:t>
            </a:r>
          </a:p>
        </p:txBody>
      </p:sp>
      <p:sp>
        <p:nvSpPr>
          <p:cNvPr name="Freeform 38" id="38"/>
          <p:cNvSpPr/>
          <p:nvPr/>
        </p:nvSpPr>
        <p:spPr>
          <a:xfrm flipH="false" flipV="false" rot="0">
            <a:off x="12337845" y="644620"/>
            <a:ext cx="4446649" cy="4090917"/>
          </a:xfrm>
          <a:custGeom>
            <a:avLst/>
            <a:gdLst/>
            <a:ahLst/>
            <a:cxnLst/>
            <a:rect r="r" b="b" t="t" l="l"/>
            <a:pathLst>
              <a:path h="4090917" w="4446649">
                <a:moveTo>
                  <a:pt x="0" y="0"/>
                </a:moveTo>
                <a:lnTo>
                  <a:pt x="4446650" y="0"/>
                </a:lnTo>
                <a:lnTo>
                  <a:pt x="4446650" y="4090918"/>
                </a:lnTo>
                <a:lnTo>
                  <a:pt x="0" y="4090918"/>
                </a:lnTo>
                <a:lnTo>
                  <a:pt x="0" y="0"/>
                </a:lnTo>
                <a:close/>
              </a:path>
            </a:pathLst>
          </a:custGeom>
          <a:blipFill>
            <a:blip r:embed="rId19">
              <a:alphaModFix amt="70000"/>
            </a:blip>
            <a:stretch>
              <a:fillRect l="0" t="0" r="0" b="0"/>
            </a:stretch>
          </a:blipFill>
        </p:spPr>
      </p:sp>
      <p:sp>
        <p:nvSpPr>
          <p:cNvPr name="Freeform 39" id="39"/>
          <p:cNvSpPr/>
          <p:nvPr/>
        </p:nvSpPr>
        <p:spPr>
          <a:xfrm flipH="false" flipV="false" rot="0">
            <a:off x="10953571" y="285013"/>
            <a:ext cx="7215198" cy="4810132"/>
          </a:xfrm>
          <a:custGeom>
            <a:avLst/>
            <a:gdLst/>
            <a:ahLst/>
            <a:cxnLst/>
            <a:rect r="r" b="b" t="t" l="l"/>
            <a:pathLst>
              <a:path h="4810132" w="7215198">
                <a:moveTo>
                  <a:pt x="0" y="0"/>
                </a:moveTo>
                <a:lnTo>
                  <a:pt x="7215198" y="0"/>
                </a:lnTo>
                <a:lnTo>
                  <a:pt x="7215198" y="4810132"/>
                </a:lnTo>
                <a:lnTo>
                  <a:pt x="0" y="4810132"/>
                </a:lnTo>
                <a:lnTo>
                  <a:pt x="0" y="0"/>
                </a:lnTo>
                <a:close/>
              </a:path>
            </a:pathLst>
          </a:custGeom>
          <a:blipFill>
            <a:blip r:embed="rId20"/>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44607" y="-504916"/>
            <a:ext cx="18932607" cy="10791916"/>
          </a:xfrm>
          <a:custGeom>
            <a:avLst/>
            <a:gdLst/>
            <a:ahLst/>
            <a:cxnLst/>
            <a:rect r="r" b="b" t="t" l="l"/>
            <a:pathLst>
              <a:path h="10791916" w="18932607">
                <a:moveTo>
                  <a:pt x="0" y="0"/>
                </a:moveTo>
                <a:lnTo>
                  <a:pt x="18932607" y="0"/>
                </a:lnTo>
                <a:lnTo>
                  <a:pt x="18932607" y="10791916"/>
                </a:lnTo>
                <a:lnTo>
                  <a:pt x="0" y="10791916"/>
                </a:lnTo>
                <a:lnTo>
                  <a:pt x="0" y="0"/>
                </a:lnTo>
                <a:close/>
              </a:path>
            </a:pathLst>
          </a:custGeom>
          <a:blipFill>
            <a:blip r:embed="rId3"/>
            <a:stretch>
              <a:fillRect l="-484" t="0" r="-851" b="0"/>
            </a:stretch>
          </a:blipFill>
        </p:spPr>
      </p:sp>
      <p:sp>
        <p:nvSpPr>
          <p:cNvPr name="Freeform 3" id="3"/>
          <p:cNvSpPr/>
          <p:nvPr/>
        </p:nvSpPr>
        <p:spPr>
          <a:xfrm flipH="false" flipV="false" rot="0">
            <a:off x="357050" y="4638584"/>
            <a:ext cx="8320868" cy="4961784"/>
          </a:xfrm>
          <a:custGeom>
            <a:avLst/>
            <a:gdLst/>
            <a:ahLst/>
            <a:cxnLst/>
            <a:rect r="r" b="b" t="t" l="l"/>
            <a:pathLst>
              <a:path h="4961784" w="8320868">
                <a:moveTo>
                  <a:pt x="0" y="0"/>
                </a:moveTo>
                <a:lnTo>
                  <a:pt x="8320868" y="0"/>
                </a:lnTo>
                <a:lnTo>
                  <a:pt x="8320868" y="4961784"/>
                </a:lnTo>
                <a:lnTo>
                  <a:pt x="0" y="4961784"/>
                </a:lnTo>
                <a:lnTo>
                  <a:pt x="0" y="0"/>
                </a:lnTo>
                <a:close/>
              </a:path>
            </a:pathLst>
          </a:custGeom>
          <a:blipFill>
            <a:blip r:embed="rId4"/>
            <a:stretch>
              <a:fillRect l="0" t="0" r="0" b="0"/>
            </a:stretch>
          </a:blipFill>
        </p:spPr>
      </p:sp>
      <p:sp>
        <p:nvSpPr>
          <p:cNvPr name="Freeform 4" id="4"/>
          <p:cNvSpPr/>
          <p:nvPr/>
        </p:nvSpPr>
        <p:spPr>
          <a:xfrm flipH="false" flipV="false" rot="0">
            <a:off x="576598" y="5077680"/>
            <a:ext cx="3732315" cy="4094570"/>
          </a:xfrm>
          <a:custGeom>
            <a:avLst/>
            <a:gdLst/>
            <a:ahLst/>
            <a:cxnLst/>
            <a:rect r="r" b="b" t="t" l="l"/>
            <a:pathLst>
              <a:path h="4094570" w="3732315">
                <a:moveTo>
                  <a:pt x="0" y="0"/>
                </a:moveTo>
                <a:lnTo>
                  <a:pt x="3732315" y="0"/>
                </a:lnTo>
                <a:lnTo>
                  <a:pt x="3732315" y="4094569"/>
                </a:lnTo>
                <a:lnTo>
                  <a:pt x="0" y="4094569"/>
                </a:lnTo>
                <a:lnTo>
                  <a:pt x="0" y="0"/>
                </a:lnTo>
                <a:close/>
              </a:path>
            </a:pathLst>
          </a:custGeom>
          <a:blipFill>
            <a:blip r:embed="rId5"/>
            <a:stretch>
              <a:fillRect l="0" t="0" r="0" b="0"/>
            </a:stretch>
          </a:blipFill>
        </p:spPr>
      </p:sp>
      <p:sp>
        <p:nvSpPr>
          <p:cNvPr name="Freeform 5" id="5"/>
          <p:cNvSpPr/>
          <p:nvPr/>
        </p:nvSpPr>
        <p:spPr>
          <a:xfrm flipH="false" flipV="false" rot="0">
            <a:off x="5384698" y="5714369"/>
            <a:ext cx="3073672" cy="230525"/>
          </a:xfrm>
          <a:custGeom>
            <a:avLst/>
            <a:gdLst/>
            <a:ahLst/>
            <a:cxnLst/>
            <a:rect r="r" b="b" t="t" l="l"/>
            <a:pathLst>
              <a:path h="230525" w="3073672">
                <a:moveTo>
                  <a:pt x="0" y="0"/>
                </a:moveTo>
                <a:lnTo>
                  <a:pt x="3073672" y="0"/>
                </a:lnTo>
                <a:lnTo>
                  <a:pt x="3073672" y="230525"/>
                </a:lnTo>
                <a:lnTo>
                  <a:pt x="0" y="230525"/>
                </a:lnTo>
                <a:lnTo>
                  <a:pt x="0" y="0"/>
                </a:lnTo>
                <a:close/>
              </a:path>
            </a:pathLst>
          </a:custGeom>
          <a:blipFill>
            <a:blip r:embed="rId6"/>
            <a:stretch>
              <a:fillRect l="0" t="0" r="0" b="0"/>
            </a:stretch>
          </a:blipFill>
        </p:spPr>
      </p:sp>
      <p:sp>
        <p:nvSpPr>
          <p:cNvPr name="Freeform 6" id="6"/>
          <p:cNvSpPr/>
          <p:nvPr/>
        </p:nvSpPr>
        <p:spPr>
          <a:xfrm flipH="false" flipV="false" rot="0">
            <a:off x="4935371" y="6738063"/>
            <a:ext cx="3073672" cy="230525"/>
          </a:xfrm>
          <a:custGeom>
            <a:avLst/>
            <a:gdLst/>
            <a:ahLst/>
            <a:cxnLst/>
            <a:rect r="r" b="b" t="t" l="l"/>
            <a:pathLst>
              <a:path h="230525" w="3073672">
                <a:moveTo>
                  <a:pt x="0" y="0"/>
                </a:moveTo>
                <a:lnTo>
                  <a:pt x="3073672" y="0"/>
                </a:lnTo>
                <a:lnTo>
                  <a:pt x="3073672" y="230525"/>
                </a:lnTo>
                <a:lnTo>
                  <a:pt x="0" y="230525"/>
                </a:lnTo>
                <a:lnTo>
                  <a:pt x="0" y="0"/>
                </a:lnTo>
                <a:close/>
              </a:path>
            </a:pathLst>
          </a:custGeom>
          <a:blipFill>
            <a:blip r:embed="rId7"/>
            <a:stretch>
              <a:fillRect l="0" t="0" r="0" b="0"/>
            </a:stretch>
          </a:blipFill>
        </p:spPr>
      </p:sp>
      <p:sp>
        <p:nvSpPr>
          <p:cNvPr name="Freeform 7" id="7"/>
          <p:cNvSpPr/>
          <p:nvPr/>
        </p:nvSpPr>
        <p:spPr>
          <a:xfrm flipH="false" flipV="false" rot="0">
            <a:off x="4935371" y="7813848"/>
            <a:ext cx="3073672" cy="230525"/>
          </a:xfrm>
          <a:custGeom>
            <a:avLst/>
            <a:gdLst/>
            <a:ahLst/>
            <a:cxnLst/>
            <a:rect r="r" b="b" t="t" l="l"/>
            <a:pathLst>
              <a:path h="230525" w="3073672">
                <a:moveTo>
                  <a:pt x="0" y="0"/>
                </a:moveTo>
                <a:lnTo>
                  <a:pt x="3073672" y="0"/>
                </a:lnTo>
                <a:lnTo>
                  <a:pt x="3073672" y="230525"/>
                </a:lnTo>
                <a:lnTo>
                  <a:pt x="0" y="230525"/>
                </a:lnTo>
                <a:lnTo>
                  <a:pt x="0" y="0"/>
                </a:lnTo>
                <a:close/>
              </a:path>
            </a:pathLst>
          </a:custGeom>
          <a:blipFill>
            <a:blip r:embed="rId8"/>
            <a:stretch>
              <a:fillRect l="0" t="0" r="0" b="0"/>
            </a:stretch>
          </a:blipFill>
        </p:spPr>
      </p:sp>
      <p:sp>
        <p:nvSpPr>
          <p:cNvPr name="Freeform 8" id="8"/>
          <p:cNvSpPr/>
          <p:nvPr/>
        </p:nvSpPr>
        <p:spPr>
          <a:xfrm flipH="false" flipV="false" rot="0">
            <a:off x="9106036" y="4638584"/>
            <a:ext cx="8529439" cy="4961784"/>
          </a:xfrm>
          <a:custGeom>
            <a:avLst/>
            <a:gdLst/>
            <a:ahLst/>
            <a:cxnLst/>
            <a:rect r="r" b="b" t="t" l="l"/>
            <a:pathLst>
              <a:path h="4961784" w="8529439">
                <a:moveTo>
                  <a:pt x="0" y="0"/>
                </a:moveTo>
                <a:lnTo>
                  <a:pt x="8529439" y="0"/>
                </a:lnTo>
                <a:lnTo>
                  <a:pt x="8529439" y="4961784"/>
                </a:lnTo>
                <a:lnTo>
                  <a:pt x="0" y="4961784"/>
                </a:lnTo>
                <a:lnTo>
                  <a:pt x="0" y="0"/>
                </a:lnTo>
                <a:close/>
              </a:path>
            </a:pathLst>
          </a:custGeom>
          <a:blipFill>
            <a:blip r:embed="rId9"/>
            <a:stretch>
              <a:fillRect l="0" t="0" r="0" b="0"/>
            </a:stretch>
          </a:blipFill>
        </p:spPr>
      </p:sp>
      <p:sp>
        <p:nvSpPr>
          <p:cNvPr name="Freeform 9" id="9"/>
          <p:cNvSpPr/>
          <p:nvPr/>
        </p:nvSpPr>
        <p:spPr>
          <a:xfrm flipH="false" flipV="false" rot="0">
            <a:off x="9106036" y="5077680"/>
            <a:ext cx="3721338" cy="4094570"/>
          </a:xfrm>
          <a:custGeom>
            <a:avLst/>
            <a:gdLst/>
            <a:ahLst/>
            <a:cxnLst/>
            <a:rect r="r" b="b" t="t" l="l"/>
            <a:pathLst>
              <a:path h="4094570" w="3721338">
                <a:moveTo>
                  <a:pt x="0" y="0"/>
                </a:moveTo>
                <a:lnTo>
                  <a:pt x="3721338" y="0"/>
                </a:lnTo>
                <a:lnTo>
                  <a:pt x="3721338" y="4094569"/>
                </a:lnTo>
                <a:lnTo>
                  <a:pt x="0" y="4094569"/>
                </a:lnTo>
                <a:lnTo>
                  <a:pt x="0" y="0"/>
                </a:lnTo>
                <a:close/>
              </a:path>
            </a:pathLst>
          </a:custGeom>
          <a:blipFill>
            <a:blip r:embed="rId10"/>
            <a:stretch>
              <a:fillRect l="0" t="0" r="0" b="0"/>
            </a:stretch>
          </a:blipFill>
        </p:spPr>
      </p:sp>
      <p:sp>
        <p:nvSpPr>
          <p:cNvPr name="Freeform 10" id="10"/>
          <p:cNvSpPr/>
          <p:nvPr/>
        </p:nvSpPr>
        <p:spPr>
          <a:xfrm flipH="false" flipV="false" rot="0">
            <a:off x="13903159" y="5714369"/>
            <a:ext cx="3293219" cy="230525"/>
          </a:xfrm>
          <a:custGeom>
            <a:avLst/>
            <a:gdLst/>
            <a:ahLst/>
            <a:cxnLst/>
            <a:rect r="r" b="b" t="t" l="l"/>
            <a:pathLst>
              <a:path h="230525" w="3293219">
                <a:moveTo>
                  <a:pt x="0" y="0"/>
                </a:moveTo>
                <a:lnTo>
                  <a:pt x="3293220" y="0"/>
                </a:lnTo>
                <a:lnTo>
                  <a:pt x="3293220" y="230525"/>
                </a:lnTo>
                <a:lnTo>
                  <a:pt x="0" y="230525"/>
                </a:lnTo>
                <a:lnTo>
                  <a:pt x="0" y="0"/>
                </a:lnTo>
                <a:close/>
              </a:path>
            </a:pathLst>
          </a:custGeom>
          <a:blipFill>
            <a:blip r:embed="rId11"/>
            <a:stretch>
              <a:fillRect l="0" t="0" r="0" b="0"/>
            </a:stretch>
          </a:blipFill>
        </p:spPr>
      </p:sp>
      <p:sp>
        <p:nvSpPr>
          <p:cNvPr name="Freeform 11" id="11"/>
          <p:cNvSpPr/>
          <p:nvPr/>
        </p:nvSpPr>
        <p:spPr>
          <a:xfrm flipH="false" flipV="false" rot="0">
            <a:off x="13370756" y="6736454"/>
            <a:ext cx="3293219" cy="230525"/>
          </a:xfrm>
          <a:custGeom>
            <a:avLst/>
            <a:gdLst/>
            <a:ahLst/>
            <a:cxnLst/>
            <a:rect r="r" b="b" t="t" l="l"/>
            <a:pathLst>
              <a:path h="230525" w="3293219">
                <a:moveTo>
                  <a:pt x="0" y="0"/>
                </a:moveTo>
                <a:lnTo>
                  <a:pt x="3293219" y="0"/>
                </a:lnTo>
                <a:lnTo>
                  <a:pt x="3293219" y="230525"/>
                </a:lnTo>
                <a:lnTo>
                  <a:pt x="0" y="230525"/>
                </a:lnTo>
                <a:lnTo>
                  <a:pt x="0" y="0"/>
                </a:lnTo>
                <a:close/>
              </a:path>
            </a:pathLst>
          </a:custGeom>
          <a:blipFill>
            <a:blip r:embed="rId12"/>
            <a:stretch>
              <a:fillRect l="0" t="0" r="0" b="0"/>
            </a:stretch>
          </a:blipFill>
        </p:spPr>
      </p:sp>
      <p:sp>
        <p:nvSpPr>
          <p:cNvPr name="Freeform 12" id="12"/>
          <p:cNvSpPr/>
          <p:nvPr/>
        </p:nvSpPr>
        <p:spPr>
          <a:xfrm flipH="false" flipV="false" rot="0">
            <a:off x="13370756" y="7384120"/>
            <a:ext cx="3293219" cy="230525"/>
          </a:xfrm>
          <a:custGeom>
            <a:avLst/>
            <a:gdLst/>
            <a:ahLst/>
            <a:cxnLst/>
            <a:rect r="r" b="b" t="t" l="l"/>
            <a:pathLst>
              <a:path h="230525" w="3293219">
                <a:moveTo>
                  <a:pt x="0" y="0"/>
                </a:moveTo>
                <a:lnTo>
                  <a:pt x="3293219" y="0"/>
                </a:lnTo>
                <a:lnTo>
                  <a:pt x="3293219" y="230526"/>
                </a:lnTo>
                <a:lnTo>
                  <a:pt x="0" y="230526"/>
                </a:lnTo>
                <a:lnTo>
                  <a:pt x="0" y="0"/>
                </a:lnTo>
                <a:close/>
              </a:path>
            </a:pathLst>
          </a:custGeom>
          <a:blipFill>
            <a:blip r:embed="rId13"/>
            <a:stretch>
              <a:fillRect l="0" t="0" r="0" b="0"/>
            </a:stretch>
          </a:blipFill>
        </p:spPr>
      </p:sp>
      <p:sp>
        <p:nvSpPr>
          <p:cNvPr name="Freeform 13" id="13"/>
          <p:cNvSpPr/>
          <p:nvPr/>
        </p:nvSpPr>
        <p:spPr>
          <a:xfrm flipH="false" flipV="false" rot="0">
            <a:off x="13370756" y="8251335"/>
            <a:ext cx="3293219" cy="219548"/>
          </a:xfrm>
          <a:custGeom>
            <a:avLst/>
            <a:gdLst/>
            <a:ahLst/>
            <a:cxnLst/>
            <a:rect r="r" b="b" t="t" l="l"/>
            <a:pathLst>
              <a:path h="219548" w="3293219">
                <a:moveTo>
                  <a:pt x="0" y="0"/>
                </a:moveTo>
                <a:lnTo>
                  <a:pt x="3293219" y="0"/>
                </a:lnTo>
                <a:lnTo>
                  <a:pt x="3293219" y="219548"/>
                </a:lnTo>
                <a:lnTo>
                  <a:pt x="0" y="219548"/>
                </a:lnTo>
                <a:lnTo>
                  <a:pt x="0" y="0"/>
                </a:lnTo>
                <a:close/>
              </a:path>
            </a:pathLst>
          </a:custGeom>
          <a:blipFill>
            <a:blip r:embed="rId14"/>
            <a:stretch>
              <a:fillRect l="0" t="0" r="0" b="0"/>
            </a:stretch>
          </a:blipFill>
        </p:spPr>
      </p:sp>
      <p:sp>
        <p:nvSpPr>
          <p:cNvPr name="TextBox 14" id="14"/>
          <p:cNvSpPr txBox="true"/>
          <p:nvPr/>
        </p:nvSpPr>
        <p:spPr>
          <a:xfrm rot="0">
            <a:off x="809933" y="524582"/>
            <a:ext cx="6717641" cy="961371"/>
          </a:xfrm>
          <a:prstGeom prst="rect">
            <a:avLst/>
          </a:prstGeom>
        </p:spPr>
        <p:txBody>
          <a:bodyPr anchor="t" rtlCol="false" tIns="0" lIns="0" bIns="0" rIns="0">
            <a:spAutoFit/>
          </a:bodyPr>
          <a:lstStyle/>
          <a:p>
            <a:pPr algn="l">
              <a:lnSpc>
                <a:spcPts val="7228"/>
              </a:lnSpc>
            </a:pPr>
            <a:r>
              <a:rPr lang="en-US" sz="7228" b="true">
                <a:solidFill>
                  <a:srgbClr val="001C54"/>
                </a:solidFill>
                <a:latin typeface="Lato Bold"/>
                <a:ea typeface="Lato Bold"/>
                <a:cs typeface="Lato Bold"/>
                <a:sym typeface="Lato Bold"/>
              </a:rPr>
              <a:t>Your</a:t>
            </a:r>
          </a:p>
        </p:txBody>
      </p:sp>
      <p:sp>
        <p:nvSpPr>
          <p:cNvPr name="TextBox 15" id="15"/>
          <p:cNvSpPr txBox="true"/>
          <p:nvPr/>
        </p:nvSpPr>
        <p:spPr>
          <a:xfrm rot="0">
            <a:off x="809933" y="1466505"/>
            <a:ext cx="8406228" cy="1070359"/>
          </a:xfrm>
          <a:prstGeom prst="rect">
            <a:avLst/>
          </a:prstGeom>
        </p:spPr>
        <p:txBody>
          <a:bodyPr anchor="t" rtlCol="false" tIns="0" lIns="0" bIns="0" rIns="0">
            <a:spAutoFit/>
          </a:bodyPr>
          <a:lstStyle/>
          <a:p>
            <a:pPr algn="l">
              <a:lnSpc>
                <a:spcPts val="8004"/>
              </a:lnSpc>
            </a:pPr>
            <a:r>
              <a:rPr lang="en-US" sz="8004" b="true">
                <a:solidFill>
                  <a:srgbClr val="001C54"/>
                </a:solidFill>
                <a:latin typeface="Lato Heavy"/>
                <a:ea typeface="Lato Heavy"/>
                <a:cs typeface="Lato Heavy"/>
                <a:sym typeface="Lato Heavy"/>
              </a:rPr>
              <a:t>HEART &amp; LUNGS</a:t>
            </a:r>
          </a:p>
        </p:txBody>
      </p:sp>
      <p:sp>
        <p:nvSpPr>
          <p:cNvPr name="TextBox 16" id="16"/>
          <p:cNvSpPr txBox="true"/>
          <p:nvPr/>
        </p:nvSpPr>
        <p:spPr>
          <a:xfrm rot="0">
            <a:off x="864996" y="2922228"/>
            <a:ext cx="7564792" cy="1336040"/>
          </a:xfrm>
          <a:prstGeom prst="rect">
            <a:avLst/>
          </a:prstGeom>
        </p:spPr>
        <p:txBody>
          <a:bodyPr anchor="t" rtlCol="false" tIns="0" lIns="0" bIns="0" rIns="0">
            <a:spAutoFit/>
          </a:bodyPr>
          <a:lstStyle/>
          <a:p>
            <a:pPr algn="l">
              <a:lnSpc>
                <a:spcPts val="3520"/>
              </a:lnSpc>
            </a:pPr>
            <a:r>
              <a:rPr lang="en-US" sz="3200" b="true">
                <a:solidFill>
                  <a:srgbClr val="002654"/>
                </a:solidFill>
                <a:latin typeface="Lato Bold"/>
                <a:ea typeface="Lato Bold"/>
                <a:cs typeface="Lato Bold"/>
                <a:sym typeface="Lato Bold"/>
              </a:rPr>
              <a:t>Nicotine affects the cardiovascular system, and vaping aerosol can irritate the lungs.</a:t>
            </a:r>
          </a:p>
        </p:txBody>
      </p:sp>
      <p:sp>
        <p:nvSpPr>
          <p:cNvPr name="TextBox 17" id="17"/>
          <p:cNvSpPr txBox="true"/>
          <p:nvPr/>
        </p:nvSpPr>
        <p:spPr>
          <a:xfrm rot="0">
            <a:off x="5435194" y="5175176"/>
            <a:ext cx="2074026" cy="460374"/>
          </a:xfrm>
          <a:prstGeom prst="rect">
            <a:avLst/>
          </a:prstGeom>
        </p:spPr>
        <p:txBody>
          <a:bodyPr anchor="t" rtlCol="false" tIns="0" lIns="0" bIns="0" rIns="0">
            <a:spAutoFit/>
          </a:bodyPr>
          <a:lstStyle/>
          <a:p>
            <a:pPr algn="l">
              <a:lnSpc>
                <a:spcPts val="3499"/>
              </a:lnSpc>
            </a:pPr>
            <a:r>
              <a:rPr lang="en-US" sz="3499" b="true">
                <a:solidFill>
                  <a:srgbClr val="001C54"/>
                </a:solidFill>
                <a:latin typeface="Lato Heavy"/>
                <a:ea typeface="Lato Heavy"/>
                <a:cs typeface="Lato Heavy"/>
                <a:sym typeface="Lato Heavy"/>
              </a:rPr>
              <a:t>HEART</a:t>
            </a:r>
          </a:p>
        </p:txBody>
      </p:sp>
      <p:sp>
        <p:nvSpPr>
          <p:cNvPr name="TextBox 18" id="18"/>
          <p:cNvSpPr txBox="true"/>
          <p:nvPr/>
        </p:nvSpPr>
        <p:spPr>
          <a:xfrm rot="0">
            <a:off x="5013048" y="6353253"/>
            <a:ext cx="3416741" cy="308610"/>
          </a:xfrm>
          <a:prstGeom prst="rect">
            <a:avLst/>
          </a:prstGeom>
        </p:spPr>
        <p:txBody>
          <a:bodyPr anchor="t" rtlCol="false" tIns="0" lIns="0" bIns="0" rIns="0">
            <a:spAutoFit/>
          </a:bodyPr>
          <a:lstStyle/>
          <a:p>
            <a:pPr algn="l">
              <a:lnSpc>
                <a:spcPts val="2399"/>
              </a:lnSpc>
            </a:pPr>
            <a:r>
              <a:rPr lang="en-US" sz="2399" b="true">
                <a:solidFill>
                  <a:srgbClr val="001C54"/>
                </a:solidFill>
                <a:latin typeface="Lato Bold"/>
                <a:ea typeface="Lato Bold"/>
                <a:cs typeface="Lato Bold"/>
                <a:sym typeface="Lato Bold"/>
              </a:rPr>
              <a:t>Raises Blood Pressure</a:t>
            </a:r>
          </a:p>
        </p:txBody>
      </p:sp>
      <p:sp>
        <p:nvSpPr>
          <p:cNvPr name="TextBox 19" id="19"/>
          <p:cNvSpPr txBox="true"/>
          <p:nvPr/>
        </p:nvSpPr>
        <p:spPr>
          <a:xfrm rot="0">
            <a:off x="5013048" y="7437875"/>
            <a:ext cx="3416741" cy="308610"/>
          </a:xfrm>
          <a:prstGeom prst="rect">
            <a:avLst/>
          </a:prstGeom>
        </p:spPr>
        <p:txBody>
          <a:bodyPr anchor="t" rtlCol="false" tIns="0" lIns="0" bIns="0" rIns="0">
            <a:spAutoFit/>
          </a:bodyPr>
          <a:lstStyle/>
          <a:p>
            <a:pPr algn="l">
              <a:lnSpc>
                <a:spcPts val="2399"/>
              </a:lnSpc>
            </a:pPr>
            <a:r>
              <a:rPr lang="en-US" sz="2399" b="true">
                <a:solidFill>
                  <a:srgbClr val="001C54"/>
                </a:solidFill>
                <a:latin typeface="Lato Bold"/>
                <a:ea typeface="Lato Bold"/>
                <a:cs typeface="Lato Bold"/>
                <a:sym typeface="Lato Bold"/>
              </a:rPr>
              <a:t>Increases Heart Rate</a:t>
            </a:r>
          </a:p>
        </p:txBody>
      </p:sp>
      <p:sp>
        <p:nvSpPr>
          <p:cNvPr name="TextBox 20" id="20"/>
          <p:cNvSpPr txBox="true"/>
          <p:nvPr/>
        </p:nvSpPr>
        <p:spPr>
          <a:xfrm rot="0">
            <a:off x="13914839" y="5159644"/>
            <a:ext cx="1634930" cy="469900"/>
          </a:xfrm>
          <a:prstGeom prst="rect">
            <a:avLst/>
          </a:prstGeom>
        </p:spPr>
        <p:txBody>
          <a:bodyPr anchor="t" rtlCol="false" tIns="0" lIns="0" bIns="0" rIns="0">
            <a:spAutoFit/>
          </a:bodyPr>
          <a:lstStyle/>
          <a:p>
            <a:pPr algn="l">
              <a:lnSpc>
                <a:spcPts val="3500"/>
              </a:lnSpc>
            </a:pPr>
            <a:r>
              <a:rPr lang="en-US" sz="3500" b="true">
                <a:solidFill>
                  <a:srgbClr val="001C54"/>
                </a:solidFill>
                <a:latin typeface="Lato Heavy"/>
                <a:ea typeface="Lato Heavy"/>
                <a:cs typeface="Lato Heavy"/>
                <a:sym typeface="Lato Heavy"/>
              </a:rPr>
              <a:t>LUNGS</a:t>
            </a:r>
          </a:p>
        </p:txBody>
      </p:sp>
      <p:sp>
        <p:nvSpPr>
          <p:cNvPr name="TextBox 21" id="21"/>
          <p:cNvSpPr txBox="true"/>
          <p:nvPr/>
        </p:nvSpPr>
        <p:spPr>
          <a:xfrm rot="0">
            <a:off x="13370756" y="6323069"/>
            <a:ext cx="2517546" cy="327660"/>
          </a:xfrm>
          <a:prstGeom prst="rect">
            <a:avLst/>
          </a:prstGeom>
        </p:spPr>
        <p:txBody>
          <a:bodyPr anchor="t" rtlCol="false" tIns="0" lIns="0" bIns="0" rIns="0">
            <a:spAutoFit/>
          </a:bodyPr>
          <a:lstStyle/>
          <a:p>
            <a:pPr algn="l">
              <a:lnSpc>
                <a:spcPts val="2400"/>
              </a:lnSpc>
            </a:pPr>
            <a:r>
              <a:rPr lang="en-US" sz="2400" b="true">
                <a:solidFill>
                  <a:srgbClr val="001C54"/>
                </a:solidFill>
                <a:latin typeface="Lato Bold"/>
                <a:ea typeface="Lato Bold"/>
                <a:cs typeface="Lato Bold"/>
                <a:sym typeface="Lato Bold"/>
              </a:rPr>
              <a:t>Inflammation</a:t>
            </a:r>
          </a:p>
        </p:txBody>
      </p:sp>
      <p:sp>
        <p:nvSpPr>
          <p:cNvPr name="TextBox 22" id="22"/>
          <p:cNvSpPr txBox="true"/>
          <p:nvPr/>
        </p:nvSpPr>
        <p:spPr>
          <a:xfrm rot="0">
            <a:off x="13370756" y="7170107"/>
            <a:ext cx="3260520" cy="327660"/>
          </a:xfrm>
          <a:prstGeom prst="rect">
            <a:avLst/>
          </a:prstGeom>
        </p:spPr>
        <p:txBody>
          <a:bodyPr anchor="t" rtlCol="false" tIns="0" lIns="0" bIns="0" rIns="0">
            <a:spAutoFit/>
          </a:bodyPr>
          <a:lstStyle/>
          <a:p>
            <a:pPr algn="l">
              <a:lnSpc>
                <a:spcPts val="2400"/>
              </a:lnSpc>
            </a:pPr>
            <a:r>
              <a:rPr lang="en-US" sz="2400" b="true">
                <a:solidFill>
                  <a:srgbClr val="001C54"/>
                </a:solidFill>
                <a:latin typeface="Lato Bold"/>
                <a:ea typeface="Lato Bold"/>
                <a:cs typeface="Lato Bold"/>
                <a:sym typeface="Lato Bold"/>
              </a:rPr>
              <a:t>Shortness of breath</a:t>
            </a:r>
          </a:p>
        </p:txBody>
      </p:sp>
      <p:sp>
        <p:nvSpPr>
          <p:cNvPr name="TextBox 23" id="23"/>
          <p:cNvSpPr txBox="true"/>
          <p:nvPr/>
        </p:nvSpPr>
        <p:spPr>
          <a:xfrm rot="0">
            <a:off x="13370756" y="7989440"/>
            <a:ext cx="882217" cy="327660"/>
          </a:xfrm>
          <a:prstGeom prst="rect">
            <a:avLst/>
          </a:prstGeom>
        </p:spPr>
        <p:txBody>
          <a:bodyPr anchor="t" rtlCol="false" tIns="0" lIns="0" bIns="0" rIns="0">
            <a:spAutoFit/>
          </a:bodyPr>
          <a:lstStyle/>
          <a:p>
            <a:pPr algn="l">
              <a:lnSpc>
                <a:spcPts val="2400"/>
              </a:lnSpc>
            </a:pPr>
            <a:r>
              <a:rPr lang="en-US" sz="2400" b="true">
                <a:solidFill>
                  <a:srgbClr val="001C54"/>
                </a:solidFill>
                <a:latin typeface="Lato Bold"/>
                <a:ea typeface="Lato Bold"/>
                <a:cs typeface="Lato Bold"/>
                <a:sym typeface="Lato Bold"/>
              </a:rPr>
              <a:t>Cough</a:t>
            </a:r>
          </a:p>
        </p:txBody>
      </p:sp>
      <p:sp>
        <p:nvSpPr>
          <p:cNvPr name="TextBox 24" id="24"/>
          <p:cNvSpPr txBox="true"/>
          <p:nvPr/>
        </p:nvSpPr>
        <p:spPr>
          <a:xfrm rot="0">
            <a:off x="13370756" y="8670908"/>
            <a:ext cx="3531853" cy="632460"/>
          </a:xfrm>
          <a:prstGeom prst="rect">
            <a:avLst/>
          </a:prstGeom>
        </p:spPr>
        <p:txBody>
          <a:bodyPr anchor="t" rtlCol="false" tIns="0" lIns="0" bIns="0" rIns="0">
            <a:spAutoFit/>
          </a:bodyPr>
          <a:lstStyle/>
          <a:p>
            <a:pPr algn="l">
              <a:lnSpc>
                <a:spcPts val="2400"/>
              </a:lnSpc>
            </a:pPr>
            <a:r>
              <a:rPr lang="en-US" sz="2400" b="true">
                <a:solidFill>
                  <a:srgbClr val="001C54"/>
                </a:solidFill>
                <a:latin typeface="Lato Bold"/>
                <a:ea typeface="Lato Bold"/>
                <a:cs typeface="Lato Bold"/>
                <a:sym typeface="Lato Bold"/>
              </a:rPr>
              <a:t>Long-term effects still </a:t>
            </a:r>
          </a:p>
          <a:p>
            <a:pPr algn="l">
              <a:lnSpc>
                <a:spcPts val="2400"/>
              </a:lnSpc>
            </a:pPr>
            <a:r>
              <a:rPr lang="en-US" sz="2400" b="true">
                <a:solidFill>
                  <a:srgbClr val="001C54"/>
                </a:solidFill>
                <a:latin typeface="Lato Bold"/>
                <a:ea typeface="Lato Bold"/>
                <a:cs typeface="Lato Bold"/>
                <a:sym typeface="Lato Bold"/>
              </a:rPr>
              <a:t>being studied</a:t>
            </a:r>
          </a:p>
        </p:txBody>
      </p:sp>
      <p:sp>
        <p:nvSpPr>
          <p:cNvPr name="TextBox 25" id="25"/>
          <p:cNvSpPr txBox="true"/>
          <p:nvPr/>
        </p:nvSpPr>
        <p:spPr>
          <a:xfrm rot="0">
            <a:off x="5013048" y="8515971"/>
            <a:ext cx="3664870" cy="308610"/>
          </a:xfrm>
          <a:prstGeom prst="rect">
            <a:avLst/>
          </a:prstGeom>
        </p:spPr>
        <p:txBody>
          <a:bodyPr anchor="t" rtlCol="false" tIns="0" lIns="0" bIns="0" rIns="0">
            <a:spAutoFit/>
          </a:bodyPr>
          <a:lstStyle/>
          <a:p>
            <a:pPr algn="l">
              <a:lnSpc>
                <a:spcPts val="2399"/>
              </a:lnSpc>
            </a:pPr>
            <a:r>
              <a:rPr lang="en-US" sz="2399" b="true">
                <a:solidFill>
                  <a:srgbClr val="001C54"/>
                </a:solidFill>
                <a:latin typeface="Lato Bold"/>
                <a:ea typeface="Lato Bold"/>
                <a:cs typeface="Lato Bold"/>
                <a:sym typeface="Lato Bold"/>
              </a:rPr>
              <a:t>Damages Blood Vessels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77282" y="-216436"/>
            <a:ext cx="19047423" cy="10719872"/>
          </a:xfrm>
          <a:custGeom>
            <a:avLst/>
            <a:gdLst/>
            <a:ahLst/>
            <a:cxnLst/>
            <a:rect r="r" b="b" t="t" l="l"/>
            <a:pathLst>
              <a:path h="10719872" w="19047423">
                <a:moveTo>
                  <a:pt x="0" y="0"/>
                </a:moveTo>
                <a:lnTo>
                  <a:pt x="19047423" y="0"/>
                </a:lnTo>
                <a:lnTo>
                  <a:pt x="19047423" y="10719872"/>
                </a:lnTo>
                <a:lnTo>
                  <a:pt x="0" y="10719872"/>
                </a:lnTo>
                <a:lnTo>
                  <a:pt x="0" y="0"/>
                </a:lnTo>
                <a:close/>
              </a:path>
            </a:pathLst>
          </a:custGeom>
          <a:blipFill>
            <a:blip r:embed="rId3"/>
            <a:stretch>
              <a:fillRect l="0" t="0" r="0" b="0"/>
            </a:stretch>
          </a:blipFill>
        </p:spPr>
      </p:sp>
      <p:sp>
        <p:nvSpPr>
          <p:cNvPr name="Freeform 3" id="3"/>
          <p:cNvSpPr/>
          <p:nvPr/>
        </p:nvSpPr>
        <p:spPr>
          <a:xfrm flipH="false" flipV="false" rot="0">
            <a:off x="16619581" y="-432872"/>
            <a:ext cx="2050560" cy="2016384"/>
          </a:xfrm>
          <a:custGeom>
            <a:avLst/>
            <a:gdLst/>
            <a:ahLst/>
            <a:cxnLst/>
            <a:rect r="r" b="b" t="t" l="l"/>
            <a:pathLst>
              <a:path h="2016384" w="2050560">
                <a:moveTo>
                  <a:pt x="0" y="0"/>
                </a:moveTo>
                <a:lnTo>
                  <a:pt x="2050560" y="0"/>
                </a:lnTo>
                <a:lnTo>
                  <a:pt x="2050560" y="2016384"/>
                </a:lnTo>
                <a:lnTo>
                  <a:pt x="0" y="2016384"/>
                </a:lnTo>
                <a:lnTo>
                  <a:pt x="0" y="0"/>
                </a:lnTo>
                <a:close/>
              </a:path>
            </a:pathLst>
          </a:custGeom>
          <a:blipFill>
            <a:blip r:embed="rId4"/>
            <a:stretch>
              <a:fillRect l="0" t="0" r="0" b="0"/>
            </a:stretch>
          </a:blipFill>
        </p:spPr>
      </p:sp>
      <p:sp>
        <p:nvSpPr>
          <p:cNvPr name="Freeform 4" id="4"/>
          <p:cNvSpPr/>
          <p:nvPr/>
        </p:nvSpPr>
        <p:spPr>
          <a:xfrm flipH="false" flipV="false" rot="0">
            <a:off x="17303101" y="455704"/>
            <a:ext cx="1367040" cy="1572096"/>
          </a:xfrm>
          <a:custGeom>
            <a:avLst/>
            <a:gdLst/>
            <a:ahLst/>
            <a:cxnLst/>
            <a:rect r="r" b="b" t="t" l="l"/>
            <a:pathLst>
              <a:path h="1572096" w="1367040">
                <a:moveTo>
                  <a:pt x="0" y="0"/>
                </a:moveTo>
                <a:lnTo>
                  <a:pt x="1367040" y="0"/>
                </a:lnTo>
                <a:lnTo>
                  <a:pt x="1367040" y="1572096"/>
                </a:lnTo>
                <a:lnTo>
                  <a:pt x="0" y="1572096"/>
                </a:lnTo>
                <a:lnTo>
                  <a:pt x="0" y="0"/>
                </a:lnTo>
                <a:close/>
              </a:path>
            </a:pathLst>
          </a:custGeom>
          <a:blipFill>
            <a:blip r:embed="rId5"/>
            <a:stretch>
              <a:fillRect l="0" t="0" r="0" b="0"/>
            </a:stretch>
          </a:blipFill>
        </p:spPr>
      </p:sp>
      <p:sp>
        <p:nvSpPr>
          <p:cNvPr name="TextBox 5" id="5"/>
          <p:cNvSpPr txBox="true"/>
          <p:nvPr/>
        </p:nvSpPr>
        <p:spPr>
          <a:xfrm rot="0">
            <a:off x="308425" y="26711"/>
            <a:ext cx="10571320" cy="1277396"/>
          </a:xfrm>
          <a:prstGeom prst="rect">
            <a:avLst/>
          </a:prstGeom>
        </p:spPr>
        <p:txBody>
          <a:bodyPr anchor="t" rtlCol="false" tIns="0" lIns="0" bIns="0" rIns="0">
            <a:spAutoFit/>
          </a:bodyPr>
          <a:lstStyle/>
          <a:p>
            <a:pPr algn="l">
              <a:lnSpc>
                <a:spcPts val="10442"/>
              </a:lnSpc>
            </a:pPr>
            <a:r>
              <a:rPr lang="en-US" sz="7458" b="true">
                <a:solidFill>
                  <a:srgbClr val="001C50"/>
                </a:solidFill>
                <a:latin typeface="DM Sans Bold"/>
                <a:ea typeface="DM Sans Bold"/>
                <a:cs typeface="DM Sans Bold"/>
                <a:sym typeface="DM Sans Bold"/>
              </a:rPr>
              <a:t>Addiction by Design</a:t>
            </a:r>
          </a:p>
        </p:txBody>
      </p:sp>
      <p:sp>
        <p:nvSpPr>
          <p:cNvPr name="TextBox 6" id="6"/>
          <p:cNvSpPr txBox="true"/>
          <p:nvPr/>
        </p:nvSpPr>
        <p:spPr>
          <a:xfrm rot="0">
            <a:off x="1329613" y="2549400"/>
            <a:ext cx="4171602" cy="580390"/>
          </a:xfrm>
          <a:prstGeom prst="rect">
            <a:avLst/>
          </a:prstGeom>
        </p:spPr>
        <p:txBody>
          <a:bodyPr anchor="t" rtlCol="false" tIns="0" lIns="0" bIns="0" rIns="0">
            <a:spAutoFit/>
          </a:bodyPr>
          <a:lstStyle/>
          <a:p>
            <a:pPr algn="l">
              <a:lnSpc>
                <a:spcPts val="4759"/>
              </a:lnSpc>
            </a:pPr>
            <a:r>
              <a:rPr lang="en-US" b="true" sz="3399">
                <a:solidFill>
                  <a:srgbClr val="001C50"/>
                </a:solidFill>
                <a:latin typeface="Lato Heavy"/>
                <a:ea typeface="Lato Heavy"/>
                <a:cs typeface="Lato Heavy"/>
                <a:sym typeface="Lato Heavy"/>
              </a:rPr>
              <a:t>SWEET FLAVOURS</a:t>
            </a:r>
          </a:p>
        </p:txBody>
      </p:sp>
      <p:sp>
        <p:nvSpPr>
          <p:cNvPr name="TextBox 7" id="7"/>
          <p:cNvSpPr txBox="true"/>
          <p:nvPr/>
        </p:nvSpPr>
        <p:spPr>
          <a:xfrm rot="0">
            <a:off x="1315283" y="3375958"/>
            <a:ext cx="3605637" cy="1238250"/>
          </a:xfrm>
          <a:prstGeom prst="rect">
            <a:avLst/>
          </a:prstGeom>
        </p:spPr>
        <p:txBody>
          <a:bodyPr anchor="t" rtlCol="false" tIns="0" lIns="0" bIns="0" rIns="0">
            <a:spAutoFit/>
          </a:bodyPr>
          <a:lstStyle/>
          <a:p>
            <a:pPr algn="l">
              <a:lnSpc>
                <a:spcPts val="3240"/>
              </a:lnSpc>
            </a:pPr>
            <a:r>
              <a:rPr lang="en-US" sz="2700">
                <a:solidFill>
                  <a:srgbClr val="006B7A"/>
                </a:solidFill>
                <a:latin typeface="Lato"/>
                <a:ea typeface="Lato"/>
                <a:cs typeface="Lato"/>
                <a:sym typeface="Lato"/>
              </a:rPr>
              <a:t>Candy, fruit and mint flavours can increase appeal to young people.</a:t>
            </a:r>
          </a:p>
        </p:txBody>
      </p:sp>
      <p:sp>
        <p:nvSpPr>
          <p:cNvPr name="TextBox 8" id="8"/>
          <p:cNvSpPr txBox="true"/>
          <p:nvPr/>
        </p:nvSpPr>
        <p:spPr>
          <a:xfrm rot="0">
            <a:off x="12743658" y="1560361"/>
            <a:ext cx="3875923" cy="1028700"/>
          </a:xfrm>
          <a:prstGeom prst="rect">
            <a:avLst/>
          </a:prstGeom>
        </p:spPr>
        <p:txBody>
          <a:bodyPr anchor="t" rtlCol="false" tIns="0" lIns="0" bIns="0" rIns="0">
            <a:spAutoFit/>
          </a:bodyPr>
          <a:lstStyle/>
          <a:p>
            <a:pPr algn="l">
              <a:lnSpc>
                <a:spcPts val="4079"/>
              </a:lnSpc>
            </a:pPr>
            <a:r>
              <a:rPr lang="en-US" b="true" sz="3399">
                <a:solidFill>
                  <a:srgbClr val="001C50"/>
                </a:solidFill>
                <a:latin typeface="Lato Heavy"/>
                <a:ea typeface="Lato Heavy"/>
                <a:cs typeface="Lato Heavy"/>
                <a:sym typeface="Lato Heavy"/>
              </a:rPr>
              <a:t>SOCIAL MEDIA &amp; INFLUENCERS</a:t>
            </a:r>
          </a:p>
        </p:txBody>
      </p:sp>
      <p:sp>
        <p:nvSpPr>
          <p:cNvPr name="TextBox 9" id="9"/>
          <p:cNvSpPr txBox="true"/>
          <p:nvPr/>
        </p:nvSpPr>
        <p:spPr>
          <a:xfrm rot="0">
            <a:off x="13266460" y="2634490"/>
            <a:ext cx="4208251" cy="1647825"/>
          </a:xfrm>
          <a:prstGeom prst="rect">
            <a:avLst/>
          </a:prstGeom>
        </p:spPr>
        <p:txBody>
          <a:bodyPr anchor="t" rtlCol="false" tIns="0" lIns="0" bIns="0" rIns="0">
            <a:spAutoFit/>
          </a:bodyPr>
          <a:lstStyle/>
          <a:p>
            <a:pPr algn="l">
              <a:lnSpc>
                <a:spcPts val="3240"/>
              </a:lnSpc>
            </a:pPr>
            <a:r>
              <a:rPr lang="en-US" sz="2700">
                <a:solidFill>
                  <a:srgbClr val="006B7A"/>
                </a:solidFill>
                <a:latin typeface="Lato"/>
                <a:ea typeface="Lato"/>
                <a:cs typeface="Lato"/>
                <a:sym typeface="Lato"/>
              </a:rPr>
              <a:t>Sty</a:t>
            </a:r>
            <a:r>
              <a:rPr lang="en-US" sz="2700">
                <a:solidFill>
                  <a:srgbClr val="006B7A"/>
                </a:solidFill>
                <a:latin typeface="Lato"/>
                <a:ea typeface="Lato"/>
                <a:cs typeface="Lato"/>
                <a:sym typeface="Lato"/>
              </a:rPr>
              <a:t>lized images</a:t>
            </a:r>
          </a:p>
          <a:p>
            <a:pPr algn="l">
              <a:lnSpc>
                <a:spcPts val="3240"/>
              </a:lnSpc>
            </a:pPr>
            <a:r>
              <a:rPr lang="en-US" sz="2700">
                <a:solidFill>
                  <a:srgbClr val="006B7A"/>
                </a:solidFill>
                <a:latin typeface="Lato"/>
                <a:ea typeface="Lato"/>
                <a:cs typeface="Lato"/>
                <a:sym typeface="Lato"/>
              </a:rPr>
              <a:t>Influencer marketing</a:t>
            </a:r>
          </a:p>
          <a:p>
            <a:pPr algn="l">
              <a:lnSpc>
                <a:spcPts val="3240"/>
              </a:lnSpc>
            </a:pPr>
            <a:r>
              <a:rPr lang="en-US" sz="2700">
                <a:solidFill>
                  <a:srgbClr val="006B7A"/>
                </a:solidFill>
                <a:latin typeface="Lato"/>
                <a:ea typeface="Lato"/>
                <a:cs typeface="Lato"/>
                <a:sym typeface="Lato"/>
              </a:rPr>
              <a:t>Content that can make nicotine use look normal</a:t>
            </a:r>
          </a:p>
        </p:txBody>
      </p:sp>
      <p:sp>
        <p:nvSpPr>
          <p:cNvPr name="TextBox 10" id="10"/>
          <p:cNvSpPr txBox="true"/>
          <p:nvPr/>
        </p:nvSpPr>
        <p:spPr>
          <a:xfrm rot="0">
            <a:off x="13452605" y="6023954"/>
            <a:ext cx="4022105" cy="1028700"/>
          </a:xfrm>
          <a:prstGeom prst="rect">
            <a:avLst/>
          </a:prstGeom>
        </p:spPr>
        <p:txBody>
          <a:bodyPr anchor="t" rtlCol="false" tIns="0" lIns="0" bIns="0" rIns="0">
            <a:spAutoFit/>
          </a:bodyPr>
          <a:lstStyle/>
          <a:p>
            <a:pPr algn="l">
              <a:lnSpc>
                <a:spcPts val="4079"/>
              </a:lnSpc>
            </a:pPr>
            <a:r>
              <a:rPr lang="en-US" b="true" sz="3399">
                <a:solidFill>
                  <a:srgbClr val="001C50"/>
                </a:solidFill>
                <a:latin typeface="Lato Heavy"/>
                <a:ea typeface="Lato Heavy"/>
                <a:cs typeface="Lato Heavy"/>
                <a:sym typeface="Lato Heavy"/>
              </a:rPr>
              <a:t>HIGH NICOTINE DELIVERY</a:t>
            </a:r>
          </a:p>
        </p:txBody>
      </p:sp>
      <p:sp>
        <p:nvSpPr>
          <p:cNvPr name="TextBox 11" id="11"/>
          <p:cNvSpPr txBox="true"/>
          <p:nvPr/>
        </p:nvSpPr>
        <p:spPr>
          <a:xfrm rot="0">
            <a:off x="13572221" y="7100279"/>
            <a:ext cx="4072640" cy="1238250"/>
          </a:xfrm>
          <a:prstGeom prst="rect">
            <a:avLst/>
          </a:prstGeom>
        </p:spPr>
        <p:txBody>
          <a:bodyPr anchor="t" rtlCol="false" tIns="0" lIns="0" bIns="0" rIns="0">
            <a:spAutoFit/>
          </a:bodyPr>
          <a:lstStyle/>
          <a:p>
            <a:pPr algn="l">
              <a:lnSpc>
                <a:spcPts val="3240"/>
              </a:lnSpc>
            </a:pPr>
            <a:r>
              <a:rPr lang="en-US" sz="2700">
                <a:solidFill>
                  <a:srgbClr val="006B7A"/>
                </a:solidFill>
                <a:latin typeface="Lato"/>
                <a:ea typeface="Lato"/>
                <a:cs typeface="Lato"/>
                <a:sym typeface="Lato"/>
              </a:rPr>
              <a:t>D</a:t>
            </a:r>
            <a:r>
              <a:rPr lang="en-US" sz="2700">
                <a:solidFill>
                  <a:srgbClr val="006B7A"/>
                </a:solidFill>
                <a:latin typeface="Lato"/>
                <a:ea typeface="Lato"/>
                <a:cs typeface="Lato"/>
                <a:sym typeface="Lato"/>
              </a:rPr>
              <a:t>ependence can drive repeated use and long-term sales.</a:t>
            </a:r>
          </a:p>
        </p:txBody>
      </p:sp>
      <p:sp>
        <p:nvSpPr>
          <p:cNvPr name="TextBox 12" id="12"/>
          <p:cNvSpPr txBox="true"/>
          <p:nvPr/>
        </p:nvSpPr>
        <p:spPr>
          <a:xfrm rot="0">
            <a:off x="519813" y="1109515"/>
            <a:ext cx="6472390" cy="724564"/>
          </a:xfrm>
          <a:prstGeom prst="rect">
            <a:avLst/>
          </a:prstGeom>
        </p:spPr>
        <p:txBody>
          <a:bodyPr anchor="t" rtlCol="false" tIns="0" lIns="0" bIns="0" rIns="0">
            <a:spAutoFit/>
          </a:bodyPr>
          <a:lstStyle/>
          <a:p>
            <a:pPr algn="l">
              <a:lnSpc>
                <a:spcPts val="5927"/>
              </a:lnSpc>
            </a:pPr>
            <a:r>
              <a:rPr lang="en-US" sz="4233" b="true">
                <a:solidFill>
                  <a:srgbClr val="002654"/>
                </a:solidFill>
                <a:latin typeface="Lato Bold"/>
                <a:ea typeface="Lato Bold"/>
                <a:cs typeface="Lato Bold"/>
                <a:sym typeface="Lato Bold"/>
              </a:rPr>
              <a:t>The industry targets youth.</a:t>
            </a:r>
          </a:p>
        </p:txBody>
      </p:sp>
      <p:sp>
        <p:nvSpPr>
          <p:cNvPr name="Freeform 13" id="13"/>
          <p:cNvSpPr/>
          <p:nvPr/>
        </p:nvSpPr>
        <p:spPr>
          <a:xfrm flipH="false" flipV="false" rot="0">
            <a:off x="4489177" y="1375685"/>
            <a:ext cx="9083044" cy="7210773"/>
          </a:xfrm>
          <a:custGeom>
            <a:avLst/>
            <a:gdLst/>
            <a:ahLst/>
            <a:cxnLst/>
            <a:rect r="r" b="b" t="t" l="l"/>
            <a:pathLst>
              <a:path h="7210773" w="9083044">
                <a:moveTo>
                  <a:pt x="0" y="0"/>
                </a:moveTo>
                <a:lnTo>
                  <a:pt x="9083044" y="0"/>
                </a:lnTo>
                <a:lnTo>
                  <a:pt x="9083044" y="7210774"/>
                </a:lnTo>
                <a:lnTo>
                  <a:pt x="0" y="7210774"/>
                </a:lnTo>
                <a:lnTo>
                  <a:pt x="0" y="0"/>
                </a:lnTo>
                <a:close/>
              </a:path>
            </a:pathLst>
          </a:custGeom>
          <a:blipFill>
            <a:blip r:embed="rId6"/>
            <a:stretch>
              <a:fillRect l="0" t="0" r="0" b="0"/>
            </a:stretch>
          </a:blipFill>
        </p:spPr>
      </p:sp>
      <p:sp>
        <p:nvSpPr>
          <p:cNvPr name="Freeform 14" id="14"/>
          <p:cNvSpPr/>
          <p:nvPr/>
        </p:nvSpPr>
        <p:spPr>
          <a:xfrm flipH="false" flipV="false" rot="0">
            <a:off x="5501215" y="1881704"/>
            <a:ext cx="2277086" cy="2732504"/>
          </a:xfrm>
          <a:custGeom>
            <a:avLst/>
            <a:gdLst/>
            <a:ahLst/>
            <a:cxnLst/>
            <a:rect r="r" b="b" t="t" l="l"/>
            <a:pathLst>
              <a:path h="2732504" w="2277086">
                <a:moveTo>
                  <a:pt x="0" y="0"/>
                </a:moveTo>
                <a:lnTo>
                  <a:pt x="2277087" y="0"/>
                </a:lnTo>
                <a:lnTo>
                  <a:pt x="2277087" y="2732504"/>
                </a:lnTo>
                <a:lnTo>
                  <a:pt x="0" y="2732504"/>
                </a:lnTo>
                <a:lnTo>
                  <a:pt x="0" y="0"/>
                </a:lnTo>
                <a:close/>
              </a:path>
            </a:pathLst>
          </a:custGeom>
          <a:blipFill>
            <a:blip r:embed="rId7"/>
            <a:stretch>
              <a:fillRect l="0" t="0" r="0" b="0"/>
            </a:stretch>
          </a:blipFill>
        </p:spPr>
      </p:sp>
      <p:sp>
        <p:nvSpPr>
          <p:cNvPr name="Freeform 15" id="15"/>
          <p:cNvSpPr/>
          <p:nvPr/>
        </p:nvSpPr>
        <p:spPr>
          <a:xfrm flipH="false" flipV="false" rot="0">
            <a:off x="9777077" y="1881704"/>
            <a:ext cx="2530096" cy="2732504"/>
          </a:xfrm>
          <a:custGeom>
            <a:avLst/>
            <a:gdLst/>
            <a:ahLst/>
            <a:cxnLst/>
            <a:rect r="r" b="b" t="t" l="l"/>
            <a:pathLst>
              <a:path h="2732504" w="2530096">
                <a:moveTo>
                  <a:pt x="0" y="0"/>
                </a:moveTo>
                <a:lnTo>
                  <a:pt x="2530096" y="0"/>
                </a:lnTo>
                <a:lnTo>
                  <a:pt x="2530096" y="2732504"/>
                </a:lnTo>
                <a:lnTo>
                  <a:pt x="0" y="2732504"/>
                </a:lnTo>
                <a:lnTo>
                  <a:pt x="0" y="0"/>
                </a:lnTo>
                <a:close/>
              </a:path>
            </a:pathLst>
          </a:custGeom>
          <a:blipFill>
            <a:blip r:embed="rId8"/>
            <a:stretch>
              <a:fillRect l="0" t="0" r="0" b="0"/>
            </a:stretch>
          </a:blipFill>
        </p:spPr>
      </p:sp>
      <p:sp>
        <p:nvSpPr>
          <p:cNvPr name="Freeform 16" id="16"/>
          <p:cNvSpPr/>
          <p:nvPr/>
        </p:nvSpPr>
        <p:spPr>
          <a:xfrm flipH="false" flipV="false" rot="0">
            <a:off x="7511562" y="4101864"/>
            <a:ext cx="2530096" cy="2492144"/>
          </a:xfrm>
          <a:custGeom>
            <a:avLst/>
            <a:gdLst/>
            <a:ahLst/>
            <a:cxnLst/>
            <a:rect r="r" b="b" t="t" l="l"/>
            <a:pathLst>
              <a:path h="2492144" w="2530096">
                <a:moveTo>
                  <a:pt x="0" y="0"/>
                </a:moveTo>
                <a:lnTo>
                  <a:pt x="2530096" y="0"/>
                </a:lnTo>
                <a:lnTo>
                  <a:pt x="2530096" y="2492144"/>
                </a:lnTo>
                <a:lnTo>
                  <a:pt x="0" y="2492144"/>
                </a:lnTo>
                <a:lnTo>
                  <a:pt x="0" y="0"/>
                </a:lnTo>
                <a:close/>
              </a:path>
            </a:pathLst>
          </a:custGeom>
          <a:blipFill>
            <a:blip r:embed="rId9"/>
            <a:stretch>
              <a:fillRect l="0" t="0" r="0" b="0"/>
            </a:stretch>
          </a:blipFill>
        </p:spPr>
      </p:sp>
      <p:sp>
        <p:nvSpPr>
          <p:cNvPr name="Freeform 17" id="17"/>
          <p:cNvSpPr/>
          <p:nvPr/>
        </p:nvSpPr>
        <p:spPr>
          <a:xfrm flipH="false" flipV="false" rot="0">
            <a:off x="10536106" y="5347936"/>
            <a:ext cx="2277086" cy="2745154"/>
          </a:xfrm>
          <a:custGeom>
            <a:avLst/>
            <a:gdLst/>
            <a:ahLst/>
            <a:cxnLst/>
            <a:rect r="r" b="b" t="t" l="l"/>
            <a:pathLst>
              <a:path h="2745154" w="2277086">
                <a:moveTo>
                  <a:pt x="0" y="0"/>
                </a:moveTo>
                <a:lnTo>
                  <a:pt x="2277086" y="0"/>
                </a:lnTo>
                <a:lnTo>
                  <a:pt x="2277086" y="2745154"/>
                </a:lnTo>
                <a:lnTo>
                  <a:pt x="0" y="2745154"/>
                </a:lnTo>
                <a:lnTo>
                  <a:pt x="0" y="0"/>
                </a:lnTo>
                <a:close/>
              </a:path>
            </a:pathLst>
          </a:custGeom>
          <a:blipFill>
            <a:blip r:embed="rId10"/>
            <a:stretch>
              <a:fillRect l="0" t="0" r="0" b="0"/>
            </a:stretch>
          </a:blipFill>
        </p:spPr>
      </p:sp>
      <p:sp>
        <p:nvSpPr>
          <p:cNvPr name="Freeform 18" id="18"/>
          <p:cNvSpPr/>
          <p:nvPr/>
        </p:nvSpPr>
        <p:spPr>
          <a:xfrm flipH="false" flipV="false" rot="0">
            <a:off x="4828861" y="9159192"/>
            <a:ext cx="239232" cy="683520"/>
          </a:xfrm>
          <a:custGeom>
            <a:avLst/>
            <a:gdLst/>
            <a:ahLst/>
            <a:cxnLst/>
            <a:rect r="r" b="b" t="t" l="l"/>
            <a:pathLst>
              <a:path h="683520" w="239232">
                <a:moveTo>
                  <a:pt x="0" y="0"/>
                </a:moveTo>
                <a:lnTo>
                  <a:pt x="239232" y="0"/>
                </a:lnTo>
                <a:lnTo>
                  <a:pt x="239232" y="683520"/>
                </a:lnTo>
                <a:lnTo>
                  <a:pt x="0" y="683520"/>
                </a:lnTo>
                <a:lnTo>
                  <a:pt x="0" y="0"/>
                </a:lnTo>
                <a:close/>
              </a:path>
            </a:pathLst>
          </a:custGeom>
          <a:blipFill>
            <a:blip r:embed="rId11"/>
            <a:stretch>
              <a:fillRect l="0" t="0" r="0" b="0"/>
            </a:stretch>
          </a:blipFill>
        </p:spPr>
      </p:sp>
      <p:sp>
        <p:nvSpPr>
          <p:cNvPr name="Freeform 19" id="19"/>
          <p:cNvSpPr/>
          <p:nvPr/>
        </p:nvSpPr>
        <p:spPr>
          <a:xfrm flipH="false" flipV="false" rot="0">
            <a:off x="8918589" y="9159192"/>
            <a:ext cx="227840" cy="683520"/>
          </a:xfrm>
          <a:custGeom>
            <a:avLst/>
            <a:gdLst/>
            <a:ahLst/>
            <a:cxnLst/>
            <a:rect r="r" b="b" t="t" l="l"/>
            <a:pathLst>
              <a:path h="683520" w="227840">
                <a:moveTo>
                  <a:pt x="0" y="0"/>
                </a:moveTo>
                <a:lnTo>
                  <a:pt x="227840" y="0"/>
                </a:lnTo>
                <a:lnTo>
                  <a:pt x="227840" y="683520"/>
                </a:lnTo>
                <a:lnTo>
                  <a:pt x="0" y="683520"/>
                </a:lnTo>
                <a:lnTo>
                  <a:pt x="0" y="0"/>
                </a:lnTo>
                <a:close/>
              </a:path>
            </a:pathLst>
          </a:custGeom>
          <a:blipFill>
            <a:blip r:embed="rId12"/>
            <a:stretch>
              <a:fillRect l="0" t="0" r="0" b="0"/>
            </a:stretch>
          </a:blipFill>
        </p:spPr>
      </p:sp>
      <p:sp>
        <p:nvSpPr>
          <p:cNvPr name="Freeform 20" id="20"/>
          <p:cNvSpPr/>
          <p:nvPr/>
        </p:nvSpPr>
        <p:spPr>
          <a:xfrm flipH="false" flipV="false" rot="0">
            <a:off x="13452605" y="9159192"/>
            <a:ext cx="239232" cy="683520"/>
          </a:xfrm>
          <a:custGeom>
            <a:avLst/>
            <a:gdLst/>
            <a:ahLst/>
            <a:cxnLst/>
            <a:rect r="r" b="b" t="t" l="l"/>
            <a:pathLst>
              <a:path h="683520" w="239232">
                <a:moveTo>
                  <a:pt x="0" y="0"/>
                </a:moveTo>
                <a:lnTo>
                  <a:pt x="239232" y="0"/>
                </a:lnTo>
                <a:lnTo>
                  <a:pt x="239232" y="683520"/>
                </a:lnTo>
                <a:lnTo>
                  <a:pt x="0" y="683520"/>
                </a:lnTo>
                <a:lnTo>
                  <a:pt x="0" y="0"/>
                </a:lnTo>
                <a:close/>
              </a:path>
            </a:pathLst>
          </a:custGeom>
          <a:blipFill>
            <a:blip r:embed="rId13"/>
            <a:stretch>
              <a:fillRect l="0" t="0" r="0" b="0"/>
            </a:stretch>
          </a:blipFill>
        </p:spPr>
      </p:sp>
      <p:grpSp>
        <p:nvGrpSpPr>
          <p:cNvPr name="Group 21" id="21"/>
          <p:cNvGrpSpPr/>
          <p:nvPr/>
        </p:nvGrpSpPr>
        <p:grpSpPr>
          <a:xfrm rot="0">
            <a:off x="5122476" y="6424639"/>
            <a:ext cx="2065236" cy="2478283"/>
            <a:chOff x="0" y="0"/>
            <a:chExt cx="2753648" cy="3304378"/>
          </a:xfrm>
        </p:grpSpPr>
        <p:sp>
          <p:nvSpPr>
            <p:cNvPr name="Freeform 22" id="22"/>
            <p:cNvSpPr/>
            <p:nvPr/>
          </p:nvSpPr>
          <p:spPr>
            <a:xfrm flipH="false" flipV="false" rot="0">
              <a:off x="0" y="0"/>
              <a:ext cx="2753648" cy="3304378"/>
            </a:xfrm>
            <a:custGeom>
              <a:avLst/>
              <a:gdLst/>
              <a:ahLst/>
              <a:cxnLst/>
              <a:rect r="r" b="b" t="t" l="l"/>
              <a:pathLst>
                <a:path h="3304378" w="2753648">
                  <a:moveTo>
                    <a:pt x="0" y="0"/>
                  </a:moveTo>
                  <a:lnTo>
                    <a:pt x="2753648" y="0"/>
                  </a:lnTo>
                  <a:lnTo>
                    <a:pt x="2753648" y="3304378"/>
                  </a:lnTo>
                  <a:lnTo>
                    <a:pt x="0" y="3304378"/>
                  </a:lnTo>
                  <a:lnTo>
                    <a:pt x="0" y="0"/>
                  </a:lnTo>
                  <a:close/>
                </a:path>
              </a:pathLst>
            </a:custGeom>
            <a:blipFill>
              <a:blip r:embed="rId7"/>
              <a:stretch>
                <a:fillRect l="0" t="0" r="0" b="0"/>
              </a:stretch>
            </a:blipFill>
          </p:spPr>
        </p:sp>
        <p:grpSp>
          <p:nvGrpSpPr>
            <p:cNvPr name="Group 23" id="23"/>
            <p:cNvGrpSpPr>
              <a:grpSpLocks noChangeAspect="true"/>
            </p:cNvGrpSpPr>
            <p:nvPr/>
          </p:nvGrpSpPr>
          <p:grpSpPr>
            <a:xfrm rot="0">
              <a:off x="306319" y="428666"/>
              <a:ext cx="2447330" cy="2447330"/>
              <a:chOff x="0" y="0"/>
              <a:chExt cx="13884457" cy="13884457"/>
            </a:xfrm>
          </p:grpSpPr>
          <p:sp>
            <p:nvSpPr>
              <p:cNvPr name="Freeform 24" id="24"/>
              <p:cNvSpPr/>
              <p:nvPr/>
            </p:nvSpPr>
            <p:spPr>
              <a:xfrm flipH="false" flipV="false" rot="0">
                <a:off x="-31116" y="-70"/>
                <a:ext cx="13946687" cy="13884594"/>
              </a:xfrm>
              <a:custGeom>
                <a:avLst/>
                <a:gdLst/>
                <a:ahLst/>
                <a:cxnLst/>
                <a:rect r="r" b="b" t="t" l="l"/>
                <a:pathLst>
                  <a:path h="13884594" w="13946687">
                    <a:moveTo>
                      <a:pt x="6973343" y="70"/>
                    </a:moveTo>
                    <a:cubicBezTo>
                      <a:pt x="4485729" y="-11055"/>
                      <a:pt x="2182303" y="1309688"/>
                      <a:pt x="935272" y="3462190"/>
                    </a:cubicBezTo>
                    <a:cubicBezTo>
                      <a:pt x="-311758" y="5614693"/>
                      <a:pt x="-311758" y="8269902"/>
                      <a:pt x="935272" y="10422404"/>
                    </a:cubicBezTo>
                    <a:cubicBezTo>
                      <a:pt x="2182303" y="12574907"/>
                      <a:pt x="4485729" y="13895650"/>
                      <a:pt x="6973343" y="13884525"/>
                    </a:cubicBezTo>
                    <a:cubicBezTo>
                      <a:pt x="9460958" y="13895650"/>
                      <a:pt x="11764384" y="12574907"/>
                      <a:pt x="13011414" y="10422404"/>
                    </a:cubicBezTo>
                    <a:cubicBezTo>
                      <a:pt x="14258444" y="8269902"/>
                      <a:pt x="14258444" y="5614693"/>
                      <a:pt x="13011414" y="3462190"/>
                    </a:cubicBezTo>
                    <a:cubicBezTo>
                      <a:pt x="11764384" y="1309688"/>
                      <a:pt x="9460958" y="-11055"/>
                      <a:pt x="6973343" y="70"/>
                    </a:cubicBezTo>
                    <a:close/>
                  </a:path>
                </a:pathLst>
              </a:custGeom>
              <a:solidFill>
                <a:srgbClr val="FFFFFF"/>
              </a:solidFill>
            </p:spPr>
          </p:sp>
          <p:sp>
            <p:nvSpPr>
              <p:cNvPr name="Freeform 25" id="25"/>
              <p:cNvSpPr/>
              <p:nvPr/>
            </p:nvSpPr>
            <p:spPr>
              <a:xfrm flipH="false" flipV="false" rot="0">
                <a:off x="53489" y="84159"/>
                <a:ext cx="13777477" cy="13716138"/>
              </a:xfrm>
              <a:custGeom>
                <a:avLst/>
                <a:gdLst/>
                <a:ahLst/>
                <a:cxnLst/>
                <a:rect r="r" b="b" t="t" l="l"/>
                <a:pathLst>
                  <a:path h="13716138" w="13777477">
                    <a:moveTo>
                      <a:pt x="6888738" y="69"/>
                    </a:moveTo>
                    <a:cubicBezTo>
                      <a:pt x="4431305" y="-10921"/>
                      <a:pt x="2155826" y="1293797"/>
                      <a:pt x="923925" y="3420184"/>
                    </a:cubicBezTo>
                    <a:cubicBezTo>
                      <a:pt x="-307975" y="5546572"/>
                      <a:pt x="-307975" y="8169565"/>
                      <a:pt x="923925" y="10295952"/>
                    </a:cubicBezTo>
                    <a:cubicBezTo>
                      <a:pt x="2155826" y="12422340"/>
                      <a:pt x="4431305" y="13727058"/>
                      <a:pt x="6888738" y="13716068"/>
                    </a:cubicBezTo>
                    <a:cubicBezTo>
                      <a:pt x="9346172" y="13727058"/>
                      <a:pt x="11621651" y="12422340"/>
                      <a:pt x="12853552" y="10295952"/>
                    </a:cubicBezTo>
                    <a:cubicBezTo>
                      <a:pt x="14085453" y="8169565"/>
                      <a:pt x="14085453" y="5546572"/>
                      <a:pt x="12853552" y="3420184"/>
                    </a:cubicBezTo>
                    <a:cubicBezTo>
                      <a:pt x="11621651" y="1293797"/>
                      <a:pt x="9346172" y="-10921"/>
                      <a:pt x="6888738" y="69"/>
                    </a:cubicBezTo>
                    <a:close/>
                  </a:path>
                </a:pathLst>
              </a:custGeom>
              <a:blipFill>
                <a:blip r:embed="rId14"/>
                <a:stretch>
                  <a:fillRect l="223" t="-5311" r="223" b="-5311"/>
                </a:stretch>
              </a:blipFill>
            </p:spPr>
          </p:sp>
        </p:grpSp>
      </p:grpSp>
      <p:sp>
        <p:nvSpPr>
          <p:cNvPr name="TextBox 26" id="26"/>
          <p:cNvSpPr txBox="true"/>
          <p:nvPr/>
        </p:nvSpPr>
        <p:spPr>
          <a:xfrm rot="0">
            <a:off x="1773934" y="6357964"/>
            <a:ext cx="2688336" cy="1180465"/>
          </a:xfrm>
          <a:prstGeom prst="rect">
            <a:avLst/>
          </a:prstGeom>
        </p:spPr>
        <p:txBody>
          <a:bodyPr anchor="t" rtlCol="false" tIns="0" lIns="0" bIns="0" rIns="0">
            <a:spAutoFit/>
          </a:bodyPr>
          <a:lstStyle/>
          <a:p>
            <a:pPr algn="l">
              <a:lnSpc>
                <a:spcPts val="4759"/>
              </a:lnSpc>
            </a:pPr>
            <a:r>
              <a:rPr lang="en-US" b="true" sz="3399">
                <a:solidFill>
                  <a:srgbClr val="001C54"/>
                </a:solidFill>
                <a:latin typeface="Lato Bold"/>
                <a:ea typeface="Lato Bold"/>
                <a:cs typeface="Lato Bold"/>
                <a:sym typeface="Lato Bold"/>
              </a:rPr>
              <a:t>SLEEK &amp; DISCREET</a:t>
            </a:r>
          </a:p>
        </p:txBody>
      </p:sp>
      <p:sp>
        <p:nvSpPr>
          <p:cNvPr name="TextBox 27" id="27"/>
          <p:cNvSpPr txBox="true"/>
          <p:nvPr/>
        </p:nvSpPr>
        <p:spPr>
          <a:xfrm rot="0">
            <a:off x="1773934" y="7724923"/>
            <a:ext cx="3460477" cy="1238250"/>
          </a:xfrm>
          <a:prstGeom prst="rect">
            <a:avLst/>
          </a:prstGeom>
        </p:spPr>
        <p:txBody>
          <a:bodyPr anchor="t" rtlCol="false" tIns="0" lIns="0" bIns="0" rIns="0">
            <a:spAutoFit/>
          </a:bodyPr>
          <a:lstStyle/>
          <a:p>
            <a:pPr algn="l">
              <a:lnSpc>
                <a:spcPts val="3240"/>
              </a:lnSpc>
            </a:pPr>
            <a:r>
              <a:rPr lang="en-US" sz="2700">
                <a:solidFill>
                  <a:srgbClr val="1F627D"/>
                </a:solidFill>
                <a:latin typeface="Lato"/>
                <a:ea typeface="Lato"/>
                <a:cs typeface="Lato"/>
                <a:sym typeface="Lato"/>
              </a:rPr>
              <a:t>Easy to hide. Easy to access and use frequently.</a:t>
            </a:r>
          </a:p>
        </p:txBody>
      </p:sp>
      <p:sp>
        <p:nvSpPr>
          <p:cNvPr name="TextBox 28" id="28"/>
          <p:cNvSpPr txBox="true"/>
          <p:nvPr/>
        </p:nvSpPr>
        <p:spPr>
          <a:xfrm rot="0">
            <a:off x="4219697" y="8893397"/>
            <a:ext cx="10461923" cy="1114425"/>
          </a:xfrm>
          <a:prstGeom prst="rect">
            <a:avLst/>
          </a:prstGeom>
        </p:spPr>
        <p:txBody>
          <a:bodyPr anchor="t" rtlCol="false" tIns="0" lIns="0" bIns="0" rIns="0">
            <a:spAutoFit/>
          </a:bodyPr>
          <a:lstStyle/>
          <a:p>
            <a:pPr algn="ctr">
              <a:lnSpc>
                <a:spcPts val="4439"/>
              </a:lnSpc>
              <a:spcBef>
                <a:spcPct val="0"/>
              </a:spcBef>
            </a:pPr>
            <a:r>
              <a:rPr lang="en-US" b="true" sz="3699">
                <a:solidFill>
                  <a:srgbClr val="001C5B"/>
                </a:solidFill>
                <a:latin typeface="Lato Bold"/>
                <a:ea typeface="Lato Bold"/>
                <a:cs typeface="Lato Bold"/>
                <a:sym typeface="Lato Bold"/>
              </a:rPr>
              <a:t>The industry needs new generations of customers</a:t>
            </a:r>
            <a:r>
              <a:rPr lang="en-US" b="true" sz="3699">
                <a:solidFill>
                  <a:srgbClr val="000000"/>
                </a:solidFill>
                <a:latin typeface="Lato Bold"/>
                <a:ea typeface="Lato Bold"/>
                <a:cs typeface="Lato Bold"/>
                <a:sym typeface="Lato Bold"/>
              </a:rPr>
              <a:t>.</a:t>
            </a:r>
          </a:p>
          <a:p>
            <a:pPr algn="ctr">
              <a:lnSpc>
                <a:spcPts val="4319"/>
              </a:lnSpc>
              <a:spcBef>
                <a:spcPct val="0"/>
              </a:spcBef>
            </a:pPr>
            <a:r>
              <a:rPr lang="en-US" b="true" sz="3599">
                <a:solidFill>
                  <a:srgbClr val="FF5735"/>
                </a:solidFill>
                <a:latin typeface="Lato Bold"/>
                <a:ea typeface="Lato Bold"/>
                <a:cs typeface="Lato Bold"/>
                <a:sym typeface="Lato Bold"/>
              </a:rPr>
              <a:t> Dependence keeps customers using and buying.</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2734"/>
            <a:ext cx="18288000" cy="10292469"/>
          </a:xfrm>
          <a:custGeom>
            <a:avLst/>
            <a:gdLst/>
            <a:ahLst/>
            <a:cxnLst/>
            <a:rect r="r" b="b" t="t" l="l"/>
            <a:pathLst>
              <a:path h="10292469" w="18288000">
                <a:moveTo>
                  <a:pt x="0" y="0"/>
                </a:moveTo>
                <a:lnTo>
                  <a:pt x="18288000" y="0"/>
                </a:lnTo>
                <a:lnTo>
                  <a:pt x="18288000" y="10292468"/>
                </a:lnTo>
                <a:lnTo>
                  <a:pt x="0" y="10292468"/>
                </a:lnTo>
                <a:lnTo>
                  <a:pt x="0" y="0"/>
                </a:lnTo>
                <a:close/>
              </a:path>
            </a:pathLst>
          </a:custGeom>
          <a:blipFill>
            <a:blip r:embed="rId3"/>
            <a:stretch>
              <a:fillRect l="0" t="0" r="0" b="0"/>
            </a:stretch>
          </a:blipFill>
        </p:spPr>
      </p:sp>
      <p:sp>
        <p:nvSpPr>
          <p:cNvPr name="TextBox 3" id="3"/>
          <p:cNvSpPr txBox="true"/>
          <p:nvPr/>
        </p:nvSpPr>
        <p:spPr>
          <a:xfrm rot="0">
            <a:off x="758427" y="250865"/>
            <a:ext cx="10241280" cy="1745693"/>
          </a:xfrm>
          <a:prstGeom prst="rect">
            <a:avLst/>
          </a:prstGeom>
        </p:spPr>
        <p:txBody>
          <a:bodyPr anchor="t" rtlCol="false" tIns="0" lIns="0" bIns="0" rIns="0">
            <a:spAutoFit/>
          </a:bodyPr>
          <a:lstStyle/>
          <a:p>
            <a:pPr algn="l">
              <a:lnSpc>
                <a:spcPts val="14357"/>
              </a:lnSpc>
            </a:pPr>
            <a:r>
              <a:rPr lang="en-US" sz="10255" b="true">
                <a:solidFill>
                  <a:srgbClr val="001352"/>
                </a:solidFill>
                <a:latin typeface="Montserrat Bold"/>
                <a:ea typeface="Montserrat Bold"/>
                <a:cs typeface="Montserrat Bold"/>
                <a:sym typeface="Montserrat Bold"/>
              </a:rPr>
              <a:t>Nicotine MATH</a:t>
            </a:r>
          </a:p>
        </p:txBody>
      </p:sp>
      <p:sp>
        <p:nvSpPr>
          <p:cNvPr name="Freeform 4" id="4"/>
          <p:cNvSpPr/>
          <p:nvPr/>
        </p:nvSpPr>
        <p:spPr>
          <a:xfrm flipH="false" flipV="false" rot="0">
            <a:off x="426574" y="2939533"/>
            <a:ext cx="10904986" cy="4517311"/>
          </a:xfrm>
          <a:custGeom>
            <a:avLst/>
            <a:gdLst/>
            <a:ahLst/>
            <a:cxnLst/>
            <a:rect r="r" b="b" t="t" l="l"/>
            <a:pathLst>
              <a:path h="4517311" w="10904986">
                <a:moveTo>
                  <a:pt x="0" y="0"/>
                </a:moveTo>
                <a:lnTo>
                  <a:pt x="10904986" y="0"/>
                </a:lnTo>
                <a:lnTo>
                  <a:pt x="10904986" y="4517311"/>
                </a:lnTo>
                <a:lnTo>
                  <a:pt x="0" y="4517311"/>
                </a:lnTo>
                <a:lnTo>
                  <a:pt x="0" y="0"/>
                </a:lnTo>
                <a:close/>
              </a:path>
            </a:pathLst>
          </a:custGeom>
          <a:blipFill>
            <a:blip r:embed="rId4"/>
            <a:stretch>
              <a:fillRect l="0" t="0" r="0" b="0"/>
            </a:stretch>
          </a:blipFill>
        </p:spPr>
      </p:sp>
      <p:sp>
        <p:nvSpPr>
          <p:cNvPr name="TextBox 5" id="5"/>
          <p:cNvSpPr txBox="true"/>
          <p:nvPr/>
        </p:nvSpPr>
        <p:spPr>
          <a:xfrm rot="0">
            <a:off x="1371600" y="3298703"/>
            <a:ext cx="2725242" cy="580390"/>
          </a:xfrm>
          <a:prstGeom prst="rect">
            <a:avLst/>
          </a:prstGeom>
        </p:spPr>
        <p:txBody>
          <a:bodyPr anchor="t" rtlCol="false" tIns="0" lIns="0" bIns="0" rIns="0">
            <a:spAutoFit/>
          </a:bodyPr>
          <a:lstStyle/>
          <a:p>
            <a:pPr algn="ctr">
              <a:lnSpc>
                <a:spcPts val="4759"/>
              </a:lnSpc>
            </a:pPr>
            <a:r>
              <a:rPr lang="en-US" sz="3399">
                <a:solidFill>
                  <a:srgbClr val="001352"/>
                </a:solidFill>
                <a:latin typeface="Lato"/>
                <a:ea typeface="Lato"/>
                <a:cs typeface="Lato"/>
                <a:sym typeface="Lato"/>
              </a:rPr>
              <a:t>Concentration</a:t>
            </a:r>
          </a:p>
        </p:txBody>
      </p:sp>
      <p:sp>
        <p:nvSpPr>
          <p:cNvPr name="Freeform 6" id="6"/>
          <p:cNvSpPr/>
          <p:nvPr/>
        </p:nvSpPr>
        <p:spPr>
          <a:xfrm flipH="false" flipV="false" rot="0">
            <a:off x="1301598" y="3803620"/>
            <a:ext cx="2187560" cy="2362565"/>
          </a:xfrm>
          <a:custGeom>
            <a:avLst/>
            <a:gdLst/>
            <a:ahLst/>
            <a:cxnLst/>
            <a:rect r="r" b="b" t="t" l="l"/>
            <a:pathLst>
              <a:path h="2362565" w="2187560">
                <a:moveTo>
                  <a:pt x="0" y="0"/>
                </a:moveTo>
                <a:lnTo>
                  <a:pt x="2187560" y="0"/>
                </a:lnTo>
                <a:lnTo>
                  <a:pt x="2187560" y="2362564"/>
                </a:lnTo>
                <a:lnTo>
                  <a:pt x="0" y="2362564"/>
                </a:lnTo>
                <a:lnTo>
                  <a:pt x="0" y="0"/>
                </a:lnTo>
                <a:close/>
              </a:path>
            </a:pathLst>
          </a:custGeom>
          <a:blipFill>
            <a:blip r:embed="rId5"/>
            <a:stretch>
              <a:fillRect l="0" t="0" r="0" b="0"/>
            </a:stretch>
          </a:blipFill>
        </p:spPr>
      </p:sp>
      <p:sp>
        <p:nvSpPr>
          <p:cNvPr name="Freeform 7" id="7"/>
          <p:cNvSpPr/>
          <p:nvPr/>
        </p:nvSpPr>
        <p:spPr>
          <a:xfrm flipH="false" flipV="false" rot="0">
            <a:off x="1739110" y="3803620"/>
            <a:ext cx="1312536" cy="2154746"/>
          </a:xfrm>
          <a:custGeom>
            <a:avLst/>
            <a:gdLst/>
            <a:ahLst/>
            <a:cxnLst/>
            <a:rect r="r" b="b" t="t" l="l"/>
            <a:pathLst>
              <a:path h="2154746" w="1312536">
                <a:moveTo>
                  <a:pt x="0" y="0"/>
                </a:moveTo>
                <a:lnTo>
                  <a:pt x="1312536" y="0"/>
                </a:lnTo>
                <a:lnTo>
                  <a:pt x="1312536" y="2154746"/>
                </a:lnTo>
                <a:lnTo>
                  <a:pt x="0" y="2154746"/>
                </a:lnTo>
                <a:lnTo>
                  <a:pt x="0" y="0"/>
                </a:lnTo>
                <a:close/>
              </a:path>
            </a:pathLst>
          </a:custGeom>
          <a:blipFill>
            <a:blip r:embed="rId6"/>
            <a:stretch>
              <a:fillRect l="0" t="0" r="0" b="0"/>
            </a:stretch>
          </a:blipFill>
        </p:spPr>
      </p:sp>
      <p:sp>
        <p:nvSpPr>
          <p:cNvPr name="TextBox 8" id="8"/>
          <p:cNvSpPr txBox="true"/>
          <p:nvPr/>
        </p:nvSpPr>
        <p:spPr>
          <a:xfrm rot="0">
            <a:off x="1301598" y="6110824"/>
            <a:ext cx="676656" cy="703266"/>
          </a:xfrm>
          <a:prstGeom prst="rect">
            <a:avLst/>
          </a:prstGeom>
        </p:spPr>
        <p:txBody>
          <a:bodyPr anchor="t" rtlCol="false" tIns="0" lIns="0" bIns="0" rIns="0">
            <a:spAutoFit/>
          </a:bodyPr>
          <a:lstStyle/>
          <a:p>
            <a:pPr algn="ctr">
              <a:lnSpc>
                <a:spcPts val="5751"/>
              </a:lnSpc>
            </a:pPr>
            <a:r>
              <a:rPr lang="en-US" sz="4108" b="true">
                <a:solidFill>
                  <a:srgbClr val="006B7D"/>
                </a:solidFill>
                <a:latin typeface="Lato Bold"/>
                <a:ea typeface="Lato Bold"/>
                <a:cs typeface="Lato Bold"/>
                <a:sym typeface="Lato Bold"/>
              </a:rPr>
              <a:t>20</a:t>
            </a:r>
          </a:p>
        </p:txBody>
      </p:sp>
      <p:sp>
        <p:nvSpPr>
          <p:cNvPr name="TextBox 9" id="9"/>
          <p:cNvSpPr txBox="true"/>
          <p:nvPr/>
        </p:nvSpPr>
        <p:spPr>
          <a:xfrm rot="0">
            <a:off x="2034767" y="6200155"/>
            <a:ext cx="1880965" cy="505164"/>
          </a:xfrm>
          <a:prstGeom prst="rect">
            <a:avLst/>
          </a:prstGeom>
        </p:spPr>
        <p:txBody>
          <a:bodyPr anchor="t" rtlCol="false" tIns="0" lIns="0" bIns="0" rIns="0">
            <a:spAutoFit/>
          </a:bodyPr>
          <a:lstStyle/>
          <a:p>
            <a:pPr algn="l">
              <a:lnSpc>
                <a:spcPts val="4181"/>
              </a:lnSpc>
            </a:pPr>
            <a:r>
              <a:rPr lang="en-US" sz="2986">
                <a:solidFill>
                  <a:srgbClr val="001352"/>
                </a:solidFill>
                <a:latin typeface="Lato"/>
                <a:ea typeface="Lato"/>
                <a:cs typeface="Lato"/>
                <a:sym typeface="Lato"/>
              </a:rPr>
              <a:t>mg per ml</a:t>
            </a:r>
          </a:p>
        </p:txBody>
      </p:sp>
      <p:sp>
        <p:nvSpPr>
          <p:cNvPr name="Freeform 10" id="10"/>
          <p:cNvSpPr/>
          <p:nvPr/>
        </p:nvSpPr>
        <p:spPr>
          <a:xfrm flipH="false" flipV="false" rot="0">
            <a:off x="4134488" y="3377045"/>
            <a:ext cx="229694" cy="1290660"/>
          </a:xfrm>
          <a:custGeom>
            <a:avLst/>
            <a:gdLst/>
            <a:ahLst/>
            <a:cxnLst/>
            <a:rect r="r" b="b" t="t" l="l"/>
            <a:pathLst>
              <a:path h="1290660" w="229694">
                <a:moveTo>
                  <a:pt x="0" y="0"/>
                </a:moveTo>
                <a:lnTo>
                  <a:pt x="229694" y="0"/>
                </a:lnTo>
                <a:lnTo>
                  <a:pt x="229694" y="1290661"/>
                </a:lnTo>
                <a:lnTo>
                  <a:pt x="0" y="1290661"/>
                </a:lnTo>
                <a:lnTo>
                  <a:pt x="0" y="0"/>
                </a:lnTo>
                <a:close/>
              </a:path>
            </a:pathLst>
          </a:custGeom>
          <a:blipFill>
            <a:blip r:embed="rId7"/>
            <a:stretch>
              <a:fillRect l="0" t="0" r="0" b="0"/>
            </a:stretch>
          </a:blipFill>
        </p:spPr>
      </p:sp>
      <p:sp>
        <p:nvSpPr>
          <p:cNvPr name="Freeform 11" id="11"/>
          <p:cNvSpPr/>
          <p:nvPr/>
        </p:nvSpPr>
        <p:spPr>
          <a:xfrm flipH="false" flipV="false" rot="0">
            <a:off x="3915732" y="4656768"/>
            <a:ext cx="656268" cy="656268"/>
          </a:xfrm>
          <a:custGeom>
            <a:avLst/>
            <a:gdLst/>
            <a:ahLst/>
            <a:cxnLst/>
            <a:rect r="r" b="b" t="t" l="l"/>
            <a:pathLst>
              <a:path h="656268" w="656268">
                <a:moveTo>
                  <a:pt x="0" y="0"/>
                </a:moveTo>
                <a:lnTo>
                  <a:pt x="656268" y="0"/>
                </a:lnTo>
                <a:lnTo>
                  <a:pt x="656268" y="656268"/>
                </a:lnTo>
                <a:lnTo>
                  <a:pt x="0" y="656268"/>
                </a:lnTo>
                <a:lnTo>
                  <a:pt x="0" y="0"/>
                </a:lnTo>
                <a:close/>
              </a:path>
            </a:pathLst>
          </a:custGeom>
          <a:blipFill>
            <a:blip r:embed="rId8"/>
            <a:stretch>
              <a:fillRect l="0" t="0" r="0" b="0"/>
            </a:stretch>
          </a:blipFill>
        </p:spPr>
      </p:sp>
      <p:sp>
        <p:nvSpPr>
          <p:cNvPr name="TextBox 12" id="12"/>
          <p:cNvSpPr txBox="true"/>
          <p:nvPr/>
        </p:nvSpPr>
        <p:spPr>
          <a:xfrm rot="0">
            <a:off x="5394960" y="3288799"/>
            <a:ext cx="1791174" cy="580390"/>
          </a:xfrm>
          <a:prstGeom prst="rect">
            <a:avLst/>
          </a:prstGeom>
        </p:spPr>
        <p:txBody>
          <a:bodyPr anchor="t" rtlCol="false" tIns="0" lIns="0" bIns="0" rIns="0">
            <a:spAutoFit/>
          </a:bodyPr>
          <a:lstStyle/>
          <a:p>
            <a:pPr algn="l">
              <a:lnSpc>
                <a:spcPts val="4759"/>
              </a:lnSpc>
            </a:pPr>
            <a:r>
              <a:rPr lang="en-US" sz="3399">
                <a:solidFill>
                  <a:srgbClr val="001352"/>
                </a:solidFill>
                <a:latin typeface="Lato"/>
                <a:ea typeface="Lato"/>
                <a:cs typeface="Lato"/>
                <a:sym typeface="Lato"/>
              </a:rPr>
              <a:t>Volume</a:t>
            </a:r>
          </a:p>
        </p:txBody>
      </p:sp>
      <p:sp>
        <p:nvSpPr>
          <p:cNvPr name="Freeform 13" id="13"/>
          <p:cNvSpPr/>
          <p:nvPr/>
        </p:nvSpPr>
        <p:spPr>
          <a:xfrm flipH="false" flipV="false" rot="0">
            <a:off x="4779818" y="3803620"/>
            <a:ext cx="2406316" cy="2362565"/>
          </a:xfrm>
          <a:custGeom>
            <a:avLst/>
            <a:gdLst/>
            <a:ahLst/>
            <a:cxnLst/>
            <a:rect r="r" b="b" t="t" l="l"/>
            <a:pathLst>
              <a:path h="2362565" w="2406316">
                <a:moveTo>
                  <a:pt x="0" y="0"/>
                </a:moveTo>
                <a:lnTo>
                  <a:pt x="2406316" y="0"/>
                </a:lnTo>
                <a:lnTo>
                  <a:pt x="2406316" y="2362564"/>
                </a:lnTo>
                <a:lnTo>
                  <a:pt x="0" y="2362564"/>
                </a:lnTo>
                <a:lnTo>
                  <a:pt x="0" y="0"/>
                </a:lnTo>
                <a:close/>
              </a:path>
            </a:pathLst>
          </a:custGeom>
          <a:blipFill>
            <a:blip r:embed="rId9"/>
            <a:stretch>
              <a:fillRect l="0" t="0" r="0" b="0"/>
            </a:stretch>
          </a:blipFill>
        </p:spPr>
      </p:sp>
      <p:sp>
        <p:nvSpPr>
          <p:cNvPr name="Freeform 14" id="14"/>
          <p:cNvSpPr/>
          <p:nvPr/>
        </p:nvSpPr>
        <p:spPr>
          <a:xfrm flipH="false" flipV="false" rot="0">
            <a:off x="5654842" y="4011438"/>
            <a:ext cx="667206" cy="1946928"/>
          </a:xfrm>
          <a:custGeom>
            <a:avLst/>
            <a:gdLst/>
            <a:ahLst/>
            <a:cxnLst/>
            <a:rect r="r" b="b" t="t" l="l"/>
            <a:pathLst>
              <a:path h="1946928" w="667206">
                <a:moveTo>
                  <a:pt x="0" y="0"/>
                </a:moveTo>
                <a:lnTo>
                  <a:pt x="667206" y="0"/>
                </a:lnTo>
                <a:lnTo>
                  <a:pt x="667206" y="1946928"/>
                </a:lnTo>
                <a:lnTo>
                  <a:pt x="0" y="1946928"/>
                </a:lnTo>
                <a:lnTo>
                  <a:pt x="0" y="0"/>
                </a:lnTo>
                <a:close/>
              </a:path>
            </a:pathLst>
          </a:custGeom>
          <a:blipFill>
            <a:blip r:embed="rId10"/>
            <a:stretch>
              <a:fillRect l="0" t="0" r="0" b="0"/>
            </a:stretch>
          </a:blipFill>
        </p:spPr>
      </p:sp>
      <p:sp>
        <p:nvSpPr>
          <p:cNvPr name="Freeform 15" id="15"/>
          <p:cNvSpPr/>
          <p:nvPr/>
        </p:nvSpPr>
        <p:spPr>
          <a:xfrm flipH="false" flipV="false" rot="0">
            <a:off x="7612708" y="3377045"/>
            <a:ext cx="229694" cy="1290660"/>
          </a:xfrm>
          <a:custGeom>
            <a:avLst/>
            <a:gdLst/>
            <a:ahLst/>
            <a:cxnLst/>
            <a:rect r="r" b="b" t="t" l="l"/>
            <a:pathLst>
              <a:path h="1290660" w="229694">
                <a:moveTo>
                  <a:pt x="0" y="0"/>
                </a:moveTo>
                <a:lnTo>
                  <a:pt x="229694" y="0"/>
                </a:lnTo>
                <a:lnTo>
                  <a:pt x="229694" y="1290661"/>
                </a:lnTo>
                <a:lnTo>
                  <a:pt x="0" y="1290661"/>
                </a:lnTo>
                <a:lnTo>
                  <a:pt x="0" y="0"/>
                </a:lnTo>
                <a:close/>
              </a:path>
            </a:pathLst>
          </a:custGeom>
          <a:blipFill>
            <a:blip r:embed="rId11"/>
            <a:stretch>
              <a:fillRect l="0" t="0" r="0" b="0"/>
            </a:stretch>
          </a:blipFill>
        </p:spPr>
      </p:sp>
      <p:sp>
        <p:nvSpPr>
          <p:cNvPr name="Freeform 16" id="16"/>
          <p:cNvSpPr/>
          <p:nvPr/>
        </p:nvSpPr>
        <p:spPr>
          <a:xfrm flipH="false" flipV="false" rot="0">
            <a:off x="8487732" y="3803620"/>
            <a:ext cx="2187560" cy="2362565"/>
          </a:xfrm>
          <a:custGeom>
            <a:avLst/>
            <a:gdLst/>
            <a:ahLst/>
            <a:cxnLst/>
            <a:rect r="r" b="b" t="t" l="l"/>
            <a:pathLst>
              <a:path h="2362565" w="2187560">
                <a:moveTo>
                  <a:pt x="0" y="0"/>
                </a:moveTo>
                <a:lnTo>
                  <a:pt x="2187560" y="0"/>
                </a:lnTo>
                <a:lnTo>
                  <a:pt x="2187560" y="2362564"/>
                </a:lnTo>
                <a:lnTo>
                  <a:pt x="0" y="2362564"/>
                </a:lnTo>
                <a:lnTo>
                  <a:pt x="0" y="0"/>
                </a:lnTo>
                <a:close/>
              </a:path>
            </a:pathLst>
          </a:custGeom>
          <a:blipFill>
            <a:blip r:embed="rId12"/>
            <a:stretch>
              <a:fillRect l="0" t="0" r="0" b="0"/>
            </a:stretch>
          </a:blipFill>
        </p:spPr>
      </p:sp>
      <p:sp>
        <p:nvSpPr>
          <p:cNvPr name="TextBox 17" id="17"/>
          <p:cNvSpPr txBox="true"/>
          <p:nvPr/>
        </p:nvSpPr>
        <p:spPr>
          <a:xfrm rot="0">
            <a:off x="8851392" y="4064935"/>
            <a:ext cx="1389888" cy="1542185"/>
          </a:xfrm>
          <a:prstGeom prst="rect">
            <a:avLst/>
          </a:prstGeom>
        </p:spPr>
        <p:txBody>
          <a:bodyPr anchor="t" rtlCol="false" tIns="0" lIns="0" bIns="0" rIns="0">
            <a:spAutoFit/>
          </a:bodyPr>
          <a:lstStyle/>
          <a:p>
            <a:pPr algn="ctr">
              <a:lnSpc>
                <a:spcPts val="12647"/>
              </a:lnSpc>
            </a:pPr>
            <a:r>
              <a:rPr lang="en-US" sz="9034" b="true">
                <a:solidFill>
                  <a:srgbClr val="FF5735"/>
                </a:solidFill>
                <a:latin typeface="Lato Bold"/>
                <a:ea typeface="Lato Bold"/>
                <a:cs typeface="Lato Bold"/>
                <a:sym typeface="Lato Bold"/>
              </a:rPr>
              <a:t>40</a:t>
            </a:r>
          </a:p>
        </p:txBody>
      </p:sp>
      <p:sp>
        <p:nvSpPr>
          <p:cNvPr name="TextBox 18" id="18"/>
          <p:cNvSpPr txBox="true"/>
          <p:nvPr/>
        </p:nvSpPr>
        <p:spPr>
          <a:xfrm rot="0">
            <a:off x="9198864" y="5196334"/>
            <a:ext cx="640080" cy="543931"/>
          </a:xfrm>
          <a:prstGeom prst="rect">
            <a:avLst/>
          </a:prstGeom>
        </p:spPr>
        <p:txBody>
          <a:bodyPr anchor="t" rtlCol="false" tIns="0" lIns="0" bIns="0" rIns="0">
            <a:spAutoFit/>
          </a:bodyPr>
          <a:lstStyle/>
          <a:p>
            <a:pPr algn="ctr">
              <a:lnSpc>
                <a:spcPts val="4440"/>
              </a:lnSpc>
            </a:pPr>
            <a:r>
              <a:rPr lang="en-US" sz="3172">
                <a:solidFill>
                  <a:srgbClr val="001352"/>
                </a:solidFill>
                <a:latin typeface="Lato"/>
                <a:ea typeface="Lato"/>
                <a:cs typeface="Lato"/>
                <a:sym typeface="Lato"/>
              </a:rPr>
              <a:t>mg</a:t>
            </a:r>
          </a:p>
        </p:txBody>
      </p:sp>
      <p:sp>
        <p:nvSpPr>
          <p:cNvPr name="TextBox 19" id="19"/>
          <p:cNvSpPr txBox="true"/>
          <p:nvPr/>
        </p:nvSpPr>
        <p:spPr>
          <a:xfrm rot="0">
            <a:off x="8540496" y="6190630"/>
            <a:ext cx="2468880" cy="580390"/>
          </a:xfrm>
          <a:prstGeom prst="rect">
            <a:avLst/>
          </a:prstGeom>
        </p:spPr>
        <p:txBody>
          <a:bodyPr anchor="t" rtlCol="false" tIns="0" lIns="0" bIns="0" rIns="0">
            <a:spAutoFit/>
          </a:bodyPr>
          <a:lstStyle/>
          <a:p>
            <a:pPr algn="l">
              <a:lnSpc>
                <a:spcPts val="4759"/>
              </a:lnSpc>
            </a:pPr>
            <a:r>
              <a:rPr lang="en-US" sz="3399" b="true">
                <a:solidFill>
                  <a:srgbClr val="001352"/>
                </a:solidFill>
                <a:latin typeface="Lato Bold"/>
                <a:ea typeface="Lato Bold"/>
                <a:cs typeface="Lato Bold"/>
                <a:sym typeface="Lato Bold"/>
              </a:rPr>
              <a:t>of nicotine</a:t>
            </a:r>
          </a:p>
        </p:txBody>
      </p:sp>
      <p:sp>
        <p:nvSpPr>
          <p:cNvPr name="Freeform 20" id="20"/>
          <p:cNvSpPr/>
          <p:nvPr/>
        </p:nvSpPr>
        <p:spPr>
          <a:xfrm flipH="false" flipV="false" rot="0">
            <a:off x="4134488" y="5302098"/>
            <a:ext cx="229694" cy="1509416"/>
          </a:xfrm>
          <a:custGeom>
            <a:avLst/>
            <a:gdLst/>
            <a:ahLst/>
            <a:cxnLst/>
            <a:rect r="r" b="b" t="t" l="l"/>
            <a:pathLst>
              <a:path h="1509416" w="229694">
                <a:moveTo>
                  <a:pt x="0" y="0"/>
                </a:moveTo>
                <a:lnTo>
                  <a:pt x="229694" y="0"/>
                </a:lnTo>
                <a:lnTo>
                  <a:pt x="229694" y="1509416"/>
                </a:lnTo>
                <a:lnTo>
                  <a:pt x="0" y="1509416"/>
                </a:lnTo>
                <a:lnTo>
                  <a:pt x="0" y="0"/>
                </a:lnTo>
                <a:close/>
              </a:path>
            </a:pathLst>
          </a:custGeom>
          <a:blipFill>
            <a:blip r:embed="rId13"/>
            <a:stretch>
              <a:fillRect l="0" t="0" r="0" b="0"/>
            </a:stretch>
          </a:blipFill>
        </p:spPr>
      </p:sp>
      <p:sp>
        <p:nvSpPr>
          <p:cNvPr name="Freeform 21" id="21"/>
          <p:cNvSpPr/>
          <p:nvPr/>
        </p:nvSpPr>
        <p:spPr>
          <a:xfrm flipH="false" flipV="false" rot="0">
            <a:off x="7612708" y="5302098"/>
            <a:ext cx="229694" cy="1509416"/>
          </a:xfrm>
          <a:custGeom>
            <a:avLst/>
            <a:gdLst/>
            <a:ahLst/>
            <a:cxnLst/>
            <a:rect r="r" b="b" t="t" l="l"/>
            <a:pathLst>
              <a:path h="1509416" w="229694">
                <a:moveTo>
                  <a:pt x="0" y="0"/>
                </a:moveTo>
                <a:lnTo>
                  <a:pt x="229694" y="0"/>
                </a:lnTo>
                <a:lnTo>
                  <a:pt x="229694" y="1509416"/>
                </a:lnTo>
                <a:lnTo>
                  <a:pt x="0" y="1509416"/>
                </a:lnTo>
                <a:lnTo>
                  <a:pt x="0" y="0"/>
                </a:lnTo>
                <a:close/>
              </a:path>
            </a:pathLst>
          </a:custGeom>
          <a:blipFill>
            <a:blip r:embed="rId14"/>
            <a:stretch>
              <a:fillRect l="0" t="0" r="0" b="0"/>
            </a:stretch>
          </a:blipFill>
        </p:spPr>
      </p:sp>
      <p:sp>
        <p:nvSpPr>
          <p:cNvPr name="Freeform 22" id="22"/>
          <p:cNvSpPr/>
          <p:nvPr/>
        </p:nvSpPr>
        <p:spPr>
          <a:xfrm flipH="false" flipV="false" rot="0">
            <a:off x="11320622" y="3158289"/>
            <a:ext cx="6540804" cy="4298555"/>
          </a:xfrm>
          <a:custGeom>
            <a:avLst/>
            <a:gdLst/>
            <a:ahLst/>
            <a:cxnLst/>
            <a:rect r="r" b="b" t="t" l="l"/>
            <a:pathLst>
              <a:path h="4298555" w="6540804">
                <a:moveTo>
                  <a:pt x="0" y="0"/>
                </a:moveTo>
                <a:lnTo>
                  <a:pt x="6540804" y="0"/>
                </a:lnTo>
                <a:lnTo>
                  <a:pt x="6540804" y="4298555"/>
                </a:lnTo>
                <a:lnTo>
                  <a:pt x="0" y="4298555"/>
                </a:lnTo>
                <a:lnTo>
                  <a:pt x="0" y="0"/>
                </a:lnTo>
                <a:close/>
              </a:path>
            </a:pathLst>
          </a:custGeom>
          <a:blipFill>
            <a:blip r:embed="rId15"/>
            <a:stretch>
              <a:fillRect l="0" t="0" r="0" b="0"/>
            </a:stretch>
          </a:blipFill>
        </p:spPr>
      </p:sp>
      <p:grpSp>
        <p:nvGrpSpPr>
          <p:cNvPr name="Group 23" id="23"/>
          <p:cNvGrpSpPr/>
          <p:nvPr/>
        </p:nvGrpSpPr>
        <p:grpSpPr>
          <a:xfrm rot="0">
            <a:off x="12360260" y="2830156"/>
            <a:ext cx="4364182" cy="656268"/>
            <a:chOff x="0" y="0"/>
            <a:chExt cx="5818909" cy="875024"/>
          </a:xfrm>
        </p:grpSpPr>
        <p:sp>
          <p:nvSpPr>
            <p:cNvPr name="Freeform 24" id="24"/>
            <p:cNvSpPr/>
            <p:nvPr/>
          </p:nvSpPr>
          <p:spPr>
            <a:xfrm flipH="false" flipV="false" rot="0">
              <a:off x="0" y="0"/>
              <a:ext cx="5818909" cy="875024"/>
            </a:xfrm>
            <a:custGeom>
              <a:avLst/>
              <a:gdLst/>
              <a:ahLst/>
              <a:cxnLst/>
              <a:rect r="r" b="b" t="t" l="l"/>
              <a:pathLst>
                <a:path h="875024" w="5818909">
                  <a:moveTo>
                    <a:pt x="0" y="0"/>
                  </a:moveTo>
                  <a:lnTo>
                    <a:pt x="5818909" y="0"/>
                  </a:lnTo>
                  <a:lnTo>
                    <a:pt x="5818909" y="875024"/>
                  </a:lnTo>
                  <a:lnTo>
                    <a:pt x="0" y="875024"/>
                  </a:lnTo>
                  <a:lnTo>
                    <a:pt x="0" y="0"/>
                  </a:lnTo>
                  <a:close/>
                </a:path>
              </a:pathLst>
            </a:custGeom>
            <a:blipFill>
              <a:blip r:embed="rId16"/>
              <a:stretch>
                <a:fillRect l="0" t="0" r="0" b="0"/>
              </a:stretch>
            </a:blipFill>
          </p:spPr>
        </p:sp>
        <p:sp>
          <p:nvSpPr>
            <p:cNvPr name="TextBox 25" id="25"/>
            <p:cNvSpPr txBox="true"/>
            <p:nvPr/>
          </p:nvSpPr>
          <p:spPr>
            <a:xfrm rot="0">
              <a:off x="1308336" y="254854"/>
              <a:ext cx="3438144" cy="483713"/>
            </a:xfrm>
            <a:prstGeom prst="rect">
              <a:avLst/>
            </a:prstGeom>
          </p:spPr>
          <p:txBody>
            <a:bodyPr anchor="t" rtlCol="false" tIns="0" lIns="0" bIns="0" rIns="0">
              <a:spAutoFit/>
            </a:bodyPr>
            <a:lstStyle/>
            <a:p>
              <a:pPr algn="ctr">
                <a:lnSpc>
                  <a:spcPts val="3073"/>
                </a:lnSpc>
              </a:pPr>
              <a:r>
                <a:rPr lang="en-US" b="true" sz="2195">
                  <a:solidFill>
                    <a:srgbClr val="FFFFFF"/>
                  </a:solidFill>
                  <a:latin typeface="Lato Bold"/>
                  <a:ea typeface="Lato Bold"/>
                  <a:cs typeface="Lato Bold"/>
                  <a:sym typeface="Lato Bold"/>
                </a:rPr>
                <a:t>FOR COMPARISON</a:t>
              </a:r>
            </a:p>
          </p:txBody>
        </p:sp>
      </p:grpSp>
      <p:grpSp>
        <p:nvGrpSpPr>
          <p:cNvPr name="Group 26" id="26"/>
          <p:cNvGrpSpPr/>
          <p:nvPr/>
        </p:nvGrpSpPr>
        <p:grpSpPr>
          <a:xfrm rot="0">
            <a:off x="11369660" y="3521714"/>
            <a:ext cx="2843828" cy="2800077"/>
            <a:chOff x="0" y="0"/>
            <a:chExt cx="3791770" cy="3733435"/>
          </a:xfrm>
        </p:grpSpPr>
        <p:sp>
          <p:nvSpPr>
            <p:cNvPr name="Freeform 27" id="27"/>
            <p:cNvSpPr/>
            <p:nvPr/>
          </p:nvSpPr>
          <p:spPr>
            <a:xfrm flipH="false" flipV="false" rot="0">
              <a:off x="0" y="0"/>
              <a:ext cx="3791770" cy="3733435"/>
            </a:xfrm>
            <a:custGeom>
              <a:avLst/>
              <a:gdLst/>
              <a:ahLst/>
              <a:cxnLst/>
              <a:rect r="r" b="b" t="t" l="l"/>
              <a:pathLst>
                <a:path h="3733435" w="3791770">
                  <a:moveTo>
                    <a:pt x="0" y="0"/>
                  </a:moveTo>
                  <a:lnTo>
                    <a:pt x="3791770" y="0"/>
                  </a:lnTo>
                  <a:lnTo>
                    <a:pt x="3791770" y="3733435"/>
                  </a:lnTo>
                  <a:lnTo>
                    <a:pt x="0" y="3733435"/>
                  </a:lnTo>
                  <a:lnTo>
                    <a:pt x="0" y="0"/>
                  </a:lnTo>
                  <a:close/>
                </a:path>
              </a:pathLst>
            </a:custGeom>
            <a:blipFill>
              <a:blip r:embed="rId17"/>
              <a:stretch>
                <a:fillRect l="0" t="0" r="0" b="0"/>
              </a:stretch>
            </a:blipFill>
          </p:spPr>
        </p:sp>
        <p:sp>
          <p:nvSpPr>
            <p:cNvPr name="Freeform 28" id="28"/>
            <p:cNvSpPr/>
            <p:nvPr/>
          </p:nvSpPr>
          <p:spPr>
            <a:xfrm flipH="false" flipV="false" rot="0">
              <a:off x="1459406" y="860440"/>
              <a:ext cx="1472957" cy="2012555"/>
            </a:xfrm>
            <a:custGeom>
              <a:avLst/>
              <a:gdLst/>
              <a:ahLst/>
              <a:cxnLst/>
              <a:rect r="r" b="b" t="t" l="l"/>
              <a:pathLst>
                <a:path h="2012555" w="1472957">
                  <a:moveTo>
                    <a:pt x="0" y="0"/>
                  </a:moveTo>
                  <a:lnTo>
                    <a:pt x="1472957" y="0"/>
                  </a:lnTo>
                  <a:lnTo>
                    <a:pt x="1472957" y="2012555"/>
                  </a:lnTo>
                  <a:lnTo>
                    <a:pt x="0" y="2012555"/>
                  </a:lnTo>
                  <a:lnTo>
                    <a:pt x="0" y="0"/>
                  </a:lnTo>
                  <a:close/>
                </a:path>
              </a:pathLst>
            </a:custGeom>
            <a:blipFill>
              <a:blip r:embed="rId18"/>
              <a:stretch>
                <a:fillRect l="0" t="0" r="0" b="0"/>
              </a:stretch>
            </a:blipFill>
          </p:spPr>
        </p:sp>
      </p:grpSp>
      <p:sp>
        <p:nvSpPr>
          <p:cNvPr name="TextBox 29" id="29"/>
          <p:cNvSpPr txBox="true"/>
          <p:nvPr/>
        </p:nvSpPr>
        <p:spPr>
          <a:xfrm rot="0">
            <a:off x="791869" y="1996558"/>
            <a:ext cx="16194533" cy="495300"/>
          </a:xfrm>
          <a:prstGeom prst="rect">
            <a:avLst/>
          </a:prstGeom>
        </p:spPr>
        <p:txBody>
          <a:bodyPr anchor="t" rtlCol="false" tIns="0" lIns="0" bIns="0" rIns="0">
            <a:spAutoFit/>
          </a:bodyPr>
          <a:lstStyle/>
          <a:p>
            <a:pPr algn="l">
              <a:lnSpc>
                <a:spcPts val="3960"/>
              </a:lnSpc>
            </a:pPr>
            <a:r>
              <a:rPr lang="en-US" sz="3300">
                <a:solidFill>
                  <a:srgbClr val="001352"/>
                </a:solidFill>
                <a:latin typeface="Lato"/>
                <a:ea typeface="Lato"/>
                <a:cs typeface="Lato"/>
                <a:sym typeface="Lato"/>
              </a:rPr>
              <a:t>The total nicotine in vaping devices can be </a:t>
            </a:r>
            <a:r>
              <a:rPr lang="en-US" sz="3300">
                <a:solidFill>
                  <a:srgbClr val="FF6341"/>
                </a:solidFill>
                <a:latin typeface="Lato"/>
                <a:ea typeface="Lato"/>
                <a:cs typeface="Lato"/>
                <a:sym typeface="Lato"/>
              </a:rPr>
              <a:t>much higher</a:t>
            </a:r>
            <a:r>
              <a:rPr lang="en-US" sz="3300">
                <a:solidFill>
                  <a:srgbClr val="001352"/>
                </a:solidFill>
                <a:latin typeface="Lato"/>
                <a:ea typeface="Lato"/>
                <a:cs typeface="Lato"/>
                <a:sym typeface="Lato"/>
              </a:rPr>
              <a:t> than many people realize.</a:t>
            </a:r>
          </a:p>
        </p:txBody>
      </p:sp>
      <p:sp>
        <p:nvSpPr>
          <p:cNvPr name="TextBox 30" id="30"/>
          <p:cNvSpPr txBox="true"/>
          <p:nvPr/>
        </p:nvSpPr>
        <p:spPr>
          <a:xfrm rot="0">
            <a:off x="7351776" y="4092417"/>
            <a:ext cx="585216" cy="1286080"/>
          </a:xfrm>
          <a:prstGeom prst="rect">
            <a:avLst/>
          </a:prstGeom>
        </p:spPr>
        <p:txBody>
          <a:bodyPr anchor="t" rtlCol="false" tIns="0" lIns="0" bIns="0" rIns="0">
            <a:spAutoFit/>
          </a:bodyPr>
          <a:lstStyle/>
          <a:p>
            <a:pPr algn="ctr">
              <a:lnSpc>
                <a:spcPts val="10538"/>
              </a:lnSpc>
            </a:pPr>
            <a:r>
              <a:rPr lang="en-US" sz="7527" b="true">
                <a:solidFill>
                  <a:srgbClr val="006B7D"/>
                </a:solidFill>
                <a:latin typeface="Lato Bold"/>
                <a:ea typeface="Lato Bold"/>
                <a:cs typeface="Lato Bold"/>
                <a:sym typeface="Lato Bold"/>
              </a:rPr>
              <a:t>=</a:t>
            </a:r>
          </a:p>
        </p:txBody>
      </p:sp>
      <p:sp>
        <p:nvSpPr>
          <p:cNvPr name="TextBox 31" id="31"/>
          <p:cNvSpPr txBox="true"/>
          <p:nvPr/>
        </p:nvSpPr>
        <p:spPr>
          <a:xfrm rot="0">
            <a:off x="5303520" y="6080924"/>
            <a:ext cx="676656" cy="638454"/>
          </a:xfrm>
          <a:prstGeom prst="rect">
            <a:avLst/>
          </a:prstGeom>
        </p:spPr>
        <p:txBody>
          <a:bodyPr anchor="t" rtlCol="false" tIns="0" lIns="0" bIns="0" rIns="0">
            <a:spAutoFit/>
          </a:bodyPr>
          <a:lstStyle/>
          <a:p>
            <a:pPr algn="ctr">
              <a:lnSpc>
                <a:spcPts val="5181"/>
              </a:lnSpc>
            </a:pPr>
            <a:r>
              <a:rPr lang="en-US" sz="3701" b="true">
                <a:solidFill>
                  <a:srgbClr val="006B7D"/>
                </a:solidFill>
                <a:latin typeface="Lato Bold"/>
                <a:ea typeface="Lato Bold"/>
                <a:cs typeface="Lato Bold"/>
                <a:sym typeface="Lato Bold"/>
              </a:rPr>
              <a:t>2.0</a:t>
            </a:r>
          </a:p>
        </p:txBody>
      </p:sp>
      <p:sp>
        <p:nvSpPr>
          <p:cNvPr name="TextBox 32" id="32"/>
          <p:cNvSpPr txBox="true"/>
          <p:nvPr/>
        </p:nvSpPr>
        <p:spPr>
          <a:xfrm rot="0">
            <a:off x="6181344" y="6151722"/>
            <a:ext cx="736039" cy="580390"/>
          </a:xfrm>
          <a:prstGeom prst="rect">
            <a:avLst/>
          </a:prstGeom>
        </p:spPr>
        <p:txBody>
          <a:bodyPr anchor="t" rtlCol="false" tIns="0" lIns="0" bIns="0" rIns="0">
            <a:spAutoFit/>
          </a:bodyPr>
          <a:lstStyle/>
          <a:p>
            <a:pPr algn="l">
              <a:lnSpc>
                <a:spcPts val="4759"/>
              </a:lnSpc>
            </a:pPr>
            <a:r>
              <a:rPr lang="en-US" sz="3399">
                <a:solidFill>
                  <a:srgbClr val="001352"/>
                </a:solidFill>
                <a:latin typeface="Lato"/>
                <a:ea typeface="Lato"/>
                <a:cs typeface="Lato"/>
                <a:sym typeface="Lato"/>
              </a:rPr>
              <a:t>ml</a:t>
            </a:r>
          </a:p>
        </p:txBody>
      </p:sp>
      <p:sp>
        <p:nvSpPr>
          <p:cNvPr name="TextBox 33" id="33"/>
          <p:cNvSpPr txBox="true"/>
          <p:nvPr/>
        </p:nvSpPr>
        <p:spPr>
          <a:xfrm rot="0">
            <a:off x="14375413" y="4022376"/>
            <a:ext cx="2610989" cy="2057400"/>
          </a:xfrm>
          <a:prstGeom prst="rect">
            <a:avLst/>
          </a:prstGeom>
        </p:spPr>
        <p:txBody>
          <a:bodyPr anchor="t" rtlCol="false" tIns="0" lIns="0" bIns="0" rIns="0">
            <a:spAutoFit/>
          </a:bodyPr>
          <a:lstStyle/>
          <a:p>
            <a:pPr algn="ctr">
              <a:lnSpc>
                <a:spcPts val="4079"/>
              </a:lnSpc>
            </a:pPr>
            <a:r>
              <a:rPr lang="en-US" sz="3399" b="true">
                <a:solidFill>
                  <a:srgbClr val="001352"/>
                </a:solidFill>
                <a:latin typeface="Lato Bold"/>
                <a:ea typeface="Lato Bold"/>
                <a:cs typeface="Lato Bold"/>
                <a:sym typeface="Lato Bold"/>
              </a:rPr>
              <a:t>1 cigarette ≈ 1 mg of nicotine absorbed</a:t>
            </a:r>
          </a:p>
        </p:txBody>
      </p:sp>
      <p:sp>
        <p:nvSpPr>
          <p:cNvPr name="TextBox 34" id="34"/>
          <p:cNvSpPr txBox="true"/>
          <p:nvPr/>
        </p:nvSpPr>
        <p:spPr>
          <a:xfrm rot="0">
            <a:off x="2194560" y="5168511"/>
            <a:ext cx="420624" cy="337659"/>
          </a:xfrm>
          <a:prstGeom prst="rect">
            <a:avLst/>
          </a:prstGeom>
        </p:spPr>
        <p:txBody>
          <a:bodyPr anchor="t" rtlCol="false" tIns="0" lIns="0" bIns="0" rIns="0">
            <a:spAutoFit/>
          </a:bodyPr>
          <a:lstStyle/>
          <a:p>
            <a:pPr algn="ctr">
              <a:lnSpc>
                <a:spcPts val="1315"/>
              </a:lnSpc>
            </a:pPr>
            <a:r>
              <a:rPr lang="en-US" sz="1096" b="true">
                <a:solidFill>
                  <a:srgbClr val="001352"/>
                </a:solidFill>
                <a:latin typeface="Lato Bold"/>
                <a:ea typeface="Lato Bold"/>
                <a:cs typeface="Lato Bold"/>
                <a:sym typeface="Lato Bold"/>
              </a:rPr>
              <a:t>20</a:t>
            </a:r>
          </a:p>
          <a:p>
            <a:pPr algn="ctr">
              <a:lnSpc>
                <a:spcPts val="1315"/>
              </a:lnSpc>
            </a:pPr>
            <a:r>
              <a:rPr lang="en-US" sz="1096" b="true">
                <a:solidFill>
                  <a:srgbClr val="001352"/>
                </a:solidFill>
                <a:latin typeface="Lato Bold"/>
                <a:ea typeface="Lato Bold"/>
                <a:cs typeface="Lato Bold"/>
                <a:sym typeface="Lato Bold"/>
              </a:rPr>
              <a:t>mg/ml</a:t>
            </a:r>
          </a:p>
        </p:txBody>
      </p:sp>
      <p:sp>
        <p:nvSpPr>
          <p:cNvPr name="TextBox 35" id="35"/>
          <p:cNvSpPr txBox="true"/>
          <p:nvPr/>
        </p:nvSpPr>
        <p:spPr>
          <a:xfrm rot="0">
            <a:off x="9144000" y="7599719"/>
            <a:ext cx="8256170" cy="1800225"/>
          </a:xfrm>
          <a:prstGeom prst="rect">
            <a:avLst/>
          </a:prstGeom>
        </p:spPr>
        <p:txBody>
          <a:bodyPr anchor="t" rtlCol="false" tIns="0" lIns="0" bIns="0" rIns="0">
            <a:spAutoFit/>
          </a:bodyPr>
          <a:lstStyle/>
          <a:p>
            <a:pPr algn="ctr">
              <a:lnSpc>
                <a:spcPts val="4799"/>
              </a:lnSpc>
            </a:pPr>
            <a:r>
              <a:rPr lang="en-US" sz="3999">
                <a:solidFill>
                  <a:srgbClr val="FF5735"/>
                </a:solidFill>
                <a:latin typeface="Lato"/>
                <a:ea typeface="Lato"/>
                <a:cs typeface="Lato"/>
                <a:sym typeface="Lato"/>
              </a:rPr>
              <a:t>H</a:t>
            </a:r>
            <a:r>
              <a:rPr lang="en-US" sz="3999">
                <a:solidFill>
                  <a:srgbClr val="FF5735"/>
                </a:solidFill>
                <a:latin typeface="Lato"/>
                <a:ea typeface="Lato"/>
                <a:cs typeface="Lato"/>
                <a:sym typeface="Lato"/>
              </a:rPr>
              <a:t>igh nicotine exposure can increase tolerance, withdrawal and dependence</a:t>
            </a:r>
            <a:r>
              <a:rPr lang="en-US" sz="3999">
                <a:solidFill>
                  <a:srgbClr val="FF5735"/>
                </a:solidFill>
                <a:latin typeface="Lato"/>
                <a:ea typeface="Lato"/>
                <a:cs typeface="Lato"/>
                <a:sym typeface="Lato"/>
              </a:rPr>
              <a:t>.</a:t>
            </a:r>
          </a:p>
        </p:txBody>
      </p:sp>
      <p:sp>
        <p:nvSpPr>
          <p:cNvPr name="TextBox 36" id="36"/>
          <p:cNvSpPr txBox="true"/>
          <p:nvPr/>
        </p:nvSpPr>
        <p:spPr>
          <a:xfrm rot="0">
            <a:off x="225666" y="7656869"/>
            <a:ext cx="8314830" cy="1800225"/>
          </a:xfrm>
          <a:prstGeom prst="rect">
            <a:avLst/>
          </a:prstGeom>
        </p:spPr>
        <p:txBody>
          <a:bodyPr anchor="t" rtlCol="false" tIns="0" lIns="0" bIns="0" rIns="0">
            <a:spAutoFit/>
          </a:bodyPr>
          <a:lstStyle/>
          <a:p>
            <a:pPr algn="ctr">
              <a:lnSpc>
                <a:spcPts val="4799"/>
              </a:lnSpc>
            </a:pPr>
            <a:r>
              <a:rPr lang="en-US" sz="3999">
                <a:solidFill>
                  <a:srgbClr val="002654"/>
                </a:solidFill>
                <a:latin typeface="Lato"/>
                <a:ea typeface="Lato"/>
                <a:cs typeface="Lato"/>
                <a:sym typeface="Lato"/>
              </a:rPr>
              <a:t> Using a 2 mL pod containing 40 mg of nicotine each day can result in substantial nicotine exposure.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620390" y="-2127"/>
            <a:ext cx="13667610" cy="8702745"/>
          </a:xfrm>
          <a:custGeom>
            <a:avLst/>
            <a:gdLst/>
            <a:ahLst/>
            <a:cxnLst/>
            <a:rect r="r" b="b" t="t" l="l"/>
            <a:pathLst>
              <a:path h="8702745" w="13667610">
                <a:moveTo>
                  <a:pt x="0" y="0"/>
                </a:moveTo>
                <a:lnTo>
                  <a:pt x="13667610" y="0"/>
                </a:lnTo>
                <a:lnTo>
                  <a:pt x="13667610" y="8702746"/>
                </a:lnTo>
                <a:lnTo>
                  <a:pt x="0" y="8702746"/>
                </a:lnTo>
                <a:lnTo>
                  <a:pt x="0" y="0"/>
                </a:lnTo>
                <a:close/>
              </a:path>
            </a:pathLst>
          </a:custGeom>
          <a:blipFill>
            <a:blip r:embed="rId3"/>
            <a:stretch>
              <a:fillRect l="-6569" t="0" r="-6569" b="0"/>
            </a:stretch>
          </a:blipFill>
        </p:spPr>
      </p:sp>
      <p:sp>
        <p:nvSpPr>
          <p:cNvPr name="Freeform 3" id="3"/>
          <p:cNvSpPr/>
          <p:nvPr/>
        </p:nvSpPr>
        <p:spPr>
          <a:xfrm flipH="false" flipV="false" rot="0">
            <a:off x="4990844" y="6014332"/>
            <a:ext cx="3803514" cy="229572"/>
          </a:xfrm>
          <a:custGeom>
            <a:avLst/>
            <a:gdLst/>
            <a:ahLst/>
            <a:cxnLst/>
            <a:rect r="r" b="b" t="t" l="l"/>
            <a:pathLst>
              <a:path h="229572" w="3803514">
                <a:moveTo>
                  <a:pt x="0" y="0"/>
                </a:moveTo>
                <a:lnTo>
                  <a:pt x="3803514" y="0"/>
                </a:lnTo>
                <a:lnTo>
                  <a:pt x="3803514" y="229572"/>
                </a:lnTo>
                <a:lnTo>
                  <a:pt x="0" y="229572"/>
                </a:lnTo>
                <a:lnTo>
                  <a:pt x="0" y="0"/>
                </a:lnTo>
                <a:close/>
              </a:path>
            </a:pathLst>
          </a:custGeom>
          <a:blipFill>
            <a:blip r:embed="rId4"/>
            <a:stretch>
              <a:fillRect l="-1591" t="0" r="-1591" b="0"/>
            </a:stretch>
          </a:blipFill>
        </p:spPr>
      </p:sp>
      <p:sp>
        <p:nvSpPr>
          <p:cNvPr name="Freeform 4" id="4"/>
          <p:cNvSpPr/>
          <p:nvPr/>
        </p:nvSpPr>
        <p:spPr>
          <a:xfrm flipH="false" flipV="false" rot="0">
            <a:off x="4990844" y="6232972"/>
            <a:ext cx="434385" cy="644987"/>
          </a:xfrm>
          <a:custGeom>
            <a:avLst/>
            <a:gdLst/>
            <a:ahLst/>
            <a:cxnLst/>
            <a:rect r="r" b="b" t="t" l="l"/>
            <a:pathLst>
              <a:path h="644987" w="434385">
                <a:moveTo>
                  <a:pt x="0" y="0"/>
                </a:moveTo>
                <a:lnTo>
                  <a:pt x="434385" y="0"/>
                </a:lnTo>
                <a:lnTo>
                  <a:pt x="434385" y="644987"/>
                </a:lnTo>
                <a:lnTo>
                  <a:pt x="0" y="644987"/>
                </a:lnTo>
                <a:lnTo>
                  <a:pt x="0" y="0"/>
                </a:lnTo>
                <a:close/>
              </a:path>
            </a:pathLst>
          </a:custGeom>
          <a:blipFill>
            <a:blip r:embed="rId5"/>
            <a:stretch>
              <a:fillRect l="-1591" t="0" r="-1591" b="0"/>
            </a:stretch>
          </a:blipFill>
        </p:spPr>
      </p:sp>
      <p:grpSp>
        <p:nvGrpSpPr>
          <p:cNvPr name="Group 5" id="5"/>
          <p:cNvGrpSpPr/>
          <p:nvPr/>
        </p:nvGrpSpPr>
        <p:grpSpPr>
          <a:xfrm rot="0">
            <a:off x="15463" y="8702745"/>
            <a:ext cx="18272537" cy="1584255"/>
            <a:chOff x="0" y="0"/>
            <a:chExt cx="4812520" cy="417252"/>
          </a:xfrm>
        </p:grpSpPr>
        <p:sp>
          <p:nvSpPr>
            <p:cNvPr name="Freeform 6" id="6"/>
            <p:cNvSpPr/>
            <p:nvPr/>
          </p:nvSpPr>
          <p:spPr>
            <a:xfrm flipH="false" flipV="false" rot="0">
              <a:off x="0" y="0"/>
              <a:ext cx="4812520" cy="417252"/>
            </a:xfrm>
            <a:custGeom>
              <a:avLst/>
              <a:gdLst/>
              <a:ahLst/>
              <a:cxnLst/>
              <a:rect r="r" b="b" t="t" l="l"/>
              <a:pathLst>
                <a:path h="417252" w="4812520">
                  <a:moveTo>
                    <a:pt x="0" y="0"/>
                  </a:moveTo>
                  <a:lnTo>
                    <a:pt x="4812520" y="0"/>
                  </a:lnTo>
                  <a:lnTo>
                    <a:pt x="4812520" y="417252"/>
                  </a:lnTo>
                  <a:lnTo>
                    <a:pt x="0" y="417252"/>
                  </a:lnTo>
                  <a:close/>
                </a:path>
              </a:pathLst>
            </a:custGeom>
            <a:solidFill>
              <a:srgbClr val="BBD6D4"/>
            </a:solidFill>
          </p:spPr>
        </p:sp>
        <p:sp>
          <p:nvSpPr>
            <p:cNvPr name="TextBox 7" id="7"/>
            <p:cNvSpPr txBox="true"/>
            <p:nvPr/>
          </p:nvSpPr>
          <p:spPr>
            <a:xfrm>
              <a:off x="0" y="-76200"/>
              <a:ext cx="4812520" cy="493452"/>
            </a:xfrm>
            <a:prstGeom prst="rect">
              <a:avLst/>
            </a:prstGeom>
          </p:spPr>
          <p:txBody>
            <a:bodyPr anchor="ctr" rtlCol="false" tIns="50800" lIns="50800" bIns="50800" rIns="50800"/>
            <a:lstStyle/>
            <a:p>
              <a:pPr algn="ctr">
                <a:lnSpc>
                  <a:spcPts val="2729"/>
                </a:lnSpc>
              </a:pPr>
            </a:p>
          </p:txBody>
        </p:sp>
      </p:grpSp>
      <p:grpSp>
        <p:nvGrpSpPr>
          <p:cNvPr name="Group 8" id="8"/>
          <p:cNvGrpSpPr/>
          <p:nvPr/>
        </p:nvGrpSpPr>
        <p:grpSpPr>
          <a:xfrm rot="0">
            <a:off x="566102" y="2298026"/>
            <a:ext cx="4054288" cy="6162625"/>
            <a:chOff x="0" y="0"/>
            <a:chExt cx="5405718" cy="8216833"/>
          </a:xfrm>
        </p:grpSpPr>
        <p:grpSp>
          <p:nvGrpSpPr>
            <p:cNvPr name="Group 9" id="9"/>
            <p:cNvGrpSpPr/>
            <p:nvPr/>
          </p:nvGrpSpPr>
          <p:grpSpPr>
            <a:xfrm rot="0">
              <a:off x="0" y="0"/>
              <a:ext cx="5405718" cy="8216833"/>
              <a:chOff x="0" y="0"/>
              <a:chExt cx="1067796" cy="1623078"/>
            </a:xfrm>
          </p:grpSpPr>
          <p:sp>
            <p:nvSpPr>
              <p:cNvPr name="Freeform 10" id="10"/>
              <p:cNvSpPr/>
              <p:nvPr/>
            </p:nvSpPr>
            <p:spPr>
              <a:xfrm flipH="false" flipV="false" rot="0">
                <a:off x="0" y="0"/>
                <a:ext cx="1067796" cy="1623078"/>
              </a:xfrm>
              <a:custGeom>
                <a:avLst/>
                <a:gdLst/>
                <a:ahLst/>
                <a:cxnLst/>
                <a:rect r="r" b="b" t="t" l="l"/>
                <a:pathLst>
                  <a:path h="1623078" w="1067796">
                    <a:moveTo>
                      <a:pt x="32463" y="0"/>
                    </a:moveTo>
                    <a:lnTo>
                      <a:pt x="1035334" y="0"/>
                    </a:lnTo>
                    <a:cubicBezTo>
                      <a:pt x="1043943" y="0"/>
                      <a:pt x="1052200" y="3420"/>
                      <a:pt x="1058288" y="9508"/>
                    </a:cubicBezTo>
                    <a:cubicBezTo>
                      <a:pt x="1064376" y="15596"/>
                      <a:pt x="1067796" y="23853"/>
                      <a:pt x="1067796" y="32463"/>
                    </a:cubicBezTo>
                    <a:lnTo>
                      <a:pt x="1067796" y="1590616"/>
                    </a:lnTo>
                    <a:cubicBezTo>
                      <a:pt x="1067796" y="1599225"/>
                      <a:pt x="1064376" y="1607482"/>
                      <a:pt x="1058288" y="1613570"/>
                    </a:cubicBezTo>
                    <a:cubicBezTo>
                      <a:pt x="1052200" y="1619658"/>
                      <a:pt x="1043943" y="1623078"/>
                      <a:pt x="1035334" y="1623078"/>
                    </a:cubicBezTo>
                    <a:lnTo>
                      <a:pt x="32463" y="1623078"/>
                    </a:lnTo>
                    <a:cubicBezTo>
                      <a:pt x="23853" y="1623078"/>
                      <a:pt x="15596" y="1619658"/>
                      <a:pt x="9508" y="1613570"/>
                    </a:cubicBezTo>
                    <a:cubicBezTo>
                      <a:pt x="3420" y="1607482"/>
                      <a:pt x="0" y="1599225"/>
                      <a:pt x="0" y="1590616"/>
                    </a:cubicBezTo>
                    <a:lnTo>
                      <a:pt x="0" y="32463"/>
                    </a:lnTo>
                    <a:cubicBezTo>
                      <a:pt x="0" y="23853"/>
                      <a:pt x="3420" y="15596"/>
                      <a:pt x="9508" y="9508"/>
                    </a:cubicBezTo>
                    <a:cubicBezTo>
                      <a:pt x="15596" y="3420"/>
                      <a:pt x="23853" y="0"/>
                      <a:pt x="32463" y="0"/>
                    </a:cubicBezTo>
                    <a:close/>
                  </a:path>
                </a:pathLst>
              </a:custGeom>
              <a:solidFill>
                <a:srgbClr val="FAF6F1"/>
              </a:solidFill>
            </p:spPr>
          </p:sp>
          <p:sp>
            <p:nvSpPr>
              <p:cNvPr name="TextBox 11" id="11"/>
              <p:cNvSpPr txBox="true"/>
              <p:nvPr/>
            </p:nvSpPr>
            <p:spPr>
              <a:xfrm>
                <a:off x="0" y="-76200"/>
                <a:ext cx="1067796" cy="1699278"/>
              </a:xfrm>
              <a:prstGeom prst="rect">
                <a:avLst/>
              </a:prstGeom>
            </p:spPr>
            <p:txBody>
              <a:bodyPr anchor="ctr" rtlCol="false" tIns="50800" lIns="50800" bIns="50800" rIns="50800"/>
              <a:lstStyle/>
              <a:p>
                <a:pPr algn="ctr">
                  <a:lnSpc>
                    <a:spcPts val="2729"/>
                  </a:lnSpc>
                </a:pPr>
              </a:p>
            </p:txBody>
          </p:sp>
        </p:grpSp>
        <p:sp>
          <p:nvSpPr>
            <p:cNvPr name="Freeform 12" id="12"/>
            <p:cNvSpPr/>
            <p:nvPr/>
          </p:nvSpPr>
          <p:spPr>
            <a:xfrm flipH="false" flipV="false" rot="0">
              <a:off x="759971" y="57357"/>
              <a:ext cx="3885775" cy="2471014"/>
            </a:xfrm>
            <a:custGeom>
              <a:avLst/>
              <a:gdLst/>
              <a:ahLst/>
              <a:cxnLst/>
              <a:rect r="r" b="b" t="t" l="l"/>
              <a:pathLst>
                <a:path h="2471014" w="3885775">
                  <a:moveTo>
                    <a:pt x="0" y="0"/>
                  </a:moveTo>
                  <a:lnTo>
                    <a:pt x="3885775" y="0"/>
                  </a:lnTo>
                  <a:lnTo>
                    <a:pt x="3885775" y="2471014"/>
                  </a:lnTo>
                  <a:lnTo>
                    <a:pt x="0" y="2471014"/>
                  </a:lnTo>
                  <a:lnTo>
                    <a:pt x="0" y="0"/>
                  </a:lnTo>
                  <a:close/>
                </a:path>
              </a:pathLst>
            </a:custGeom>
            <a:blipFill>
              <a:blip r:embed="rId6"/>
              <a:stretch>
                <a:fillRect l="0" t="-10452" r="0" b="0"/>
              </a:stretch>
            </a:blipFill>
          </p:spPr>
        </p:sp>
      </p:grpSp>
      <p:grpSp>
        <p:nvGrpSpPr>
          <p:cNvPr name="Group 13" id="13"/>
          <p:cNvGrpSpPr/>
          <p:nvPr/>
        </p:nvGrpSpPr>
        <p:grpSpPr>
          <a:xfrm rot="0">
            <a:off x="9398462" y="2291597"/>
            <a:ext cx="4054288" cy="6175482"/>
            <a:chOff x="0" y="0"/>
            <a:chExt cx="1067796" cy="1626464"/>
          </a:xfrm>
        </p:grpSpPr>
        <p:sp>
          <p:nvSpPr>
            <p:cNvPr name="Freeform 14" id="14"/>
            <p:cNvSpPr/>
            <p:nvPr/>
          </p:nvSpPr>
          <p:spPr>
            <a:xfrm flipH="false" flipV="false" rot="0">
              <a:off x="0" y="0"/>
              <a:ext cx="1067796" cy="1626464"/>
            </a:xfrm>
            <a:custGeom>
              <a:avLst/>
              <a:gdLst/>
              <a:ahLst/>
              <a:cxnLst/>
              <a:rect r="r" b="b" t="t" l="l"/>
              <a:pathLst>
                <a:path h="1626464" w="1067796">
                  <a:moveTo>
                    <a:pt x="32463" y="0"/>
                  </a:moveTo>
                  <a:lnTo>
                    <a:pt x="1035334" y="0"/>
                  </a:lnTo>
                  <a:cubicBezTo>
                    <a:pt x="1043943" y="0"/>
                    <a:pt x="1052200" y="3420"/>
                    <a:pt x="1058288" y="9508"/>
                  </a:cubicBezTo>
                  <a:cubicBezTo>
                    <a:pt x="1064376" y="15596"/>
                    <a:pt x="1067796" y="23853"/>
                    <a:pt x="1067796" y="32463"/>
                  </a:cubicBezTo>
                  <a:lnTo>
                    <a:pt x="1067796" y="1594002"/>
                  </a:lnTo>
                  <a:cubicBezTo>
                    <a:pt x="1067796" y="1602611"/>
                    <a:pt x="1064376" y="1610869"/>
                    <a:pt x="1058288" y="1616956"/>
                  </a:cubicBezTo>
                  <a:cubicBezTo>
                    <a:pt x="1052200" y="1623044"/>
                    <a:pt x="1043943" y="1626464"/>
                    <a:pt x="1035334" y="1626464"/>
                  </a:cubicBezTo>
                  <a:lnTo>
                    <a:pt x="32463" y="1626464"/>
                  </a:lnTo>
                  <a:cubicBezTo>
                    <a:pt x="23853" y="1626464"/>
                    <a:pt x="15596" y="1623044"/>
                    <a:pt x="9508" y="1616956"/>
                  </a:cubicBezTo>
                  <a:cubicBezTo>
                    <a:pt x="3420" y="1610869"/>
                    <a:pt x="0" y="1602611"/>
                    <a:pt x="0" y="1594002"/>
                  </a:cubicBezTo>
                  <a:lnTo>
                    <a:pt x="0" y="32463"/>
                  </a:lnTo>
                  <a:cubicBezTo>
                    <a:pt x="0" y="23853"/>
                    <a:pt x="3420" y="15596"/>
                    <a:pt x="9508" y="9508"/>
                  </a:cubicBezTo>
                  <a:cubicBezTo>
                    <a:pt x="15596" y="3420"/>
                    <a:pt x="23853" y="0"/>
                    <a:pt x="32463" y="0"/>
                  </a:cubicBezTo>
                  <a:close/>
                </a:path>
              </a:pathLst>
            </a:custGeom>
            <a:solidFill>
              <a:srgbClr val="FAF6F1"/>
            </a:solidFill>
          </p:spPr>
        </p:sp>
        <p:sp>
          <p:nvSpPr>
            <p:cNvPr name="TextBox 15" id="15"/>
            <p:cNvSpPr txBox="true"/>
            <p:nvPr/>
          </p:nvSpPr>
          <p:spPr>
            <a:xfrm>
              <a:off x="0" y="-76200"/>
              <a:ext cx="1067796" cy="1702664"/>
            </a:xfrm>
            <a:prstGeom prst="rect">
              <a:avLst/>
            </a:prstGeom>
          </p:spPr>
          <p:txBody>
            <a:bodyPr anchor="ctr" rtlCol="false" tIns="50800" lIns="50800" bIns="50800" rIns="50800"/>
            <a:lstStyle/>
            <a:p>
              <a:pPr algn="ctr">
                <a:lnSpc>
                  <a:spcPts val="2729"/>
                </a:lnSpc>
              </a:pPr>
            </a:p>
          </p:txBody>
        </p:sp>
      </p:grpSp>
      <p:sp>
        <p:nvSpPr>
          <p:cNvPr name="Freeform 16" id="16"/>
          <p:cNvSpPr/>
          <p:nvPr/>
        </p:nvSpPr>
        <p:spPr>
          <a:xfrm flipH="false" flipV="false" rot="0">
            <a:off x="9684639" y="2291597"/>
            <a:ext cx="3481934" cy="1506992"/>
          </a:xfrm>
          <a:custGeom>
            <a:avLst/>
            <a:gdLst/>
            <a:ahLst/>
            <a:cxnLst/>
            <a:rect r="r" b="b" t="t" l="l"/>
            <a:pathLst>
              <a:path h="1506992" w="3481934">
                <a:moveTo>
                  <a:pt x="0" y="0"/>
                </a:moveTo>
                <a:lnTo>
                  <a:pt x="3481935" y="0"/>
                </a:lnTo>
                <a:lnTo>
                  <a:pt x="3481935" y="1506992"/>
                </a:lnTo>
                <a:lnTo>
                  <a:pt x="0" y="1506992"/>
                </a:lnTo>
                <a:lnTo>
                  <a:pt x="0" y="0"/>
                </a:lnTo>
                <a:close/>
              </a:path>
            </a:pathLst>
          </a:custGeom>
          <a:blipFill>
            <a:blip r:embed="rId7"/>
            <a:stretch>
              <a:fillRect l="-6838" t="-41078" r="-15279" b="-141078"/>
            </a:stretch>
          </a:blipFill>
        </p:spPr>
      </p:sp>
      <p:grpSp>
        <p:nvGrpSpPr>
          <p:cNvPr name="Group 17" id="17"/>
          <p:cNvGrpSpPr/>
          <p:nvPr/>
        </p:nvGrpSpPr>
        <p:grpSpPr>
          <a:xfrm rot="0">
            <a:off x="4982282" y="2294071"/>
            <a:ext cx="4054288" cy="6170535"/>
            <a:chOff x="0" y="0"/>
            <a:chExt cx="5405718" cy="8227380"/>
          </a:xfrm>
        </p:grpSpPr>
        <p:grpSp>
          <p:nvGrpSpPr>
            <p:cNvPr name="Group 18" id="18"/>
            <p:cNvGrpSpPr/>
            <p:nvPr/>
          </p:nvGrpSpPr>
          <p:grpSpPr>
            <a:xfrm rot="0">
              <a:off x="0" y="0"/>
              <a:ext cx="5405718" cy="8227380"/>
              <a:chOff x="0" y="0"/>
              <a:chExt cx="1067796" cy="1625161"/>
            </a:xfrm>
          </p:grpSpPr>
          <p:sp>
            <p:nvSpPr>
              <p:cNvPr name="Freeform 19" id="19"/>
              <p:cNvSpPr/>
              <p:nvPr/>
            </p:nvSpPr>
            <p:spPr>
              <a:xfrm flipH="false" flipV="false" rot="0">
                <a:off x="0" y="0"/>
                <a:ext cx="1067796" cy="1625161"/>
              </a:xfrm>
              <a:custGeom>
                <a:avLst/>
                <a:gdLst/>
                <a:ahLst/>
                <a:cxnLst/>
                <a:rect r="r" b="b" t="t" l="l"/>
                <a:pathLst>
                  <a:path h="1625161" w="1067796">
                    <a:moveTo>
                      <a:pt x="32463" y="0"/>
                    </a:moveTo>
                    <a:lnTo>
                      <a:pt x="1035334" y="0"/>
                    </a:lnTo>
                    <a:cubicBezTo>
                      <a:pt x="1043943" y="0"/>
                      <a:pt x="1052200" y="3420"/>
                      <a:pt x="1058288" y="9508"/>
                    </a:cubicBezTo>
                    <a:cubicBezTo>
                      <a:pt x="1064376" y="15596"/>
                      <a:pt x="1067796" y="23853"/>
                      <a:pt x="1067796" y="32463"/>
                    </a:cubicBezTo>
                    <a:lnTo>
                      <a:pt x="1067796" y="1592699"/>
                    </a:lnTo>
                    <a:cubicBezTo>
                      <a:pt x="1067796" y="1601308"/>
                      <a:pt x="1064376" y="1609566"/>
                      <a:pt x="1058288" y="1615653"/>
                    </a:cubicBezTo>
                    <a:cubicBezTo>
                      <a:pt x="1052200" y="1621741"/>
                      <a:pt x="1043943" y="1625161"/>
                      <a:pt x="1035334" y="1625161"/>
                    </a:cubicBezTo>
                    <a:lnTo>
                      <a:pt x="32463" y="1625161"/>
                    </a:lnTo>
                    <a:cubicBezTo>
                      <a:pt x="23853" y="1625161"/>
                      <a:pt x="15596" y="1621741"/>
                      <a:pt x="9508" y="1615653"/>
                    </a:cubicBezTo>
                    <a:cubicBezTo>
                      <a:pt x="3420" y="1609566"/>
                      <a:pt x="0" y="1601308"/>
                      <a:pt x="0" y="1592699"/>
                    </a:cubicBezTo>
                    <a:lnTo>
                      <a:pt x="0" y="32463"/>
                    </a:lnTo>
                    <a:cubicBezTo>
                      <a:pt x="0" y="23853"/>
                      <a:pt x="3420" y="15596"/>
                      <a:pt x="9508" y="9508"/>
                    </a:cubicBezTo>
                    <a:cubicBezTo>
                      <a:pt x="15596" y="3420"/>
                      <a:pt x="23853" y="0"/>
                      <a:pt x="32463" y="0"/>
                    </a:cubicBezTo>
                    <a:close/>
                  </a:path>
                </a:pathLst>
              </a:custGeom>
              <a:solidFill>
                <a:srgbClr val="FAF6F1"/>
              </a:solidFill>
            </p:spPr>
          </p:sp>
          <p:sp>
            <p:nvSpPr>
              <p:cNvPr name="TextBox 20" id="20"/>
              <p:cNvSpPr txBox="true"/>
              <p:nvPr/>
            </p:nvSpPr>
            <p:spPr>
              <a:xfrm>
                <a:off x="0" y="-76200"/>
                <a:ext cx="1067796" cy="1701361"/>
              </a:xfrm>
              <a:prstGeom prst="rect">
                <a:avLst/>
              </a:prstGeom>
            </p:spPr>
            <p:txBody>
              <a:bodyPr anchor="ctr" rtlCol="false" tIns="50800" lIns="50800" bIns="50800" rIns="50800"/>
              <a:lstStyle/>
              <a:p>
                <a:pPr algn="ctr">
                  <a:lnSpc>
                    <a:spcPts val="2729"/>
                  </a:lnSpc>
                </a:pPr>
              </a:p>
            </p:txBody>
          </p:sp>
        </p:grpSp>
        <p:sp>
          <p:nvSpPr>
            <p:cNvPr name="Freeform 21" id="21"/>
            <p:cNvSpPr/>
            <p:nvPr/>
          </p:nvSpPr>
          <p:spPr>
            <a:xfrm flipH="false" flipV="false" rot="0">
              <a:off x="482863" y="0"/>
              <a:ext cx="4439991" cy="2585728"/>
            </a:xfrm>
            <a:custGeom>
              <a:avLst/>
              <a:gdLst/>
              <a:ahLst/>
              <a:cxnLst/>
              <a:rect r="r" b="b" t="t" l="l"/>
              <a:pathLst>
                <a:path h="2585728" w="4439991">
                  <a:moveTo>
                    <a:pt x="0" y="0"/>
                  </a:moveTo>
                  <a:lnTo>
                    <a:pt x="4439991" y="0"/>
                  </a:lnTo>
                  <a:lnTo>
                    <a:pt x="4439991" y="2585728"/>
                  </a:lnTo>
                  <a:lnTo>
                    <a:pt x="0" y="2585728"/>
                  </a:lnTo>
                  <a:lnTo>
                    <a:pt x="0" y="0"/>
                  </a:lnTo>
                  <a:close/>
                </a:path>
              </a:pathLst>
            </a:custGeom>
            <a:blipFill>
              <a:blip r:embed="rId8"/>
              <a:stretch>
                <a:fillRect l="0" t="0" r="0" b="0"/>
              </a:stretch>
            </a:blipFill>
          </p:spPr>
        </p:sp>
      </p:grpSp>
      <p:sp>
        <p:nvSpPr>
          <p:cNvPr name="TextBox 22" id="22"/>
          <p:cNvSpPr txBox="true"/>
          <p:nvPr/>
        </p:nvSpPr>
        <p:spPr>
          <a:xfrm rot="0">
            <a:off x="317339" y="886211"/>
            <a:ext cx="11990553" cy="939800"/>
          </a:xfrm>
          <a:prstGeom prst="rect">
            <a:avLst/>
          </a:prstGeom>
        </p:spPr>
        <p:txBody>
          <a:bodyPr anchor="t" rtlCol="false" tIns="0" lIns="0" bIns="0" rIns="0">
            <a:spAutoFit/>
          </a:bodyPr>
          <a:lstStyle/>
          <a:p>
            <a:pPr algn="l">
              <a:lnSpc>
                <a:spcPts val="7000"/>
              </a:lnSpc>
            </a:pPr>
            <a:r>
              <a:rPr lang="en-US" sz="7000" b="true">
                <a:solidFill>
                  <a:srgbClr val="002352"/>
                </a:solidFill>
                <a:latin typeface="Lato Bold"/>
                <a:ea typeface="Lato Bold"/>
                <a:cs typeface="Lato Bold"/>
                <a:sym typeface="Lato Bold"/>
              </a:rPr>
              <a:t>Thinking about quitting?</a:t>
            </a:r>
          </a:p>
        </p:txBody>
      </p:sp>
      <p:sp>
        <p:nvSpPr>
          <p:cNvPr name="TextBox 23" id="23"/>
          <p:cNvSpPr txBox="true"/>
          <p:nvPr/>
        </p:nvSpPr>
        <p:spPr>
          <a:xfrm rot="0">
            <a:off x="755213" y="4389473"/>
            <a:ext cx="3676065" cy="632460"/>
          </a:xfrm>
          <a:prstGeom prst="rect">
            <a:avLst/>
          </a:prstGeom>
        </p:spPr>
        <p:txBody>
          <a:bodyPr anchor="t" rtlCol="false" tIns="0" lIns="0" bIns="0" rIns="0">
            <a:spAutoFit/>
          </a:bodyPr>
          <a:lstStyle/>
          <a:p>
            <a:pPr algn="ctr">
              <a:lnSpc>
                <a:spcPts val="2400"/>
              </a:lnSpc>
            </a:pPr>
            <a:r>
              <a:rPr lang="en-US" b="true" sz="2400" spc="-48">
                <a:solidFill>
                  <a:srgbClr val="002654"/>
                </a:solidFill>
                <a:latin typeface="Lato Bold"/>
                <a:ea typeface="Lato Bold"/>
                <a:cs typeface="Lato Bold"/>
                <a:sym typeface="Lato Bold"/>
              </a:rPr>
              <a:t>Health Canada </a:t>
            </a:r>
          </a:p>
          <a:p>
            <a:pPr algn="ctr">
              <a:lnSpc>
                <a:spcPts val="2400"/>
              </a:lnSpc>
            </a:pPr>
            <a:r>
              <a:rPr lang="en-US" b="true" sz="2400" spc="-48">
                <a:solidFill>
                  <a:srgbClr val="002654"/>
                </a:solidFill>
                <a:latin typeface="Lato Bold"/>
                <a:ea typeface="Lato Bold"/>
                <a:cs typeface="Lato Bold"/>
                <a:sym typeface="Lato Bold"/>
              </a:rPr>
              <a:t>youth quit guide</a:t>
            </a:r>
          </a:p>
        </p:txBody>
      </p:sp>
      <p:sp>
        <p:nvSpPr>
          <p:cNvPr name="TextBox 24" id="24"/>
          <p:cNvSpPr txBox="true"/>
          <p:nvPr/>
        </p:nvSpPr>
        <p:spPr>
          <a:xfrm rot="0">
            <a:off x="821133" y="5306738"/>
            <a:ext cx="3170606" cy="1916430"/>
          </a:xfrm>
          <a:prstGeom prst="rect">
            <a:avLst/>
          </a:prstGeom>
        </p:spPr>
        <p:txBody>
          <a:bodyPr anchor="t" rtlCol="false" tIns="0" lIns="0" bIns="0" rIns="0">
            <a:spAutoFit/>
          </a:bodyPr>
          <a:lstStyle/>
          <a:p>
            <a:pPr algn="l" marL="518160" indent="-259080" lvl="1">
              <a:lnSpc>
                <a:spcPts val="3840"/>
              </a:lnSpc>
              <a:buFont typeface="Arial"/>
              <a:buChar char="•"/>
            </a:pPr>
            <a:r>
              <a:rPr lang="en-US" sz="2400" spc="-48">
                <a:solidFill>
                  <a:srgbClr val="002654"/>
                </a:solidFill>
                <a:latin typeface="Lato"/>
                <a:ea typeface="Lato"/>
                <a:cs typeface="Lato"/>
                <a:sym typeface="Lato"/>
              </a:rPr>
              <a:t>Youth-focused</a:t>
            </a:r>
          </a:p>
          <a:p>
            <a:pPr algn="l" marL="518160" indent="-259080" lvl="1">
              <a:lnSpc>
                <a:spcPts val="3840"/>
              </a:lnSpc>
              <a:buFont typeface="Arial"/>
              <a:buChar char="•"/>
            </a:pPr>
            <a:r>
              <a:rPr lang="en-US" sz="2400" spc="-48">
                <a:solidFill>
                  <a:srgbClr val="002654"/>
                </a:solidFill>
                <a:latin typeface="Lato"/>
                <a:ea typeface="Lato"/>
                <a:cs typeface="Lato"/>
                <a:sym typeface="Lato"/>
              </a:rPr>
              <a:t>Self-guided support</a:t>
            </a:r>
          </a:p>
          <a:p>
            <a:pPr algn="l" marL="518160" indent="-259080" lvl="1">
              <a:lnSpc>
                <a:spcPts val="3840"/>
              </a:lnSpc>
              <a:buFont typeface="Arial"/>
              <a:buChar char="•"/>
            </a:pPr>
            <a:r>
              <a:rPr lang="en-US" sz="2400" spc="-48">
                <a:solidFill>
                  <a:srgbClr val="002654"/>
                </a:solidFill>
                <a:latin typeface="Lato"/>
                <a:ea typeface="Lato"/>
                <a:cs typeface="Lato"/>
                <a:sym typeface="Lato"/>
              </a:rPr>
              <a:t>Practical quitting strategies</a:t>
            </a:r>
          </a:p>
        </p:txBody>
      </p:sp>
      <p:sp>
        <p:nvSpPr>
          <p:cNvPr name="TextBox 25" id="25"/>
          <p:cNvSpPr txBox="true"/>
          <p:nvPr/>
        </p:nvSpPr>
        <p:spPr>
          <a:xfrm rot="0">
            <a:off x="5220270" y="4389473"/>
            <a:ext cx="3578312" cy="632460"/>
          </a:xfrm>
          <a:prstGeom prst="rect">
            <a:avLst/>
          </a:prstGeom>
        </p:spPr>
        <p:txBody>
          <a:bodyPr anchor="t" rtlCol="false" tIns="0" lIns="0" bIns="0" rIns="0">
            <a:spAutoFit/>
          </a:bodyPr>
          <a:lstStyle/>
          <a:p>
            <a:pPr algn="ctr">
              <a:lnSpc>
                <a:spcPts val="2400"/>
              </a:lnSpc>
            </a:pPr>
            <a:r>
              <a:rPr lang="en-US" b="true" sz="2400" spc="-48">
                <a:solidFill>
                  <a:srgbClr val="002654"/>
                </a:solidFill>
                <a:latin typeface="Lato Bold"/>
                <a:ea typeface="Lato Bold"/>
                <a:cs typeface="Lato Bold"/>
                <a:sym typeface="Lato Bold"/>
              </a:rPr>
              <a:t>NL Smokers’ Helpline support for quitting vaping</a:t>
            </a:r>
          </a:p>
        </p:txBody>
      </p:sp>
      <p:sp>
        <p:nvSpPr>
          <p:cNvPr name="TextBox 26" id="26"/>
          <p:cNvSpPr txBox="true"/>
          <p:nvPr/>
        </p:nvSpPr>
        <p:spPr>
          <a:xfrm rot="0">
            <a:off x="4937305" y="5306738"/>
            <a:ext cx="3857053" cy="2402205"/>
          </a:xfrm>
          <a:prstGeom prst="rect">
            <a:avLst/>
          </a:prstGeom>
        </p:spPr>
        <p:txBody>
          <a:bodyPr anchor="t" rtlCol="false" tIns="0" lIns="0" bIns="0" rIns="0">
            <a:spAutoFit/>
          </a:bodyPr>
          <a:lstStyle/>
          <a:p>
            <a:pPr algn="l" marL="518160" indent="-259080" lvl="1">
              <a:lnSpc>
                <a:spcPts val="3840"/>
              </a:lnSpc>
              <a:buFont typeface="Arial"/>
              <a:buChar char="•"/>
            </a:pPr>
            <a:r>
              <a:rPr lang="en-US" sz="2400" spc="-48">
                <a:solidFill>
                  <a:srgbClr val="002654"/>
                </a:solidFill>
                <a:latin typeface="Lato"/>
                <a:ea typeface="Lato"/>
                <a:cs typeface="Lato"/>
                <a:sym typeface="Lato"/>
              </a:rPr>
              <a:t>Text, online &amp; phone support</a:t>
            </a:r>
          </a:p>
          <a:p>
            <a:pPr algn="l" marL="518160" indent="-259080" lvl="1">
              <a:lnSpc>
                <a:spcPts val="3840"/>
              </a:lnSpc>
              <a:buFont typeface="Arial"/>
              <a:buChar char="•"/>
            </a:pPr>
            <a:r>
              <a:rPr lang="en-US" sz="2400" spc="-48">
                <a:solidFill>
                  <a:srgbClr val="002654"/>
                </a:solidFill>
                <a:latin typeface="Lato"/>
                <a:ea typeface="Lato"/>
                <a:cs typeface="Lato"/>
                <a:sym typeface="Lato"/>
              </a:rPr>
              <a:t>Confidential</a:t>
            </a:r>
          </a:p>
          <a:p>
            <a:pPr algn="l" marL="518160" indent="-259080" lvl="1">
              <a:lnSpc>
                <a:spcPts val="3840"/>
              </a:lnSpc>
              <a:buFont typeface="Arial"/>
              <a:buChar char="•"/>
            </a:pPr>
            <a:r>
              <a:rPr lang="en-US" sz="2400" spc="-48">
                <a:solidFill>
                  <a:srgbClr val="002654"/>
                </a:solidFill>
                <a:latin typeface="Lato"/>
                <a:ea typeface="Lato"/>
                <a:cs typeface="Lato"/>
                <a:sym typeface="Lato"/>
              </a:rPr>
              <a:t>Built for youth and young adults</a:t>
            </a:r>
          </a:p>
        </p:txBody>
      </p:sp>
      <p:sp>
        <p:nvSpPr>
          <p:cNvPr name="TextBox 27" id="27"/>
          <p:cNvSpPr txBox="true"/>
          <p:nvPr/>
        </p:nvSpPr>
        <p:spPr>
          <a:xfrm rot="0">
            <a:off x="9665039" y="5306738"/>
            <a:ext cx="3787712" cy="1880870"/>
          </a:xfrm>
          <a:prstGeom prst="rect">
            <a:avLst/>
          </a:prstGeom>
        </p:spPr>
        <p:txBody>
          <a:bodyPr anchor="t" rtlCol="false" tIns="0" lIns="0" bIns="0" rIns="0">
            <a:spAutoFit/>
          </a:bodyPr>
          <a:lstStyle/>
          <a:p>
            <a:pPr algn="l" marL="518160" indent="-259080" lvl="1">
              <a:lnSpc>
                <a:spcPts val="3840"/>
              </a:lnSpc>
              <a:buFont typeface="Arial"/>
              <a:buChar char="•"/>
            </a:pPr>
            <a:r>
              <a:rPr lang="en-US" sz="2400" spc="-48">
                <a:solidFill>
                  <a:srgbClr val="002654"/>
                </a:solidFill>
                <a:latin typeface="Lato"/>
                <a:ea typeface="Lato"/>
                <a:cs typeface="Lato"/>
                <a:sym typeface="Lato"/>
              </a:rPr>
              <a:t>Stress management</a:t>
            </a:r>
          </a:p>
          <a:p>
            <a:pPr algn="l" marL="518160" indent="-259080" lvl="1">
              <a:lnSpc>
                <a:spcPts val="3840"/>
              </a:lnSpc>
              <a:buFont typeface="Arial"/>
              <a:buChar char="•"/>
            </a:pPr>
            <a:r>
              <a:rPr lang="en-US" sz="2400" spc="-48">
                <a:solidFill>
                  <a:srgbClr val="002654"/>
                </a:solidFill>
                <a:latin typeface="Lato"/>
                <a:ea typeface="Lato"/>
                <a:cs typeface="Lato"/>
                <a:sym typeface="Lato"/>
              </a:rPr>
              <a:t>Reflection tools</a:t>
            </a:r>
          </a:p>
          <a:p>
            <a:pPr algn="l" marL="496571" indent="-248285" lvl="1">
              <a:lnSpc>
                <a:spcPts val="3680"/>
              </a:lnSpc>
              <a:buFont typeface="Arial"/>
              <a:buChar char="•"/>
            </a:pPr>
            <a:r>
              <a:rPr lang="en-US" sz="2300" spc="-46">
                <a:solidFill>
                  <a:srgbClr val="002654"/>
                </a:solidFill>
                <a:latin typeface="Lato"/>
                <a:ea typeface="Lato"/>
                <a:cs typeface="Lato"/>
                <a:sym typeface="Lato"/>
              </a:rPr>
              <a:t>F</a:t>
            </a:r>
            <a:r>
              <a:rPr lang="en-US" sz="2300" spc="-46">
                <a:solidFill>
                  <a:srgbClr val="002654"/>
                </a:solidFill>
                <a:latin typeface="Lato"/>
                <a:ea typeface="Lato"/>
                <a:cs typeface="Lato"/>
                <a:sym typeface="Lato"/>
              </a:rPr>
              <a:t>ind online: www.truthaboutvaping.ca</a:t>
            </a:r>
          </a:p>
        </p:txBody>
      </p:sp>
      <p:sp>
        <p:nvSpPr>
          <p:cNvPr name="TextBox 28" id="28"/>
          <p:cNvSpPr txBox="true"/>
          <p:nvPr/>
        </p:nvSpPr>
        <p:spPr>
          <a:xfrm rot="0">
            <a:off x="1191742" y="9248493"/>
            <a:ext cx="15904516" cy="578485"/>
          </a:xfrm>
          <a:prstGeom prst="rect">
            <a:avLst/>
          </a:prstGeom>
        </p:spPr>
        <p:txBody>
          <a:bodyPr anchor="t" rtlCol="false" tIns="0" lIns="0" bIns="0" rIns="0">
            <a:spAutoFit/>
          </a:bodyPr>
          <a:lstStyle/>
          <a:p>
            <a:pPr algn="l">
              <a:lnSpc>
                <a:spcPts val="4399"/>
              </a:lnSpc>
            </a:pPr>
            <a:r>
              <a:rPr lang="en-US" sz="4399" spc="-87" b="true">
                <a:solidFill>
                  <a:srgbClr val="002654"/>
                </a:solidFill>
                <a:latin typeface="Lato Bold"/>
                <a:ea typeface="Lato Bold"/>
                <a:cs typeface="Lato Bold"/>
                <a:sym typeface="Lato Bold"/>
              </a:rPr>
              <a:t>You can explore support even if you’re not ready to make a change.</a:t>
            </a:r>
          </a:p>
        </p:txBody>
      </p:sp>
      <p:sp>
        <p:nvSpPr>
          <p:cNvPr name="TextBox 29" id="29"/>
          <p:cNvSpPr txBox="true"/>
          <p:nvPr/>
        </p:nvSpPr>
        <p:spPr>
          <a:xfrm rot="0">
            <a:off x="9665039" y="4387346"/>
            <a:ext cx="3578312" cy="632460"/>
          </a:xfrm>
          <a:prstGeom prst="rect">
            <a:avLst/>
          </a:prstGeom>
        </p:spPr>
        <p:txBody>
          <a:bodyPr anchor="t" rtlCol="false" tIns="0" lIns="0" bIns="0" rIns="0">
            <a:spAutoFit/>
          </a:bodyPr>
          <a:lstStyle/>
          <a:p>
            <a:pPr algn="ctr">
              <a:lnSpc>
                <a:spcPts val="2400"/>
              </a:lnSpc>
            </a:pPr>
            <a:r>
              <a:rPr lang="en-US" b="true" sz="2400" spc="-48">
                <a:solidFill>
                  <a:srgbClr val="002654"/>
                </a:solidFill>
                <a:latin typeface="Lato Bold"/>
                <a:ea typeface="Lato Bold"/>
                <a:cs typeface="Lato Bold"/>
                <a:sym typeface="Lato Bold"/>
              </a:rPr>
              <a:t>Practical tool for cravings and change</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BFAF8"/>
        </a:solidFill>
      </p:bgPr>
    </p:bg>
    <p:spTree>
      <p:nvGrpSpPr>
        <p:cNvPr id="1" name=""/>
        <p:cNvGrpSpPr/>
        <p:nvPr/>
      </p:nvGrpSpPr>
      <p:grpSpPr>
        <a:xfrm>
          <a:off x="0" y="0"/>
          <a:ext cx="0" cy="0"/>
          <a:chOff x="0" y="0"/>
          <a:chExt cx="0" cy="0"/>
        </a:xfrm>
      </p:grpSpPr>
      <p:sp>
        <p:nvSpPr>
          <p:cNvPr name="Freeform 2" id="2"/>
          <p:cNvSpPr/>
          <p:nvPr/>
        </p:nvSpPr>
        <p:spPr>
          <a:xfrm flipH="false" flipV="false" rot="0">
            <a:off x="10103909" y="0"/>
            <a:ext cx="3716876" cy="1934962"/>
          </a:xfrm>
          <a:custGeom>
            <a:avLst/>
            <a:gdLst/>
            <a:ahLst/>
            <a:cxnLst/>
            <a:rect r="r" b="b" t="t" l="l"/>
            <a:pathLst>
              <a:path h="1934962" w="3716876">
                <a:moveTo>
                  <a:pt x="0" y="0"/>
                </a:moveTo>
                <a:lnTo>
                  <a:pt x="3716876" y="0"/>
                </a:lnTo>
                <a:lnTo>
                  <a:pt x="3716876" y="1934962"/>
                </a:lnTo>
                <a:lnTo>
                  <a:pt x="0" y="1934962"/>
                </a:lnTo>
                <a:lnTo>
                  <a:pt x="0" y="0"/>
                </a:lnTo>
                <a:close/>
              </a:path>
            </a:pathLst>
          </a:custGeom>
          <a:blipFill>
            <a:blip r:embed="rId3">
              <a:alphaModFix amt="93000"/>
            </a:blip>
            <a:stretch>
              <a:fillRect l="0" t="0" r="0" b="0"/>
            </a:stretch>
          </a:blipFill>
        </p:spPr>
      </p:sp>
      <p:sp>
        <p:nvSpPr>
          <p:cNvPr name="Freeform 3" id="3"/>
          <p:cNvSpPr/>
          <p:nvPr/>
        </p:nvSpPr>
        <p:spPr>
          <a:xfrm flipH="false" flipV="false" rot="0">
            <a:off x="12060735" y="0"/>
            <a:ext cx="6110981" cy="4503979"/>
          </a:xfrm>
          <a:custGeom>
            <a:avLst/>
            <a:gdLst/>
            <a:ahLst/>
            <a:cxnLst/>
            <a:rect r="r" b="b" t="t" l="l"/>
            <a:pathLst>
              <a:path h="4503979" w="6110981">
                <a:moveTo>
                  <a:pt x="0" y="0"/>
                </a:moveTo>
                <a:lnTo>
                  <a:pt x="6110981" y="0"/>
                </a:lnTo>
                <a:lnTo>
                  <a:pt x="6110981" y="4503979"/>
                </a:lnTo>
                <a:lnTo>
                  <a:pt x="0" y="4503979"/>
                </a:lnTo>
                <a:lnTo>
                  <a:pt x="0" y="0"/>
                </a:lnTo>
                <a:close/>
              </a:path>
            </a:pathLst>
          </a:custGeom>
          <a:blipFill>
            <a:blip r:embed="rId4">
              <a:alphaModFix amt="93000"/>
            </a:blip>
            <a:stretch>
              <a:fillRect l="0" t="0" r="0" b="0"/>
            </a:stretch>
          </a:blipFill>
        </p:spPr>
      </p:sp>
      <p:sp>
        <p:nvSpPr>
          <p:cNvPr name="Freeform 4" id="4"/>
          <p:cNvSpPr/>
          <p:nvPr/>
        </p:nvSpPr>
        <p:spPr>
          <a:xfrm flipH="false" flipV="false" rot="0">
            <a:off x="17286225" y="4285339"/>
            <a:ext cx="1311838" cy="3432644"/>
          </a:xfrm>
          <a:custGeom>
            <a:avLst/>
            <a:gdLst/>
            <a:ahLst/>
            <a:cxnLst/>
            <a:rect r="r" b="b" t="t" l="l"/>
            <a:pathLst>
              <a:path h="3432644" w="1311838">
                <a:moveTo>
                  <a:pt x="0" y="0"/>
                </a:moveTo>
                <a:lnTo>
                  <a:pt x="1311838" y="0"/>
                </a:lnTo>
                <a:lnTo>
                  <a:pt x="1311838" y="3432644"/>
                </a:lnTo>
                <a:lnTo>
                  <a:pt x="0" y="3432644"/>
                </a:lnTo>
                <a:lnTo>
                  <a:pt x="0" y="0"/>
                </a:lnTo>
                <a:close/>
              </a:path>
            </a:pathLst>
          </a:custGeom>
          <a:blipFill>
            <a:blip r:embed="rId5">
              <a:alphaModFix amt="93000"/>
            </a:blip>
            <a:stretch>
              <a:fillRect l="0" t="0" r="0" b="0"/>
            </a:stretch>
          </a:blipFill>
        </p:spPr>
      </p:sp>
      <p:sp>
        <p:nvSpPr>
          <p:cNvPr name="Freeform 5" id="5"/>
          <p:cNvSpPr/>
          <p:nvPr/>
        </p:nvSpPr>
        <p:spPr>
          <a:xfrm flipH="false" flipV="false" rot="0">
            <a:off x="11634387" y="6428009"/>
            <a:ext cx="3487304" cy="3858991"/>
          </a:xfrm>
          <a:custGeom>
            <a:avLst/>
            <a:gdLst/>
            <a:ahLst/>
            <a:cxnLst/>
            <a:rect r="r" b="b" t="t" l="l"/>
            <a:pathLst>
              <a:path h="3858991" w="3487304">
                <a:moveTo>
                  <a:pt x="0" y="0"/>
                </a:moveTo>
                <a:lnTo>
                  <a:pt x="3487304" y="0"/>
                </a:lnTo>
                <a:lnTo>
                  <a:pt x="3487304" y="3858991"/>
                </a:lnTo>
                <a:lnTo>
                  <a:pt x="0" y="3858991"/>
                </a:lnTo>
                <a:lnTo>
                  <a:pt x="0" y="0"/>
                </a:lnTo>
                <a:close/>
              </a:path>
            </a:pathLst>
          </a:custGeom>
          <a:blipFill>
            <a:blip r:embed="rId6">
              <a:alphaModFix amt="93000"/>
            </a:blip>
            <a:stretch>
              <a:fillRect l="0" t="0" r="0" b="0"/>
            </a:stretch>
          </a:blipFill>
        </p:spPr>
      </p:sp>
      <p:sp>
        <p:nvSpPr>
          <p:cNvPr name="Freeform 6" id="6"/>
          <p:cNvSpPr/>
          <p:nvPr/>
        </p:nvSpPr>
        <p:spPr>
          <a:xfrm flipH="false" flipV="false" rot="0">
            <a:off x="12935294" y="2995365"/>
            <a:ext cx="4799142" cy="7291635"/>
          </a:xfrm>
          <a:custGeom>
            <a:avLst/>
            <a:gdLst/>
            <a:ahLst/>
            <a:cxnLst/>
            <a:rect r="r" b="b" t="t" l="l"/>
            <a:pathLst>
              <a:path h="7291635" w="4799142">
                <a:moveTo>
                  <a:pt x="0" y="0"/>
                </a:moveTo>
                <a:lnTo>
                  <a:pt x="4799142" y="0"/>
                </a:lnTo>
                <a:lnTo>
                  <a:pt x="4799142" y="7291635"/>
                </a:lnTo>
                <a:lnTo>
                  <a:pt x="0" y="7291635"/>
                </a:lnTo>
                <a:lnTo>
                  <a:pt x="0" y="0"/>
                </a:lnTo>
                <a:close/>
              </a:path>
            </a:pathLst>
          </a:custGeom>
          <a:blipFill>
            <a:blip r:embed="rId7">
              <a:alphaModFix amt="93000"/>
            </a:blip>
            <a:stretch>
              <a:fillRect l="0" t="0" r="0" b="0"/>
            </a:stretch>
          </a:blipFill>
        </p:spPr>
      </p:sp>
      <p:sp>
        <p:nvSpPr>
          <p:cNvPr name="Freeform 7" id="7"/>
          <p:cNvSpPr/>
          <p:nvPr/>
        </p:nvSpPr>
        <p:spPr>
          <a:xfrm flipH="false" flipV="false" rot="0">
            <a:off x="11197108" y="426348"/>
            <a:ext cx="3487304" cy="4077631"/>
          </a:xfrm>
          <a:custGeom>
            <a:avLst/>
            <a:gdLst/>
            <a:ahLst/>
            <a:cxnLst/>
            <a:rect r="r" b="b" t="t" l="l"/>
            <a:pathLst>
              <a:path h="4077631" w="3487304">
                <a:moveTo>
                  <a:pt x="0" y="0"/>
                </a:moveTo>
                <a:lnTo>
                  <a:pt x="3487304" y="0"/>
                </a:lnTo>
                <a:lnTo>
                  <a:pt x="3487304" y="4077631"/>
                </a:lnTo>
                <a:lnTo>
                  <a:pt x="0" y="4077631"/>
                </a:lnTo>
                <a:lnTo>
                  <a:pt x="0" y="0"/>
                </a:lnTo>
                <a:close/>
              </a:path>
            </a:pathLst>
          </a:custGeom>
          <a:blipFill>
            <a:blip r:embed="rId8">
              <a:alphaModFix amt="93000"/>
            </a:blip>
            <a:stretch>
              <a:fillRect l="0" t="0" r="0" b="0"/>
            </a:stretch>
          </a:blipFill>
        </p:spPr>
      </p:sp>
      <p:sp>
        <p:nvSpPr>
          <p:cNvPr name="Freeform 8" id="8"/>
          <p:cNvSpPr/>
          <p:nvPr/>
        </p:nvSpPr>
        <p:spPr>
          <a:xfrm flipH="false" flipV="false" rot="0">
            <a:off x="11415747" y="852695"/>
            <a:ext cx="2612745" cy="2579949"/>
          </a:xfrm>
          <a:custGeom>
            <a:avLst/>
            <a:gdLst/>
            <a:ahLst/>
            <a:cxnLst/>
            <a:rect r="r" b="b" t="t" l="l"/>
            <a:pathLst>
              <a:path h="2579949" w="2612745">
                <a:moveTo>
                  <a:pt x="0" y="0"/>
                </a:moveTo>
                <a:lnTo>
                  <a:pt x="2612745" y="0"/>
                </a:lnTo>
                <a:lnTo>
                  <a:pt x="2612745" y="2579949"/>
                </a:lnTo>
                <a:lnTo>
                  <a:pt x="0" y="2579949"/>
                </a:lnTo>
                <a:lnTo>
                  <a:pt x="0" y="0"/>
                </a:lnTo>
                <a:close/>
              </a:path>
            </a:pathLst>
          </a:custGeom>
          <a:blipFill>
            <a:blip r:embed="rId9">
              <a:alphaModFix amt="93000"/>
            </a:blip>
            <a:stretch>
              <a:fillRect l="0" t="0" r="0" b="0"/>
            </a:stretch>
          </a:blipFill>
        </p:spPr>
      </p:sp>
      <p:sp>
        <p:nvSpPr>
          <p:cNvPr name="Freeform 9" id="9"/>
          <p:cNvSpPr/>
          <p:nvPr/>
        </p:nvSpPr>
        <p:spPr>
          <a:xfrm flipH="true" flipV="false" rot="0">
            <a:off x="11842095" y="1279043"/>
            <a:ext cx="1760050" cy="1945894"/>
          </a:xfrm>
          <a:custGeom>
            <a:avLst/>
            <a:gdLst/>
            <a:ahLst/>
            <a:cxnLst/>
            <a:rect r="r" b="b" t="t" l="l"/>
            <a:pathLst>
              <a:path h="1945894" w="1760050">
                <a:moveTo>
                  <a:pt x="1760050" y="0"/>
                </a:moveTo>
                <a:lnTo>
                  <a:pt x="0" y="0"/>
                </a:lnTo>
                <a:lnTo>
                  <a:pt x="0" y="1945893"/>
                </a:lnTo>
                <a:lnTo>
                  <a:pt x="1760050" y="1945893"/>
                </a:lnTo>
                <a:lnTo>
                  <a:pt x="1760050" y="0"/>
                </a:lnTo>
                <a:close/>
              </a:path>
            </a:pathLst>
          </a:custGeom>
          <a:blipFill>
            <a:blip r:embed="rId10">
              <a:alphaModFix amt="93000"/>
            </a:blip>
            <a:stretch>
              <a:fillRect l="0" t="0" r="0" b="0"/>
            </a:stretch>
          </a:blipFill>
        </p:spPr>
      </p:sp>
      <p:sp>
        <p:nvSpPr>
          <p:cNvPr name="Freeform 10" id="10"/>
          <p:cNvSpPr/>
          <p:nvPr/>
        </p:nvSpPr>
        <p:spPr>
          <a:xfrm flipH="false" flipV="false" rot="0">
            <a:off x="14673480" y="207708"/>
            <a:ext cx="2186397" cy="2798589"/>
          </a:xfrm>
          <a:custGeom>
            <a:avLst/>
            <a:gdLst/>
            <a:ahLst/>
            <a:cxnLst/>
            <a:rect r="r" b="b" t="t" l="l"/>
            <a:pathLst>
              <a:path h="2798589" w="2186397">
                <a:moveTo>
                  <a:pt x="0" y="0"/>
                </a:moveTo>
                <a:lnTo>
                  <a:pt x="2186397" y="0"/>
                </a:lnTo>
                <a:lnTo>
                  <a:pt x="2186397" y="2798588"/>
                </a:lnTo>
                <a:lnTo>
                  <a:pt x="0" y="2798588"/>
                </a:lnTo>
                <a:lnTo>
                  <a:pt x="0" y="0"/>
                </a:lnTo>
                <a:close/>
              </a:path>
            </a:pathLst>
          </a:custGeom>
          <a:blipFill>
            <a:blip r:embed="rId11">
              <a:alphaModFix amt="93000"/>
            </a:blip>
            <a:stretch>
              <a:fillRect l="0" t="0" r="0" b="0"/>
            </a:stretch>
          </a:blipFill>
        </p:spPr>
      </p:sp>
      <p:sp>
        <p:nvSpPr>
          <p:cNvPr name="Freeform 11" id="11"/>
          <p:cNvSpPr/>
          <p:nvPr/>
        </p:nvSpPr>
        <p:spPr>
          <a:xfrm flipH="false" flipV="false" rot="0">
            <a:off x="14892119" y="426348"/>
            <a:ext cx="1749118" cy="1727254"/>
          </a:xfrm>
          <a:custGeom>
            <a:avLst/>
            <a:gdLst/>
            <a:ahLst/>
            <a:cxnLst/>
            <a:rect r="r" b="b" t="t" l="l"/>
            <a:pathLst>
              <a:path h="1727254" w="1749118">
                <a:moveTo>
                  <a:pt x="0" y="0"/>
                </a:moveTo>
                <a:lnTo>
                  <a:pt x="1749118" y="0"/>
                </a:lnTo>
                <a:lnTo>
                  <a:pt x="1749118" y="1727253"/>
                </a:lnTo>
                <a:lnTo>
                  <a:pt x="0" y="1727253"/>
                </a:lnTo>
                <a:lnTo>
                  <a:pt x="0" y="0"/>
                </a:lnTo>
                <a:close/>
              </a:path>
            </a:pathLst>
          </a:custGeom>
          <a:blipFill>
            <a:blip r:embed="rId12">
              <a:alphaModFix amt="93000"/>
            </a:blip>
            <a:stretch>
              <a:fillRect l="0" t="0" r="0" b="0"/>
            </a:stretch>
          </a:blipFill>
        </p:spPr>
      </p:sp>
      <p:sp>
        <p:nvSpPr>
          <p:cNvPr name="TextBox 12" id="12"/>
          <p:cNvSpPr txBox="true"/>
          <p:nvPr/>
        </p:nvSpPr>
        <p:spPr>
          <a:xfrm rot="0">
            <a:off x="15472477" y="364533"/>
            <a:ext cx="658018" cy="1651421"/>
          </a:xfrm>
          <a:prstGeom prst="rect">
            <a:avLst/>
          </a:prstGeom>
        </p:spPr>
        <p:txBody>
          <a:bodyPr anchor="t" rtlCol="false" tIns="0" lIns="0" bIns="0" rIns="0">
            <a:spAutoFit/>
          </a:bodyPr>
          <a:lstStyle/>
          <a:p>
            <a:pPr algn="ctr">
              <a:lnSpc>
                <a:spcPts val="13552"/>
              </a:lnSpc>
            </a:pPr>
            <a:r>
              <a:rPr lang="en-US" sz="9680" b="true">
                <a:solidFill>
                  <a:srgbClr val="FFFFFF">
                    <a:alpha val="92941"/>
                  </a:srgbClr>
                </a:solidFill>
                <a:latin typeface="Nourd Semi-Bold"/>
                <a:ea typeface="Nourd Semi-Bold"/>
                <a:cs typeface="Nourd Semi-Bold"/>
                <a:sym typeface="Nourd Semi-Bold"/>
              </a:rPr>
              <a:t>?</a:t>
            </a:r>
          </a:p>
        </p:txBody>
      </p:sp>
      <p:sp>
        <p:nvSpPr>
          <p:cNvPr name="Freeform 13" id="13"/>
          <p:cNvSpPr/>
          <p:nvPr/>
        </p:nvSpPr>
        <p:spPr>
          <a:xfrm flipH="false" flipV="false" rot="0">
            <a:off x="16203958" y="2142670"/>
            <a:ext cx="2186397" cy="3224936"/>
          </a:xfrm>
          <a:custGeom>
            <a:avLst/>
            <a:gdLst/>
            <a:ahLst/>
            <a:cxnLst/>
            <a:rect r="r" b="b" t="t" l="l"/>
            <a:pathLst>
              <a:path h="3224936" w="2186397">
                <a:moveTo>
                  <a:pt x="0" y="0"/>
                </a:moveTo>
                <a:lnTo>
                  <a:pt x="2186397" y="0"/>
                </a:lnTo>
                <a:lnTo>
                  <a:pt x="2186397" y="3224936"/>
                </a:lnTo>
                <a:lnTo>
                  <a:pt x="0" y="3224936"/>
                </a:lnTo>
                <a:lnTo>
                  <a:pt x="0" y="0"/>
                </a:lnTo>
                <a:close/>
              </a:path>
            </a:pathLst>
          </a:custGeom>
          <a:blipFill>
            <a:blip r:embed="rId13">
              <a:alphaModFix amt="93000"/>
            </a:blip>
            <a:stretch>
              <a:fillRect l="0" t="0" r="0" b="0"/>
            </a:stretch>
          </a:blipFill>
        </p:spPr>
      </p:sp>
      <p:sp>
        <p:nvSpPr>
          <p:cNvPr name="Freeform 14" id="14"/>
          <p:cNvSpPr/>
          <p:nvPr/>
        </p:nvSpPr>
        <p:spPr>
          <a:xfrm flipH="false" flipV="false" rot="0">
            <a:off x="16411666" y="2569017"/>
            <a:ext cx="1760050" cy="1727254"/>
          </a:xfrm>
          <a:custGeom>
            <a:avLst/>
            <a:gdLst/>
            <a:ahLst/>
            <a:cxnLst/>
            <a:rect r="r" b="b" t="t" l="l"/>
            <a:pathLst>
              <a:path h="1727254" w="1760050">
                <a:moveTo>
                  <a:pt x="0" y="0"/>
                </a:moveTo>
                <a:lnTo>
                  <a:pt x="1760050" y="0"/>
                </a:lnTo>
                <a:lnTo>
                  <a:pt x="1760050" y="1727254"/>
                </a:lnTo>
                <a:lnTo>
                  <a:pt x="0" y="1727254"/>
                </a:lnTo>
                <a:lnTo>
                  <a:pt x="0" y="0"/>
                </a:lnTo>
                <a:close/>
              </a:path>
            </a:pathLst>
          </a:custGeom>
          <a:blipFill>
            <a:blip r:embed="rId14">
              <a:alphaModFix amt="93000"/>
            </a:blip>
            <a:stretch>
              <a:fillRect l="0" t="0" r="0" b="0"/>
            </a:stretch>
          </a:blipFill>
        </p:spPr>
      </p:sp>
      <p:sp>
        <p:nvSpPr>
          <p:cNvPr name="Freeform 15" id="15"/>
          <p:cNvSpPr/>
          <p:nvPr/>
        </p:nvSpPr>
        <p:spPr>
          <a:xfrm flipH="false" flipV="false" rot="0">
            <a:off x="17056653" y="2678337"/>
            <a:ext cx="885491" cy="1508614"/>
          </a:xfrm>
          <a:custGeom>
            <a:avLst/>
            <a:gdLst/>
            <a:ahLst/>
            <a:cxnLst/>
            <a:rect r="r" b="b" t="t" l="l"/>
            <a:pathLst>
              <a:path h="1508614" w="885491">
                <a:moveTo>
                  <a:pt x="0" y="0"/>
                </a:moveTo>
                <a:lnTo>
                  <a:pt x="885491" y="0"/>
                </a:lnTo>
                <a:lnTo>
                  <a:pt x="885491" y="1508614"/>
                </a:lnTo>
                <a:lnTo>
                  <a:pt x="0" y="1508614"/>
                </a:lnTo>
                <a:lnTo>
                  <a:pt x="0" y="0"/>
                </a:lnTo>
                <a:close/>
              </a:path>
            </a:pathLst>
          </a:custGeom>
          <a:blipFill>
            <a:blip r:embed="rId15">
              <a:alphaModFix amt="93000"/>
            </a:blip>
            <a:stretch>
              <a:fillRect l="0" t="0" r="0" b="0"/>
            </a:stretch>
          </a:blipFill>
        </p:spPr>
      </p:sp>
      <p:sp>
        <p:nvSpPr>
          <p:cNvPr name="Freeform 16" id="16"/>
          <p:cNvSpPr/>
          <p:nvPr/>
        </p:nvSpPr>
        <p:spPr>
          <a:xfrm flipH="false" flipV="false" rot="0">
            <a:off x="14236200" y="7707051"/>
            <a:ext cx="4361863" cy="2579949"/>
          </a:xfrm>
          <a:custGeom>
            <a:avLst/>
            <a:gdLst/>
            <a:ahLst/>
            <a:cxnLst/>
            <a:rect r="r" b="b" t="t" l="l"/>
            <a:pathLst>
              <a:path h="2579949" w="4361863">
                <a:moveTo>
                  <a:pt x="0" y="0"/>
                </a:moveTo>
                <a:lnTo>
                  <a:pt x="4361863" y="0"/>
                </a:lnTo>
                <a:lnTo>
                  <a:pt x="4361863" y="2579949"/>
                </a:lnTo>
                <a:lnTo>
                  <a:pt x="0" y="2579949"/>
                </a:lnTo>
                <a:lnTo>
                  <a:pt x="0" y="0"/>
                </a:lnTo>
                <a:close/>
              </a:path>
            </a:pathLst>
          </a:custGeom>
          <a:blipFill>
            <a:blip r:embed="rId16">
              <a:alphaModFix amt="93000"/>
            </a:blip>
            <a:stretch>
              <a:fillRect l="0" t="0" r="0" b="0"/>
            </a:stretch>
          </a:blipFill>
        </p:spPr>
      </p:sp>
      <p:sp>
        <p:nvSpPr>
          <p:cNvPr name="Freeform 17" id="17"/>
          <p:cNvSpPr/>
          <p:nvPr/>
        </p:nvSpPr>
        <p:spPr>
          <a:xfrm flipH="false" flipV="false" rot="0">
            <a:off x="16411666" y="7062064"/>
            <a:ext cx="2186397" cy="3224936"/>
          </a:xfrm>
          <a:custGeom>
            <a:avLst/>
            <a:gdLst/>
            <a:ahLst/>
            <a:cxnLst/>
            <a:rect r="r" b="b" t="t" l="l"/>
            <a:pathLst>
              <a:path h="3224936" w="2186397">
                <a:moveTo>
                  <a:pt x="0" y="0"/>
                </a:moveTo>
                <a:lnTo>
                  <a:pt x="2186397" y="0"/>
                </a:lnTo>
                <a:lnTo>
                  <a:pt x="2186397" y="3224936"/>
                </a:lnTo>
                <a:lnTo>
                  <a:pt x="0" y="3224936"/>
                </a:lnTo>
                <a:lnTo>
                  <a:pt x="0" y="0"/>
                </a:lnTo>
                <a:close/>
              </a:path>
            </a:pathLst>
          </a:custGeom>
          <a:blipFill>
            <a:blip r:embed="rId17">
              <a:alphaModFix amt="93000"/>
            </a:blip>
            <a:stretch>
              <a:fillRect l="0" t="0" r="0" b="0"/>
            </a:stretch>
          </a:blipFill>
        </p:spPr>
      </p:sp>
      <p:sp>
        <p:nvSpPr>
          <p:cNvPr name="Freeform 18" id="18"/>
          <p:cNvSpPr/>
          <p:nvPr/>
        </p:nvSpPr>
        <p:spPr>
          <a:xfrm flipH="false" flipV="false" rot="0">
            <a:off x="15040015" y="5803047"/>
            <a:ext cx="232667" cy="221587"/>
          </a:xfrm>
          <a:custGeom>
            <a:avLst/>
            <a:gdLst/>
            <a:ahLst/>
            <a:cxnLst/>
            <a:rect r="r" b="b" t="t" l="l"/>
            <a:pathLst>
              <a:path h="221587" w="232667">
                <a:moveTo>
                  <a:pt x="0" y="0"/>
                </a:moveTo>
                <a:lnTo>
                  <a:pt x="232666" y="0"/>
                </a:lnTo>
                <a:lnTo>
                  <a:pt x="232666" y="221587"/>
                </a:lnTo>
                <a:lnTo>
                  <a:pt x="0" y="221587"/>
                </a:lnTo>
                <a:lnTo>
                  <a:pt x="0" y="0"/>
                </a:lnTo>
                <a:close/>
              </a:path>
            </a:pathLst>
          </a:custGeom>
          <a:blipFill>
            <a:blip r:embed="rId18">
              <a:alphaModFix amt="93000"/>
            </a:blip>
            <a:stretch>
              <a:fillRect l="0" t="0" r="0" b="0"/>
            </a:stretch>
          </a:blipFill>
        </p:spPr>
      </p:sp>
      <p:sp>
        <p:nvSpPr>
          <p:cNvPr name="Freeform 19" id="19"/>
          <p:cNvSpPr/>
          <p:nvPr/>
        </p:nvSpPr>
        <p:spPr>
          <a:xfrm flipH="false" flipV="false" rot="0">
            <a:off x="5809961" y="0"/>
            <a:ext cx="5223467" cy="2260732"/>
          </a:xfrm>
          <a:custGeom>
            <a:avLst/>
            <a:gdLst/>
            <a:ahLst/>
            <a:cxnLst/>
            <a:rect r="r" b="b" t="t" l="l"/>
            <a:pathLst>
              <a:path h="2260732" w="5223467">
                <a:moveTo>
                  <a:pt x="0" y="0"/>
                </a:moveTo>
                <a:lnTo>
                  <a:pt x="5223466" y="0"/>
                </a:lnTo>
                <a:lnTo>
                  <a:pt x="5223466" y="2260732"/>
                </a:lnTo>
                <a:lnTo>
                  <a:pt x="0" y="2260732"/>
                </a:lnTo>
                <a:lnTo>
                  <a:pt x="0" y="0"/>
                </a:lnTo>
                <a:close/>
              </a:path>
            </a:pathLst>
          </a:custGeom>
          <a:blipFill>
            <a:blip r:embed="rId19"/>
            <a:stretch>
              <a:fillRect l="-6838" t="-41078" r="-15279" b="-141078"/>
            </a:stretch>
          </a:blipFill>
        </p:spPr>
      </p:sp>
      <p:sp>
        <p:nvSpPr>
          <p:cNvPr name="TextBox 20" id="20"/>
          <p:cNvSpPr txBox="true"/>
          <p:nvPr/>
        </p:nvSpPr>
        <p:spPr>
          <a:xfrm rot="0">
            <a:off x="490602" y="449211"/>
            <a:ext cx="7671611" cy="1060447"/>
          </a:xfrm>
          <a:prstGeom prst="rect">
            <a:avLst/>
          </a:prstGeom>
        </p:spPr>
        <p:txBody>
          <a:bodyPr anchor="t" rtlCol="false" tIns="0" lIns="0" bIns="0" rIns="0">
            <a:spAutoFit/>
          </a:bodyPr>
          <a:lstStyle/>
          <a:p>
            <a:pPr algn="l">
              <a:lnSpc>
                <a:spcPts val="7999"/>
              </a:lnSpc>
            </a:pPr>
            <a:r>
              <a:rPr lang="en-US" sz="7999" b="true">
                <a:solidFill>
                  <a:srgbClr val="002654"/>
                </a:solidFill>
                <a:latin typeface="Lato Bold"/>
                <a:ea typeface="Lato Bold"/>
                <a:cs typeface="Lato Bold"/>
                <a:sym typeface="Lato Bold"/>
              </a:rPr>
              <a:t>More About</a:t>
            </a:r>
          </a:p>
        </p:txBody>
      </p:sp>
      <p:sp>
        <p:nvSpPr>
          <p:cNvPr name="TextBox 21" id="21"/>
          <p:cNvSpPr txBox="true"/>
          <p:nvPr/>
        </p:nvSpPr>
        <p:spPr>
          <a:xfrm rot="0">
            <a:off x="735467" y="9248775"/>
            <a:ext cx="16321186" cy="647700"/>
          </a:xfrm>
          <a:prstGeom prst="rect">
            <a:avLst/>
          </a:prstGeom>
        </p:spPr>
        <p:txBody>
          <a:bodyPr anchor="t" rtlCol="false" tIns="0" lIns="0" bIns="0" rIns="0">
            <a:spAutoFit/>
          </a:bodyPr>
          <a:lstStyle/>
          <a:p>
            <a:pPr algn="l">
              <a:lnSpc>
                <a:spcPts val="5040"/>
              </a:lnSpc>
            </a:pPr>
            <a:r>
              <a:rPr lang="en-US" sz="4200" b="true">
                <a:solidFill>
                  <a:srgbClr val="001540"/>
                </a:solidFill>
                <a:latin typeface="Lato Bold"/>
                <a:ea typeface="Lato Bold"/>
                <a:cs typeface="Lato Bold"/>
                <a:sym typeface="Lato Bold"/>
              </a:rPr>
              <a:t>Find V-SHIFT online at </a:t>
            </a:r>
            <a:r>
              <a:rPr lang="en-US" sz="4200" u="sng" b="true">
                <a:solidFill>
                  <a:srgbClr val="001540"/>
                </a:solidFill>
                <a:latin typeface="Lato Bold"/>
                <a:ea typeface="Lato Bold"/>
                <a:cs typeface="Lato Bold"/>
                <a:sym typeface="Lato Bold"/>
              </a:rPr>
              <a:t>www.truthaboutvaping.ca</a:t>
            </a:r>
          </a:p>
        </p:txBody>
      </p:sp>
      <p:sp>
        <p:nvSpPr>
          <p:cNvPr name="TextBox 22" id="22"/>
          <p:cNvSpPr txBox="true"/>
          <p:nvPr/>
        </p:nvSpPr>
        <p:spPr>
          <a:xfrm rot="0">
            <a:off x="490602" y="3595902"/>
            <a:ext cx="2781298" cy="847725"/>
          </a:xfrm>
          <a:prstGeom prst="rect">
            <a:avLst/>
          </a:prstGeom>
        </p:spPr>
        <p:txBody>
          <a:bodyPr anchor="t" rtlCol="false" tIns="0" lIns="0" bIns="0" rIns="0">
            <a:spAutoFit/>
          </a:bodyPr>
          <a:lstStyle/>
          <a:p>
            <a:pPr algn="ctr">
              <a:lnSpc>
                <a:spcPts val="3360"/>
              </a:lnSpc>
            </a:pPr>
            <a:r>
              <a:rPr lang="en-US" b="true" sz="2800">
                <a:solidFill>
                  <a:srgbClr val="000E41"/>
                </a:solidFill>
                <a:latin typeface="Lato Bold"/>
                <a:ea typeface="Lato Bold"/>
                <a:cs typeface="Lato Bold"/>
                <a:sym typeface="Lato Bold"/>
              </a:rPr>
              <a:t>UNDERSTAND NICOTINE</a:t>
            </a:r>
          </a:p>
        </p:txBody>
      </p:sp>
      <p:sp>
        <p:nvSpPr>
          <p:cNvPr name="TextBox 23" id="23"/>
          <p:cNvSpPr txBox="true"/>
          <p:nvPr/>
        </p:nvSpPr>
        <p:spPr>
          <a:xfrm rot="0">
            <a:off x="4856645" y="3595902"/>
            <a:ext cx="2781298" cy="847725"/>
          </a:xfrm>
          <a:prstGeom prst="rect">
            <a:avLst/>
          </a:prstGeom>
        </p:spPr>
        <p:txBody>
          <a:bodyPr anchor="t" rtlCol="false" tIns="0" lIns="0" bIns="0" rIns="0">
            <a:spAutoFit/>
          </a:bodyPr>
          <a:lstStyle/>
          <a:p>
            <a:pPr algn="ctr">
              <a:lnSpc>
                <a:spcPts val="3360"/>
              </a:lnSpc>
            </a:pPr>
            <a:r>
              <a:rPr lang="en-US" b="true" sz="2800">
                <a:solidFill>
                  <a:srgbClr val="000E41"/>
                </a:solidFill>
                <a:latin typeface="Lato Bold"/>
                <a:ea typeface="Lato Bold"/>
                <a:cs typeface="Lato Bold"/>
                <a:sym typeface="Lato Bold"/>
              </a:rPr>
              <a:t>NOTICE THE PATTERNS</a:t>
            </a:r>
          </a:p>
        </p:txBody>
      </p:sp>
      <p:sp>
        <p:nvSpPr>
          <p:cNvPr name="TextBox 24" id="24"/>
          <p:cNvSpPr txBox="true"/>
          <p:nvPr/>
        </p:nvSpPr>
        <p:spPr>
          <a:xfrm rot="0">
            <a:off x="1560166" y="2187885"/>
            <a:ext cx="1800770" cy="542925"/>
          </a:xfrm>
          <a:prstGeom prst="rect">
            <a:avLst/>
          </a:prstGeom>
        </p:spPr>
        <p:txBody>
          <a:bodyPr anchor="t" rtlCol="false" tIns="0" lIns="0" bIns="0" rIns="0">
            <a:spAutoFit/>
          </a:bodyPr>
          <a:lstStyle/>
          <a:p>
            <a:pPr algn="l">
              <a:lnSpc>
                <a:spcPts val="4253"/>
              </a:lnSpc>
            </a:pPr>
            <a:r>
              <a:rPr lang="en-US" b="true" sz="3544" i="true">
                <a:solidFill>
                  <a:srgbClr val="5E17EB"/>
                </a:solidFill>
                <a:latin typeface="Lato Bold Italics"/>
                <a:ea typeface="Lato Bold Italics"/>
                <a:cs typeface="Lato Bold Italics"/>
                <a:sym typeface="Lato Bold Italics"/>
              </a:rPr>
              <a:t>Private</a:t>
            </a:r>
          </a:p>
        </p:txBody>
      </p:sp>
      <p:sp>
        <p:nvSpPr>
          <p:cNvPr name="TextBox 25" id="25"/>
          <p:cNvSpPr txBox="true"/>
          <p:nvPr/>
        </p:nvSpPr>
        <p:spPr>
          <a:xfrm rot="0">
            <a:off x="3762995" y="2168375"/>
            <a:ext cx="2004664" cy="571500"/>
          </a:xfrm>
          <a:prstGeom prst="rect">
            <a:avLst/>
          </a:prstGeom>
        </p:spPr>
        <p:txBody>
          <a:bodyPr anchor="t" rtlCol="false" tIns="0" lIns="0" bIns="0" rIns="0">
            <a:spAutoFit/>
          </a:bodyPr>
          <a:lstStyle/>
          <a:p>
            <a:pPr algn="l">
              <a:lnSpc>
                <a:spcPts val="4456"/>
              </a:lnSpc>
            </a:pPr>
            <a:r>
              <a:rPr lang="en-US" b="true" sz="3713" i="true">
                <a:solidFill>
                  <a:srgbClr val="5E17EB"/>
                </a:solidFill>
                <a:latin typeface="Lato Bold Italics"/>
                <a:ea typeface="Lato Bold Italics"/>
                <a:cs typeface="Lato Bold Italics"/>
                <a:sym typeface="Lato Bold Italics"/>
              </a:rPr>
              <a:t>Practical</a:t>
            </a:r>
          </a:p>
        </p:txBody>
      </p:sp>
      <p:sp>
        <p:nvSpPr>
          <p:cNvPr name="TextBox 26" id="26"/>
          <p:cNvSpPr txBox="true"/>
          <p:nvPr/>
        </p:nvSpPr>
        <p:spPr>
          <a:xfrm rot="0">
            <a:off x="6568143" y="2190452"/>
            <a:ext cx="3981264" cy="561975"/>
          </a:xfrm>
          <a:prstGeom prst="rect">
            <a:avLst/>
          </a:prstGeom>
        </p:spPr>
        <p:txBody>
          <a:bodyPr anchor="t" rtlCol="false" tIns="0" lIns="0" bIns="0" rIns="0">
            <a:spAutoFit/>
          </a:bodyPr>
          <a:lstStyle/>
          <a:p>
            <a:pPr algn="l">
              <a:lnSpc>
                <a:spcPts val="4354"/>
              </a:lnSpc>
            </a:pPr>
            <a:r>
              <a:rPr lang="en-US" sz="3628">
                <a:solidFill>
                  <a:srgbClr val="5E17EB"/>
                </a:solidFill>
                <a:latin typeface="Lato"/>
                <a:ea typeface="Lato"/>
                <a:cs typeface="Lato"/>
                <a:sym typeface="Lato"/>
              </a:rPr>
              <a:t>At your own </a:t>
            </a:r>
            <a:r>
              <a:rPr lang="en-US" sz="3628" i="true" b="true">
                <a:solidFill>
                  <a:srgbClr val="5E17EB"/>
                </a:solidFill>
                <a:latin typeface="Lato Bold Italics"/>
                <a:ea typeface="Lato Bold Italics"/>
                <a:cs typeface="Lato Bold Italics"/>
                <a:sym typeface="Lato Bold Italics"/>
              </a:rPr>
              <a:t>Pace</a:t>
            </a:r>
          </a:p>
        </p:txBody>
      </p:sp>
      <p:grpSp>
        <p:nvGrpSpPr>
          <p:cNvPr name="Group 27" id="27"/>
          <p:cNvGrpSpPr/>
          <p:nvPr/>
        </p:nvGrpSpPr>
        <p:grpSpPr>
          <a:xfrm rot="0">
            <a:off x="5874157" y="2326152"/>
            <a:ext cx="293936" cy="293936"/>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689D1"/>
            </a:solidFill>
          </p:spPr>
        </p:sp>
        <p:sp>
          <p:nvSpPr>
            <p:cNvPr name="TextBox 29" id="29"/>
            <p:cNvSpPr txBox="true"/>
            <p:nvPr/>
          </p:nvSpPr>
          <p:spPr>
            <a:xfrm>
              <a:off x="76200" y="66675"/>
              <a:ext cx="660400" cy="669925"/>
            </a:xfrm>
            <a:prstGeom prst="rect">
              <a:avLst/>
            </a:prstGeom>
          </p:spPr>
          <p:txBody>
            <a:bodyPr anchor="ctr" rtlCol="false" tIns="50800" lIns="50800" bIns="50800" rIns="50800"/>
            <a:lstStyle/>
            <a:p>
              <a:pPr algn="ctr">
                <a:lnSpc>
                  <a:spcPts val="2175"/>
                </a:lnSpc>
              </a:pPr>
            </a:p>
          </p:txBody>
        </p:sp>
      </p:grpSp>
      <p:grpSp>
        <p:nvGrpSpPr>
          <p:cNvPr name="Group 30" id="30"/>
          <p:cNvGrpSpPr/>
          <p:nvPr/>
        </p:nvGrpSpPr>
        <p:grpSpPr>
          <a:xfrm rot="0">
            <a:off x="3213968" y="2326152"/>
            <a:ext cx="293936" cy="293936"/>
            <a:chOff x="0" y="0"/>
            <a:chExt cx="812800" cy="812800"/>
          </a:xfrm>
        </p:grpSpPr>
        <p:sp>
          <p:nvSpPr>
            <p:cNvPr name="Freeform 31" id="3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689D1"/>
            </a:solidFill>
          </p:spPr>
        </p:sp>
        <p:sp>
          <p:nvSpPr>
            <p:cNvPr name="TextBox 32" id="32"/>
            <p:cNvSpPr txBox="true"/>
            <p:nvPr/>
          </p:nvSpPr>
          <p:spPr>
            <a:xfrm>
              <a:off x="76200" y="66675"/>
              <a:ext cx="660400" cy="669925"/>
            </a:xfrm>
            <a:prstGeom prst="rect">
              <a:avLst/>
            </a:prstGeom>
          </p:spPr>
          <p:txBody>
            <a:bodyPr anchor="ctr" rtlCol="false" tIns="50800" lIns="50800" bIns="50800" rIns="50800"/>
            <a:lstStyle/>
            <a:p>
              <a:pPr algn="ctr">
                <a:lnSpc>
                  <a:spcPts val="2175"/>
                </a:lnSpc>
              </a:pPr>
            </a:p>
          </p:txBody>
        </p:sp>
      </p:grpSp>
      <p:sp>
        <p:nvSpPr>
          <p:cNvPr name="TextBox 33" id="33"/>
          <p:cNvSpPr txBox="true"/>
          <p:nvPr/>
        </p:nvSpPr>
        <p:spPr>
          <a:xfrm rot="0">
            <a:off x="8922892" y="3595902"/>
            <a:ext cx="3469993" cy="847725"/>
          </a:xfrm>
          <a:prstGeom prst="rect">
            <a:avLst/>
          </a:prstGeom>
        </p:spPr>
        <p:txBody>
          <a:bodyPr anchor="t" rtlCol="false" tIns="0" lIns="0" bIns="0" rIns="0">
            <a:spAutoFit/>
          </a:bodyPr>
          <a:lstStyle/>
          <a:p>
            <a:pPr algn="ctr">
              <a:lnSpc>
                <a:spcPts val="3360"/>
              </a:lnSpc>
            </a:pPr>
            <a:r>
              <a:rPr lang="en-US" b="true" sz="2800">
                <a:solidFill>
                  <a:srgbClr val="000E41"/>
                </a:solidFill>
                <a:latin typeface="Lato Bold"/>
                <a:ea typeface="Lato Bold"/>
                <a:cs typeface="Lato Bold"/>
                <a:sym typeface="Lato Bold"/>
              </a:rPr>
              <a:t>N</a:t>
            </a:r>
            <a:r>
              <a:rPr lang="en-US" b="true" sz="2800">
                <a:solidFill>
                  <a:srgbClr val="000E41"/>
                </a:solidFill>
                <a:latin typeface="Lato Bold"/>
                <a:ea typeface="Lato Bold"/>
                <a:cs typeface="Lato Bold"/>
                <a:sym typeface="Lato Bold"/>
              </a:rPr>
              <a:t>AVIGATE WITH SUPPORT</a:t>
            </a:r>
          </a:p>
        </p:txBody>
      </p:sp>
      <p:sp>
        <p:nvSpPr>
          <p:cNvPr name="TextBox 34" id="34"/>
          <p:cNvSpPr txBox="true"/>
          <p:nvPr/>
        </p:nvSpPr>
        <p:spPr>
          <a:xfrm rot="0">
            <a:off x="490602" y="4668280"/>
            <a:ext cx="2750676" cy="828675"/>
          </a:xfrm>
          <a:prstGeom prst="rect">
            <a:avLst/>
          </a:prstGeom>
        </p:spPr>
        <p:txBody>
          <a:bodyPr anchor="t" rtlCol="false" tIns="0" lIns="0" bIns="0" rIns="0">
            <a:spAutoFit/>
          </a:bodyPr>
          <a:lstStyle/>
          <a:p>
            <a:pPr algn="l" marL="582927" indent="-291463" lvl="1">
              <a:lnSpc>
                <a:spcPts val="3239"/>
              </a:lnSpc>
              <a:buFont typeface="Arial"/>
              <a:buChar char="•"/>
            </a:pPr>
            <a:r>
              <a:rPr lang="en-US" sz="2699">
                <a:solidFill>
                  <a:srgbClr val="002654"/>
                </a:solidFill>
                <a:latin typeface="Lato"/>
                <a:ea typeface="Lato"/>
                <a:cs typeface="Lato"/>
                <a:sym typeface="Lato"/>
              </a:rPr>
              <a:t>Signs of dependence</a:t>
            </a:r>
          </a:p>
        </p:txBody>
      </p:sp>
      <p:sp>
        <p:nvSpPr>
          <p:cNvPr name="TextBox 35" id="35"/>
          <p:cNvSpPr txBox="true"/>
          <p:nvPr/>
        </p:nvSpPr>
        <p:spPr>
          <a:xfrm rot="0">
            <a:off x="490602" y="5734149"/>
            <a:ext cx="3469057" cy="828675"/>
          </a:xfrm>
          <a:prstGeom prst="rect">
            <a:avLst/>
          </a:prstGeom>
        </p:spPr>
        <p:txBody>
          <a:bodyPr anchor="t" rtlCol="false" tIns="0" lIns="0" bIns="0" rIns="0">
            <a:spAutoFit/>
          </a:bodyPr>
          <a:lstStyle/>
          <a:p>
            <a:pPr algn="l" marL="582927" indent="-291463" lvl="1">
              <a:lnSpc>
                <a:spcPts val="3239"/>
              </a:lnSpc>
              <a:buFont typeface="Arial"/>
              <a:buChar char="•"/>
            </a:pPr>
            <a:r>
              <a:rPr lang="en-US" sz="2699">
                <a:solidFill>
                  <a:srgbClr val="002654"/>
                </a:solidFill>
                <a:latin typeface="Lato"/>
                <a:ea typeface="Lato"/>
                <a:cs typeface="Lato"/>
                <a:sym typeface="Lato"/>
              </a:rPr>
              <a:t>Re</a:t>
            </a:r>
            <a:r>
              <a:rPr lang="en-US" sz="2699">
                <a:solidFill>
                  <a:srgbClr val="002654"/>
                </a:solidFill>
                <a:latin typeface="Lato"/>
                <a:ea typeface="Lato"/>
                <a:cs typeface="Lato"/>
                <a:sym typeface="Lato"/>
              </a:rPr>
              <a:t>cognize cravings &amp; withdrawal</a:t>
            </a:r>
          </a:p>
        </p:txBody>
      </p:sp>
      <p:sp>
        <p:nvSpPr>
          <p:cNvPr name="TextBox 36" id="36"/>
          <p:cNvSpPr txBox="true"/>
          <p:nvPr/>
        </p:nvSpPr>
        <p:spPr>
          <a:xfrm rot="0">
            <a:off x="414276" y="6821919"/>
            <a:ext cx="3271899" cy="1238250"/>
          </a:xfrm>
          <a:prstGeom prst="rect">
            <a:avLst/>
          </a:prstGeom>
        </p:spPr>
        <p:txBody>
          <a:bodyPr anchor="t" rtlCol="false" tIns="0" lIns="0" bIns="0" rIns="0">
            <a:spAutoFit/>
          </a:bodyPr>
          <a:lstStyle/>
          <a:p>
            <a:pPr algn="l" marL="582927" indent="-291463" lvl="1">
              <a:lnSpc>
                <a:spcPts val="3239"/>
              </a:lnSpc>
              <a:buFont typeface="Arial"/>
              <a:buChar char="•"/>
            </a:pPr>
            <a:r>
              <a:rPr lang="en-US" sz="2699">
                <a:solidFill>
                  <a:srgbClr val="002654"/>
                </a:solidFill>
                <a:latin typeface="Lato"/>
                <a:ea typeface="Lato"/>
                <a:cs typeface="Lato"/>
                <a:sym typeface="Lato"/>
              </a:rPr>
              <a:t>Understand why quitting can feel difficult</a:t>
            </a:r>
          </a:p>
        </p:txBody>
      </p:sp>
      <p:sp>
        <p:nvSpPr>
          <p:cNvPr name="AutoShape 37" id="37"/>
          <p:cNvSpPr/>
          <p:nvPr/>
        </p:nvSpPr>
        <p:spPr>
          <a:xfrm flipV="true">
            <a:off x="4114800" y="3609975"/>
            <a:ext cx="0" cy="4105275"/>
          </a:xfrm>
          <a:prstGeom prst="line">
            <a:avLst/>
          </a:prstGeom>
          <a:ln cap="flat" w="38100">
            <a:solidFill>
              <a:srgbClr val="BBD6D4"/>
            </a:solidFill>
            <a:prstDash val="solid"/>
            <a:headEnd type="none" len="sm" w="sm"/>
            <a:tailEnd type="none" len="sm" w="sm"/>
          </a:ln>
        </p:spPr>
      </p:sp>
      <p:sp>
        <p:nvSpPr>
          <p:cNvPr name="AutoShape 38" id="38"/>
          <p:cNvSpPr/>
          <p:nvPr/>
        </p:nvSpPr>
        <p:spPr>
          <a:xfrm flipH="true" flipV="true">
            <a:off x="8398627" y="3722409"/>
            <a:ext cx="46134" cy="4161276"/>
          </a:xfrm>
          <a:prstGeom prst="line">
            <a:avLst/>
          </a:prstGeom>
          <a:ln cap="flat" w="38100">
            <a:solidFill>
              <a:srgbClr val="BBD6D4"/>
            </a:solidFill>
            <a:prstDash val="solid"/>
            <a:headEnd type="none" len="sm" w="sm"/>
            <a:tailEnd type="none" len="sm" w="sm"/>
          </a:ln>
        </p:spPr>
      </p:sp>
      <p:sp>
        <p:nvSpPr>
          <p:cNvPr name="TextBox 39" id="39"/>
          <p:cNvSpPr txBox="true"/>
          <p:nvPr/>
        </p:nvSpPr>
        <p:spPr>
          <a:xfrm rot="0">
            <a:off x="4543425" y="6821919"/>
            <a:ext cx="3091702" cy="1238250"/>
          </a:xfrm>
          <a:prstGeom prst="rect">
            <a:avLst/>
          </a:prstGeom>
        </p:spPr>
        <p:txBody>
          <a:bodyPr anchor="t" rtlCol="false" tIns="0" lIns="0" bIns="0" rIns="0">
            <a:spAutoFit/>
          </a:bodyPr>
          <a:lstStyle/>
          <a:p>
            <a:pPr algn="l" marL="582932" indent="-291466" lvl="1">
              <a:lnSpc>
                <a:spcPts val="3240"/>
              </a:lnSpc>
              <a:buFont typeface="Arial"/>
              <a:buChar char="•"/>
            </a:pPr>
            <a:r>
              <a:rPr lang="en-US" sz="2700">
                <a:solidFill>
                  <a:srgbClr val="000E41"/>
                </a:solidFill>
                <a:latin typeface="Lato"/>
                <a:ea typeface="Lato"/>
                <a:cs typeface="Lato"/>
                <a:sym typeface="Lato"/>
              </a:rPr>
              <a:t>Build alternative coping strategies</a:t>
            </a:r>
          </a:p>
        </p:txBody>
      </p:sp>
      <p:sp>
        <p:nvSpPr>
          <p:cNvPr name="TextBox 40" id="40"/>
          <p:cNvSpPr txBox="true"/>
          <p:nvPr/>
        </p:nvSpPr>
        <p:spPr>
          <a:xfrm rot="0">
            <a:off x="4543425" y="5804121"/>
            <a:ext cx="3407737" cy="828675"/>
          </a:xfrm>
          <a:prstGeom prst="rect">
            <a:avLst/>
          </a:prstGeom>
        </p:spPr>
        <p:txBody>
          <a:bodyPr anchor="t" rtlCol="false" tIns="0" lIns="0" bIns="0" rIns="0">
            <a:spAutoFit/>
          </a:bodyPr>
          <a:lstStyle/>
          <a:p>
            <a:pPr algn="l" marL="582928" indent="-291464" lvl="1">
              <a:lnSpc>
                <a:spcPts val="3239"/>
              </a:lnSpc>
              <a:buFont typeface="Arial"/>
              <a:buChar char="•"/>
            </a:pPr>
            <a:r>
              <a:rPr lang="en-US" sz="2699">
                <a:solidFill>
                  <a:srgbClr val="000E41"/>
                </a:solidFill>
                <a:latin typeface="Lato"/>
                <a:ea typeface="Lato"/>
                <a:cs typeface="Lato"/>
                <a:sym typeface="Lato"/>
              </a:rPr>
              <a:t>Explore </a:t>
            </a:r>
            <a:r>
              <a:rPr lang="en-US" sz="2699">
                <a:solidFill>
                  <a:srgbClr val="000E41"/>
                </a:solidFill>
                <a:latin typeface="Lato"/>
                <a:ea typeface="Lato"/>
                <a:cs typeface="Lato"/>
                <a:sym typeface="Lato"/>
              </a:rPr>
              <a:t>triggers &amp; routines privately</a:t>
            </a:r>
          </a:p>
        </p:txBody>
      </p:sp>
      <p:sp>
        <p:nvSpPr>
          <p:cNvPr name="TextBox 41" id="41"/>
          <p:cNvSpPr txBox="true"/>
          <p:nvPr/>
        </p:nvSpPr>
        <p:spPr>
          <a:xfrm rot="0">
            <a:off x="8843157" y="4738252"/>
            <a:ext cx="4034171" cy="828675"/>
          </a:xfrm>
          <a:prstGeom prst="rect">
            <a:avLst/>
          </a:prstGeom>
        </p:spPr>
        <p:txBody>
          <a:bodyPr anchor="t" rtlCol="false" tIns="0" lIns="0" bIns="0" rIns="0">
            <a:spAutoFit/>
          </a:bodyPr>
          <a:lstStyle/>
          <a:p>
            <a:pPr algn="l" marL="582930" indent="-291465" lvl="1">
              <a:lnSpc>
                <a:spcPts val="3240"/>
              </a:lnSpc>
              <a:buFont typeface="Arial"/>
              <a:buChar char="•"/>
            </a:pPr>
            <a:r>
              <a:rPr lang="en-US" sz="2700">
                <a:solidFill>
                  <a:srgbClr val="002654"/>
                </a:solidFill>
                <a:latin typeface="Lato"/>
                <a:ea typeface="Lato"/>
                <a:cs typeface="Lato"/>
                <a:sym typeface="Lato"/>
              </a:rPr>
              <a:t>Manage cravings and plan for challenges</a:t>
            </a:r>
          </a:p>
        </p:txBody>
      </p:sp>
      <p:sp>
        <p:nvSpPr>
          <p:cNvPr name="TextBox 42" id="42"/>
          <p:cNvSpPr txBox="true"/>
          <p:nvPr/>
        </p:nvSpPr>
        <p:spPr>
          <a:xfrm rot="0">
            <a:off x="4543425" y="4738252"/>
            <a:ext cx="3626603" cy="828675"/>
          </a:xfrm>
          <a:prstGeom prst="rect">
            <a:avLst/>
          </a:prstGeom>
        </p:spPr>
        <p:txBody>
          <a:bodyPr anchor="t" rtlCol="false" tIns="0" lIns="0" bIns="0" rIns="0">
            <a:spAutoFit/>
          </a:bodyPr>
          <a:lstStyle/>
          <a:p>
            <a:pPr algn="l" marL="582927" indent="-291463" lvl="1">
              <a:lnSpc>
                <a:spcPts val="3239"/>
              </a:lnSpc>
              <a:buFont typeface="Arial"/>
              <a:buChar char="•"/>
            </a:pPr>
            <a:r>
              <a:rPr lang="en-US" sz="2699">
                <a:solidFill>
                  <a:srgbClr val="002654"/>
                </a:solidFill>
                <a:latin typeface="Lato"/>
                <a:ea typeface="Lato"/>
                <a:cs typeface="Lato"/>
                <a:sym typeface="Lato"/>
              </a:rPr>
              <a:t>Nicotine’s influence on daily life</a:t>
            </a:r>
          </a:p>
        </p:txBody>
      </p:sp>
      <p:sp>
        <p:nvSpPr>
          <p:cNvPr name="TextBox 43" id="43"/>
          <p:cNvSpPr txBox="true"/>
          <p:nvPr/>
        </p:nvSpPr>
        <p:spPr>
          <a:xfrm rot="0">
            <a:off x="8843157" y="5804121"/>
            <a:ext cx="4380540" cy="828675"/>
          </a:xfrm>
          <a:prstGeom prst="rect">
            <a:avLst/>
          </a:prstGeom>
        </p:spPr>
        <p:txBody>
          <a:bodyPr anchor="t" rtlCol="false" tIns="0" lIns="0" bIns="0" rIns="0">
            <a:spAutoFit/>
          </a:bodyPr>
          <a:lstStyle/>
          <a:p>
            <a:pPr algn="l" marL="582930" indent="-291465" lvl="1">
              <a:lnSpc>
                <a:spcPts val="3240"/>
              </a:lnSpc>
              <a:buFont typeface="Arial"/>
              <a:buChar char="•"/>
            </a:pPr>
            <a:r>
              <a:rPr lang="en-US" sz="2700">
                <a:solidFill>
                  <a:srgbClr val="002654"/>
                </a:solidFill>
                <a:latin typeface="Lato"/>
                <a:ea typeface="Lato"/>
                <a:cs typeface="Lato"/>
                <a:sym typeface="Lato"/>
              </a:rPr>
              <a:t>Take realistic small steps at your own pace</a:t>
            </a:r>
          </a:p>
        </p:txBody>
      </p:sp>
      <p:sp>
        <p:nvSpPr>
          <p:cNvPr name="TextBox 44" id="44"/>
          <p:cNvSpPr txBox="true"/>
          <p:nvPr/>
        </p:nvSpPr>
        <p:spPr>
          <a:xfrm rot="0">
            <a:off x="8843157" y="6821919"/>
            <a:ext cx="3724621" cy="828675"/>
          </a:xfrm>
          <a:prstGeom prst="rect">
            <a:avLst/>
          </a:prstGeom>
        </p:spPr>
        <p:txBody>
          <a:bodyPr anchor="t" rtlCol="false" tIns="0" lIns="0" bIns="0" rIns="0">
            <a:spAutoFit/>
          </a:bodyPr>
          <a:lstStyle/>
          <a:p>
            <a:pPr algn="l" marL="582930" indent="-291465" lvl="1">
              <a:lnSpc>
                <a:spcPts val="3240"/>
              </a:lnSpc>
              <a:buFont typeface="Arial"/>
              <a:buChar char="•"/>
            </a:pPr>
            <a:r>
              <a:rPr lang="en-US" sz="2700">
                <a:solidFill>
                  <a:srgbClr val="002654"/>
                </a:solidFill>
                <a:latin typeface="Lato"/>
                <a:ea typeface="Lato"/>
                <a:cs typeface="Lato"/>
                <a:sym typeface="Lato"/>
              </a:rPr>
              <a:t>Connect with confidential support</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60742" y="-247721"/>
            <a:ext cx="18548742" cy="10534721"/>
          </a:xfrm>
          <a:custGeom>
            <a:avLst/>
            <a:gdLst/>
            <a:ahLst/>
            <a:cxnLst/>
            <a:rect r="r" b="b" t="t" l="l"/>
            <a:pathLst>
              <a:path h="10534721" w="18548742">
                <a:moveTo>
                  <a:pt x="0" y="0"/>
                </a:moveTo>
                <a:lnTo>
                  <a:pt x="18548742" y="0"/>
                </a:lnTo>
                <a:lnTo>
                  <a:pt x="18548742" y="10534721"/>
                </a:lnTo>
                <a:lnTo>
                  <a:pt x="0" y="10534721"/>
                </a:lnTo>
                <a:lnTo>
                  <a:pt x="0" y="0"/>
                </a:lnTo>
                <a:close/>
              </a:path>
            </a:pathLst>
          </a:custGeom>
          <a:blipFill>
            <a:blip r:embed="rId3"/>
            <a:stretch>
              <a:fillRect l="-601" t="0" r="-313" b="0"/>
            </a:stretch>
          </a:blipFill>
        </p:spPr>
      </p:sp>
      <p:grpSp>
        <p:nvGrpSpPr>
          <p:cNvPr name="Group 3" id="3"/>
          <p:cNvGrpSpPr/>
          <p:nvPr/>
        </p:nvGrpSpPr>
        <p:grpSpPr>
          <a:xfrm rot="0">
            <a:off x="-399137" y="-1521891"/>
            <a:ext cx="18795877" cy="13310610"/>
            <a:chOff x="0" y="0"/>
            <a:chExt cx="25061169" cy="17747480"/>
          </a:xfrm>
        </p:grpSpPr>
        <p:sp>
          <p:nvSpPr>
            <p:cNvPr name="Freeform 4" id="4"/>
            <p:cNvSpPr/>
            <p:nvPr/>
          </p:nvSpPr>
          <p:spPr>
            <a:xfrm flipH="false" flipV="false" rot="0">
              <a:off x="2109863" y="2029188"/>
              <a:ext cx="22951305" cy="15718292"/>
            </a:xfrm>
            <a:custGeom>
              <a:avLst/>
              <a:gdLst/>
              <a:ahLst/>
              <a:cxnLst/>
              <a:rect r="r" b="b" t="t" l="l"/>
              <a:pathLst>
                <a:path h="15718292" w="22951305">
                  <a:moveTo>
                    <a:pt x="0" y="0"/>
                  </a:moveTo>
                  <a:lnTo>
                    <a:pt x="22951306" y="0"/>
                  </a:lnTo>
                  <a:lnTo>
                    <a:pt x="22951306" y="15718292"/>
                  </a:lnTo>
                  <a:lnTo>
                    <a:pt x="0" y="15718292"/>
                  </a:lnTo>
                  <a:lnTo>
                    <a:pt x="0" y="0"/>
                  </a:lnTo>
                  <a:close/>
                </a:path>
              </a:pathLst>
            </a:custGeom>
            <a:blipFill>
              <a:blip r:embed="rId4"/>
              <a:stretch>
                <a:fillRect l="0" t="-18457" r="0" b="-27558"/>
              </a:stretch>
            </a:blipFill>
          </p:spPr>
        </p:sp>
        <p:sp>
          <p:nvSpPr>
            <p:cNvPr name="Freeform 5" id="5"/>
            <p:cNvSpPr/>
            <p:nvPr/>
          </p:nvSpPr>
          <p:spPr>
            <a:xfrm flipH="true" flipV="false" rot="0">
              <a:off x="0" y="0"/>
              <a:ext cx="13120825" cy="15236256"/>
            </a:xfrm>
            <a:custGeom>
              <a:avLst/>
              <a:gdLst/>
              <a:ahLst/>
              <a:cxnLst/>
              <a:rect r="r" b="b" t="t" l="l"/>
              <a:pathLst>
                <a:path h="15236256" w="13120825">
                  <a:moveTo>
                    <a:pt x="13120825" y="0"/>
                  </a:moveTo>
                  <a:lnTo>
                    <a:pt x="0" y="0"/>
                  </a:lnTo>
                  <a:lnTo>
                    <a:pt x="0" y="15236256"/>
                  </a:lnTo>
                  <a:lnTo>
                    <a:pt x="13120825" y="15236256"/>
                  </a:lnTo>
                  <a:lnTo>
                    <a:pt x="13120825" y="0"/>
                  </a:lnTo>
                  <a:close/>
                </a:path>
              </a:pathLst>
            </a:custGeom>
            <a:blipFill>
              <a:blip r:embed="rId4"/>
              <a:stretch>
                <a:fillRect l="-79442" t="-20159" r="0" b="-34369"/>
              </a:stretch>
            </a:blipFill>
          </p:spPr>
        </p:sp>
      </p:grpSp>
      <p:sp>
        <p:nvSpPr>
          <p:cNvPr name="Freeform 6" id="6"/>
          <p:cNvSpPr/>
          <p:nvPr/>
        </p:nvSpPr>
        <p:spPr>
          <a:xfrm flipH="false" flipV="false" rot="0">
            <a:off x="374151" y="3371195"/>
            <a:ext cx="4622417" cy="5004722"/>
          </a:xfrm>
          <a:custGeom>
            <a:avLst/>
            <a:gdLst/>
            <a:ahLst/>
            <a:cxnLst/>
            <a:rect r="r" b="b" t="t" l="l"/>
            <a:pathLst>
              <a:path h="5004722" w="4622417">
                <a:moveTo>
                  <a:pt x="0" y="0"/>
                </a:moveTo>
                <a:lnTo>
                  <a:pt x="4622417" y="0"/>
                </a:lnTo>
                <a:lnTo>
                  <a:pt x="4622417" y="5004722"/>
                </a:lnTo>
                <a:lnTo>
                  <a:pt x="0" y="5004722"/>
                </a:lnTo>
                <a:lnTo>
                  <a:pt x="0" y="0"/>
                </a:lnTo>
                <a:close/>
              </a:path>
            </a:pathLst>
          </a:custGeom>
          <a:blipFill>
            <a:blip r:embed="rId5"/>
            <a:stretch>
              <a:fillRect l="0" t="0" r="0" b="0"/>
            </a:stretch>
          </a:blipFill>
        </p:spPr>
      </p:sp>
      <p:sp>
        <p:nvSpPr>
          <p:cNvPr name="Freeform 7" id="7"/>
          <p:cNvSpPr/>
          <p:nvPr/>
        </p:nvSpPr>
        <p:spPr>
          <a:xfrm flipH="false" flipV="false" rot="0">
            <a:off x="1532652" y="3591310"/>
            <a:ext cx="2085301" cy="2282246"/>
          </a:xfrm>
          <a:custGeom>
            <a:avLst/>
            <a:gdLst/>
            <a:ahLst/>
            <a:cxnLst/>
            <a:rect r="r" b="b" t="t" l="l"/>
            <a:pathLst>
              <a:path h="2282246" w="2085301">
                <a:moveTo>
                  <a:pt x="0" y="0"/>
                </a:moveTo>
                <a:lnTo>
                  <a:pt x="2085301" y="0"/>
                </a:lnTo>
                <a:lnTo>
                  <a:pt x="2085301" y="2282246"/>
                </a:lnTo>
                <a:lnTo>
                  <a:pt x="0" y="2282246"/>
                </a:lnTo>
                <a:lnTo>
                  <a:pt x="0" y="0"/>
                </a:lnTo>
                <a:close/>
              </a:path>
            </a:pathLst>
          </a:custGeom>
          <a:blipFill>
            <a:blip r:embed="rId6"/>
            <a:stretch>
              <a:fillRect l="0" t="0" r="0" b="0"/>
            </a:stretch>
          </a:blipFill>
        </p:spPr>
      </p:sp>
      <p:sp>
        <p:nvSpPr>
          <p:cNvPr name="Freeform 8" id="8"/>
          <p:cNvSpPr/>
          <p:nvPr/>
        </p:nvSpPr>
        <p:spPr>
          <a:xfrm flipH="false" flipV="false" rot="0">
            <a:off x="4984983" y="3371195"/>
            <a:ext cx="4390717" cy="5004722"/>
          </a:xfrm>
          <a:custGeom>
            <a:avLst/>
            <a:gdLst/>
            <a:ahLst/>
            <a:cxnLst/>
            <a:rect r="r" b="b" t="t" l="l"/>
            <a:pathLst>
              <a:path h="5004722" w="4390717">
                <a:moveTo>
                  <a:pt x="0" y="0"/>
                </a:moveTo>
                <a:lnTo>
                  <a:pt x="4390717" y="0"/>
                </a:lnTo>
                <a:lnTo>
                  <a:pt x="4390717" y="5004722"/>
                </a:lnTo>
                <a:lnTo>
                  <a:pt x="0" y="5004722"/>
                </a:lnTo>
                <a:lnTo>
                  <a:pt x="0" y="0"/>
                </a:lnTo>
                <a:close/>
              </a:path>
            </a:pathLst>
          </a:custGeom>
          <a:blipFill>
            <a:blip r:embed="rId7"/>
            <a:stretch>
              <a:fillRect l="0" t="0" r="0" b="0"/>
            </a:stretch>
          </a:blipFill>
        </p:spPr>
      </p:sp>
      <p:sp>
        <p:nvSpPr>
          <p:cNvPr name="Freeform 9" id="9"/>
          <p:cNvSpPr/>
          <p:nvPr/>
        </p:nvSpPr>
        <p:spPr>
          <a:xfrm flipH="false" flipV="false" rot="0">
            <a:off x="9375700" y="3371195"/>
            <a:ext cx="4159017" cy="5004722"/>
          </a:xfrm>
          <a:custGeom>
            <a:avLst/>
            <a:gdLst/>
            <a:ahLst/>
            <a:cxnLst/>
            <a:rect r="r" b="b" t="t" l="l"/>
            <a:pathLst>
              <a:path h="5004722" w="4159017">
                <a:moveTo>
                  <a:pt x="0" y="0"/>
                </a:moveTo>
                <a:lnTo>
                  <a:pt x="4159017" y="0"/>
                </a:lnTo>
                <a:lnTo>
                  <a:pt x="4159017" y="5004722"/>
                </a:lnTo>
                <a:lnTo>
                  <a:pt x="0" y="5004722"/>
                </a:lnTo>
                <a:lnTo>
                  <a:pt x="0" y="0"/>
                </a:lnTo>
                <a:close/>
              </a:path>
            </a:pathLst>
          </a:custGeom>
          <a:blipFill>
            <a:blip r:embed="rId8"/>
            <a:stretch>
              <a:fillRect l="0" t="0" r="0" b="0"/>
            </a:stretch>
          </a:blipFill>
        </p:spPr>
      </p:sp>
      <p:sp>
        <p:nvSpPr>
          <p:cNvPr name="Freeform 10" id="10"/>
          <p:cNvSpPr/>
          <p:nvPr/>
        </p:nvSpPr>
        <p:spPr>
          <a:xfrm flipH="false" flipV="false" rot="0">
            <a:off x="13754832" y="3371195"/>
            <a:ext cx="4159017" cy="5004722"/>
          </a:xfrm>
          <a:custGeom>
            <a:avLst/>
            <a:gdLst/>
            <a:ahLst/>
            <a:cxnLst/>
            <a:rect r="r" b="b" t="t" l="l"/>
            <a:pathLst>
              <a:path h="5004722" w="4159017">
                <a:moveTo>
                  <a:pt x="0" y="0"/>
                </a:moveTo>
                <a:lnTo>
                  <a:pt x="4159017" y="0"/>
                </a:lnTo>
                <a:lnTo>
                  <a:pt x="4159017" y="5004722"/>
                </a:lnTo>
                <a:lnTo>
                  <a:pt x="0" y="5004722"/>
                </a:lnTo>
                <a:lnTo>
                  <a:pt x="0" y="0"/>
                </a:lnTo>
                <a:close/>
              </a:path>
            </a:pathLst>
          </a:custGeom>
          <a:blipFill>
            <a:blip r:embed="rId9"/>
            <a:stretch>
              <a:fillRect l="0" t="0" r="0" b="0"/>
            </a:stretch>
          </a:blipFill>
        </p:spPr>
      </p:sp>
      <p:grpSp>
        <p:nvGrpSpPr>
          <p:cNvPr name="Group 11" id="11"/>
          <p:cNvGrpSpPr/>
          <p:nvPr/>
        </p:nvGrpSpPr>
        <p:grpSpPr>
          <a:xfrm rot="0">
            <a:off x="374151" y="3471747"/>
            <a:ext cx="702526" cy="702526"/>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F627D"/>
            </a:solidFill>
          </p:spPr>
        </p:sp>
        <p:sp>
          <p:nvSpPr>
            <p:cNvPr name="TextBox 13" id="13"/>
            <p:cNvSpPr txBox="true"/>
            <p:nvPr/>
          </p:nvSpPr>
          <p:spPr>
            <a:xfrm>
              <a:off x="76200" y="-19050"/>
              <a:ext cx="660400" cy="755650"/>
            </a:xfrm>
            <a:prstGeom prst="rect">
              <a:avLst/>
            </a:prstGeom>
          </p:spPr>
          <p:txBody>
            <a:bodyPr anchor="ctr" rtlCol="false" tIns="50800" lIns="50800" bIns="50800" rIns="50800"/>
            <a:lstStyle/>
            <a:p>
              <a:pPr algn="ctr">
                <a:lnSpc>
                  <a:spcPts val="3840"/>
                </a:lnSpc>
              </a:pPr>
            </a:p>
          </p:txBody>
        </p:sp>
      </p:grpSp>
      <p:grpSp>
        <p:nvGrpSpPr>
          <p:cNvPr name="Group 14" id="14"/>
          <p:cNvGrpSpPr/>
          <p:nvPr/>
        </p:nvGrpSpPr>
        <p:grpSpPr>
          <a:xfrm rot="0">
            <a:off x="4900173" y="3445215"/>
            <a:ext cx="702526" cy="702526"/>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F627D"/>
            </a:solidFill>
          </p:spPr>
        </p:sp>
        <p:sp>
          <p:nvSpPr>
            <p:cNvPr name="TextBox 16" id="16"/>
            <p:cNvSpPr txBox="true"/>
            <p:nvPr/>
          </p:nvSpPr>
          <p:spPr>
            <a:xfrm>
              <a:off x="76200" y="-19050"/>
              <a:ext cx="660400" cy="755650"/>
            </a:xfrm>
            <a:prstGeom prst="rect">
              <a:avLst/>
            </a:prstGeom>
          </p:spPr>
          <p:txBody>
            <a:bodyPr anchor="ctr" rtlCol="false" tIns="50800" lIns="50800" bIns="50800" rIns="50800"/>
            <a:lstStyle/>
            <a:p>
              <a:pPr algn="ctr">
                <a:lnSpc>
                  <a:spcPts val="3840"/>
                </a:lnSpc>
              </a:pPr>
            </a:p>
          </p:txBody>
        </p:sp>
      </p:grpSp>
      <p:grpSp>
        <p:nvGrpSpPr>
          <p:cNvPr name="Group 17" id="17"/>
          <p:cNvGrpSpPr/>
          <p:nvPr/>
        </p:nvGrpSpPr>
        <p:grpSpPr>
          <a:xfrm rot="0">
            <a:off x="9375700" y="3471747"/>
            <a:ext cx="702526" cy="702526"/>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F627D"/>
            </a:solidFill>
          </p:spPr>
        </p:sp>
        <p:sp>
          <p:nvSpPr>
            <p:cNvPr name="TextBox 19" id="19"/>
            <p:cNvSpPr txBox="true"/>
            <p:nvPr/>
          </p:nvSpPr>
          <p:spPr>
            <a:xfrm>
              <a:off x="76200" y="-19050"/>
              <a:ext cx="660400" cy="755650"/>
            </a:xfrm>
            <a:prstGeom prst="rect">
              <a:avLst/>
            </a:prstGeom>
          </p:spPr>
          <p:txBody>
            <a:bodyPr anchor="ctr" rtlCol="false" tIns="50800" lIns="50800" bIns="50800" rIns="50800"/>
            <a:lstStyle/>
            <a:p>
              <a:pPr algn="ctr">
                <a:lnSpc>
                  <a:spcPts val="3840"/>
                </a:lnSpc>
              </a:pPr>
            </a:p>
          </p:txBody>
        </p:sp>
      </p:grpSp>
      <p:grpSp>
        <p:nvGrpSpPr>
          <p:cNvPr name="Group 20" id="20"/>
          <p:cNvGrpSpPr/>
          <p:nvPr/>
        </p:nvGrpSpPr>
        <p:grpSpPr>
          <a:xfrm rot="0">
            <a:off x="13746108" y="3445215"/>
            <a:ext cx="702526" cy="702526"/>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F627D"/>
            </a:solidFill>
          </p:spPr>
        </p:sp>
        <p:sp>
          <p:nvSpPr>
            <p:cNvPr name="TextBox 22" id="22"/>
            <p:cNvSpPr txBox="true"/>
            <p:nvPr/>
          </p:nvSpPr>
          <p:spPr>
            <a:xfrm>
              <a:off x="76200" y="-19050"/>
              <a:ext cx="660400" cy="755650"/>
            </a:xfrm>
            <a:prstGeom prst="rect">
              <a:avLst/>
            </a:prstGeom>
          </p:spPr>
          <p:txBody>
            <a:bodyPr anchor="ctr" rtlCol="false" tIns="50800" lIns="50800" bIns="50800" rIns="50800"/>
            <a:lstStyle/>
            <a:p>
              <a:pPr algn="ctr">
                <a:lnSpc>
                  <a:spcPts val="3840"/>
                </a:lnSpc>
              </a:pPr>
            </a:p>
          </p:txBody>
        </p:sp>
      </p:grpSp>
      <p:grpSp>
        <p:nvGrpSpPr>
          <p:cNvPr name="Group 23" id="23"/>
          <p:cNvGrpSpPr/>
          <p:nvPr/>
        </p:nvGrpSpPr>
        <p:grpSpPr>
          <a:xfrm rot="0">
            <a:off x="6353640" y="3844479"/>
            <a:ext cx="1775910" cy="1775910"/>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F0F0"/>
            </a:solidFill>
          </p:spPr>
        </p:sp>
        <p:sp>
          <p:nvSpPr>
            <p:cNvPr name="TextBox 25" id="25"/>
            <p:cNvSpPr txBox="true"/>
            <p:nvPr/>
          </p:nvSpPr>
          <p:spPr>
            <a:xfrm>
              <a:off x="76200" y="-19050"/>
              <a:ext cx="660400" cy="755650"/>
            </a:xfrm>
            <a:prstGeom prst="rect">
              <a:avLst/>
            </a:prstGeom>
          </p:spPr>
          <p:txBody>
            <a:bodyPr anchor="ctr" rtlCol="false" tIns="50800" lIns="50800" bIns="50800" rIns="50800"/>
            <a:lstStyle/>
            <a:p>
              <a:pPr algn="ctr">
                <a:lnSpc>
                  <a:spcPts val="3840"/>
                </a:lnSpc>
              </a:pPr>
            </a:p>
          </p:txBody>
        </p:sp>
      </p:grpSp>
      <p:grpSp>
        <p:nvGrpSpPr>
          <p:cNvPr name="Group 26" id="26"/>
          <p:cNvGrpSpPr/>
          <p:nvPr/>
        </p:nvGrpSpPr>
        <p:grpSpPr>
          <a:xfrm rot="0">
            <a:off x="10829166" y="3918100"/>
            <a:ext cx="1775910" cy="1775910"/>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F0F0"/>
            </a:solidFill>
          </p:spPr>
        </p:sp>
        <p:sp>
          <p:nvSpPr>
            <p:cNvPr name="TextBox 28" id="28"/>
            <p:cNvSpPr txBox="true"/>
            <p:nvPr/>
          </p:nvSpPr>
          <p:spPr>
            <a:xfrm>
              <a:off x="76200" y="-19050"/>
              <a:ext cx="660400" cy="755650"/>
            </a:xfrm>
            <a:prstGeom prst="rect">
              <a:avLst/>
            </a:prstGeom>
          </p:spPr>
          <p:txBody>
            <a:bodyPr anchor="ctr" rtlCol="false" tIns="50800" lIns="50800" bIns="50800" rIns="50800"/>
            <a:lstStyle/>
            <a:p>
              <a:pPr algn="ctr">
                <a:lnSpc>
                  <a:spcPts val="3840"/>
                </a:lnSpc>
              </a:pPr>
            </a:p>
          </p:txBody>
        </p:sp>
      </p:grpSp>
      <p:grpSp>
        <p:nvGrpSpPr>
          <p:cNvPr name="Group 29" id="29"/>
          <p:cNvGrpSpPr/>
          <p:nvPr/>
        </p:nvGrpSpPr>
        <p:grpSpPr>
          <a:xfrm rot="0">
            <a:off x="15170440" y="3844479"/>
            <a:ext cx="1775910" cy="1775910"/>
            <a:chOff x="0" y="0"/>
            <a:chExt cx="812800" cy="812800"/>
          </a:xfrm>
        </p:grpSpPr>
        <p:sp>
          <p:nvSpPr>
            <p:cNvPr name="Freeform 30" id="3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F0F0"/>
            </a:solidFill>
          </p:spPr>
        </p:sp>
        <p:sp>
          <p:nvSpPr>
            <p:cNvPr name="TextBox 31" id="31"/>
            <p:cNvSpPr txBox="true"/>
            <p:nvPr/>
          </p:nvSpPr>
          <p:spPr>
            <a:xfrm>
              <a:off x="76200" y="-19050"/>
              <a:ext cx="660400" cy="755650"/>
            </a:xfrm>
            <a:prstGeom prst="rect">
              <a:avLst/>
            </a:prstGeom>
          </p:spPr>
          <p:txBody>
            <a:bodyPr anchor="ctr" rtlCol="false" tIns="50800" lIns="50800" bIns="50800" rIns="50800"/>
            <a:lstStyle/>
            <a:p>
              <a:pPr algn="ctr">
                <a:lnSpc>
                  <a:spcPts val="3840"/>
                </a:lnSpc>
              </a:pPr>
            </a:p>
          </p:txBody>
        </p:sp>
      </p:grpSp>
      <p:sp>
        <p:nvSpPr>
          <p:cNvPr name="Freeform 32" id="32"/>
          <p:cNvSpPr/>
          <p:nvPr/>
        </p:nvSpPr>
        <p:spPr>
          <a:xfrm flipH="false" flipV="false" rot="0">
            <a:off x="6353640" y="4011816"/>
            <a:ext cx="1606752" cy="1269334"/>
          </a:xfrm>
          <a:custGeom>
            <a:avLst/>
            <a:gdLst/>
            <a:ahLst/>
            <a:cxnLst/>
            <a:rect r="r" b="b" t="t" l="l"/>
            <a:pathLst>
              <a:path h="1269334" w="1606752">
                <a:moveTo>
                  <a:pt x="0" y="0"/>
                </a:moveTo>
                <a:lnTo>
                  <a:pt x="1606752" y="0"/>
                </a:lnTo>
                <a:lnTo>
                  <a:pt x="1606752" y="1269334"/>
                </a:lnTo>
                <a:lnTo>
                  <a:pt x="0" y="126933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33" id="33"/>
          <p:cNvSpPr/>
          <p:nvPr/>
        </p:nvSpPr>
        <p:spPr>
          <a:xfrm flipH="false" flipV="false" rot="0">
            <a:off x="11005733" y="4293150"/>
            <a:ext cx="1638420" cy="1277967"/>
          </a:xfrm>
          <a:custGeom>
            <a:avLst/>
            <a:gdLst/>
            <a:ahLst/>
            <a:cxnLst/>
            <a:rect r="r" b="b" t="t" l="l"/>
            <a:pathLst>
              <a:path h="1277967" w="1638420">
                <a:moveTo>
                  <a:pt x="0" y="0"/>
                </a:moveTo>
                <a:lnTo>
                  <a:pt x="1638420" y="0"/>
                </a:lnTo>
                <a:lnTo>
                  <a:pt x="1638420" y="1277967"/>
                </a:lnTo>
                <a:lnTo>
                  <a:pt x="0" y="127796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34" id="34"/>
          <p:cNvSpPr/>
          <p:nvPr/>
        </p:nvSpPr>
        <p:spPr>
          <a:xfrm flipH="false" flipV="false" rot="0">
            <a:off x="15326804" y="4011816"/>
            <a:ext cx="1463182" cy="1441234"/>
          </a:xfrm>
          <a:custGeom>
            <a:avLst/>
            <a:gdLst/>
            <a:ahLst/>
            <a:cxnLst/>
            <a:rect r="r" b="b" t="t" l="l"/>
            <a:pathLst>
              <a:path h="1441234" w="1463182">
                <a:moveTo>
                  <a:pt x="0" y="0"/>
                </a:moveTo>
                <a:lnTo>
                  <a:pt x="1463181" y="0"/>
                </a:lnTo>
                <a:lnTo>
                  <a:pt x="1463181" y="1441234"/>
                </a:lnTo>
                <a:lnTo>
                  <a:pt x="0" y="144123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35" id="35"/>
          <p:cNvSpPr txBox="true"/>
          <p:nvPr/>
        </p:nvSpPr>
        <p:spPr>
          <a:xfrm rot="0">
            <a:off x="979439" y="1017909"/>
            <a:ext cx="8034190" cy="939800"/>
          </a:xfrm>
          <a:prstGeom prst="rect">
            <a:avLst/>
          </a:prstGeom>
        </p:spPr>
        <p:txBody>
          <a:bodyPr anchor="t" rtlCol="false" tIns="0" lIns="0" bIns="0" rIns="0">
            <a:spAutoFit/>
          </a:bodyPr>
          <a:lstStyle/>
          <a:p>
            <a:pPr algn="l">
              <a:lnSpc>
                <a:spcPts val="7000"/>
              </a:lnSpc>
            </a:pPr>
            <a:r>
              <a:rPr lang="en-US" sz="7000" b="true">
                <a:solidFill>
                  <a:srgbClr val="001C54"/>
                </a:solidFill>
                <a:latin typeface="Lato Bold"/>
                <a:ea typeface="Lato Bold"/>
                <a:cs typeface="Lato Bold"/>
                <a:sym typeface="Lato Bold"/>
              </a:rPr>
              <a:t>The Take-Aways...</a:t>
            </a:r>
          </a:p>
        </p:txBody>
      </p:sp>
      <p:sp>
        <p:nvSpPr>
          <p:cNvPr name="TextBox 36" id="36"/>
          <p:cNvSpPr txBox="true"/>
          <p:nvPr/>
        </p:nvSpPr>
        <p:spPr>
          <a:xfrm rot="0">
            <a:off x="1107626" y="5864031"/>
            <a:ext cx="3155467" cy="1952625"/>
          </a:xfrm>
          <a:prstGeom prst="rect">
            <a:avLst/>
          </a:prstGeom>
        </p:spPr>
        <p:txBody>
          <a:bodyPr anchor="t" rtlCol="false" tIns="0" lIns="0" bIns="0" rIns="0">
            <a:spAutoFit/>
          </a:bodyPr>
          <a:lstStyle/>
          <a:p>
            <a:pPr algn="ctr">
              <a:lnSpc>
                <a:spcPts val="3839"/>
              </a:lnSpc>
            </a:pPr>
            <a:r>
              <a:rPr lang="en-US" b="true" sz="3199" spc="-63">
                <a:solidFill>
                  <a:srgbClr val="001C54"/>
                </a:solidFill>
                <a:latin typeface="Lato Bold"/>
                <a:ea typeface="Lato Bold"/>
                <a:cs typeface="Lato Bold"/>
                <a:sym typeface="Lato Bold"/>
              </a:rPr>
              <a:t>Nicotine products are designed to keep people coming back.</a:t>
            </a:r>
          </a:p>
        </p:txBody>
      </p:sp>
      <p:sp>
        <p:nvSpPr>
          <p:cNvPr name="TextBox 37" id="37"/>
          <p:cNvSpPr txBox="true"/>
          <p:nvPr/>
        </p:nvSpPr>
        <p:spPr>
          <a:xfrm rot="0">
            <a:off x="5853441" y="5864031"/>
            <a:ext cx="2776308" cy="1952625"/>
          </a:xfrm>
          <a:prstGeom prst="rect">
            <a:avLst/>
          </a:prstGeom>
        </p:spPr>
        <p:txBody>
          <a:bodyPr anchor="t" rtlCol="false" tIns="0" lIns="0" bIns="0" rIns="0">
            <a:spAutoFit/>
          </a:bodyPr>
          <a:lstStyle/>
          <a:p>
            <a:pPr algn="ctr">
              <a:lnSpc>
                <a:spcPts val="3839"/>
              </a:lnSpc>
            </a:pPr>
            <a:r>
              <a:rPr lang="en-US" b="true" sz="3199" spc="-63">
                <a:solidFill>
                  <a:srgbClr val="001C54"/>
                </a:solidFill>
                <a:latin typeface="Lato Bold"/>
                <a:ea typeface="Lato Bold"/>
                <a:cs typeface="Lato Bold"/>
                <a:sym typeface="Lato Bold"/>
              </a:rPr>
              <a:t>Dependence can happen faster than expected.</a:t>
            </a:r>
          </a:p>
        </p:txBody>
      </p:sp>
      <p:sp>
        <p:nvSpPr>
          <p:cNvPr name="TextBox 38" id="38"/>
          <p:cNvSpPr txBox="true"/>
          <p:nvPr/>
        </p:nvSpPr>
        <p:spPr>
          <a:xfrm rot="0">
            <a:off x="10078227" y="5864031"/>
            <a:ext cx="3184110" cy="1466850"/>
          </a:xfrm>
          <a:prstGeom prst="rect">
            <a:avLst/>
          </a:prstGeom>
        </p:spPr>
        <p:txBody>
          <a:bodyPr anchor="t" rtlCol="false" tIns="0" lIns="0" bIns="0" rIns="0">
            <a:spAutoFit/>
          </a:bodyPr>
          <a:lstStyle/>
          <a:p>
            <a:pPr algn="ctr">
              <a:lnSpc>
                <a:spcPts val="3839"/>
              </a:lnSpc>
            </a:pPr>
            <a:r>
              <a:rPr lang="en-US" b="true" sz="3199" spc="-63">
                <a:solidFill>
                  <a:srgbClr val="001C54"/>
                </a:solidFill>
                <a:latin typeface="Lato Bold"/>
                <a:ea typeface="Lato Bold"/>
                <a:cs typeface="Lato Bold"/>
                <a:sym typeface="Lato Bold"/>
              </a:rPr>
              <a:t>Nicotine dependence can be overcome.</a:t>
            </a:r>
          </a:p>
        </p:txBody>
      </p:sp>
      <p:sp>
        <p:nvSpPr>
          <p:cNvPr name="TextBox 39" id="39"/>
          <p:cNvSpPr txBox="true"/>
          <p:nvPr/>
        </p:nvSpPr>
        <p:spPr>
          <a:xfrm rot="0">
            <a:off x="14277667" y="5864031"/>
            <a:ext cx="3383948" cy="1952625"/>
          </a:xfrm>
          <a:prstGeom prst="rect">
            <a:avLst/>
          </a:prstGeom>
        </p:spPr>
        <p:txBody>
          <a:bodyPr anchor="t" rtlCol="false" tIns="0" lIns="0" bIns="0" rIns="0">
            <a:spAutoFit/>
          </a:bodyPr>
          <a:lstStyle/>
          <a:p>
            <a:pPr algn="ctr">
              <a:lnSpc>
                <a:spcPts val="3839"/>
              </a:lnSpc>
            </a:pPr>
            <a:r>
              <a:rPr lang="en-US" b="true" sz="3199" spc="-63">
                <a:solidFill>
                  <a:srgbClr val="001C54"/>
                </a:solidFill>
                <a:latin typeface="Lato Bold"/>
                <a:ea typeface="Lato Bold"/>
                <a:cs typeface="Lato Bold"/>
                <a:sym typeface="Lato Bold"/>
              </a:rPr>
              <a:t>Quitting support is available for anyone considering a change.</a:t>
            </a:r>
          </a:p>
        </p:txBody>
      </p:sp>
      <p:sp>
        <p:nvSpPr>
          <p:cNvPr name="TextBox 40" id="40"/>
          <p:cNvSpPr txBox="true"/>
          <p:nvPr/>
        </p:nvSpPr>
        <p:spPr>
          <a:xfrm rot="0">
            <a:off x="3617953" y="8910831"/>
            <a:ext cx="10340993" cy="751840"/>
          </a:xfrm>
          <a:prstGeom prst="rect">
            <a:avLst/>
          </a:prstGeom>
        </p:spPr>
        <p:txBody>
          <a:bodyPr anchor="t" rtlCol="false" tIns="0" lIns="0" bIns="0" rIns="0">
            <a:spAutoFit/>
          </a:bodyPr>
          <a:lstStyle/>
          <a:p>
            <a:pPr algn="ctr">
              <a:lnSpc>
                <a:spcPts val="5600"/>
              </a:lnSpc>
            </a:pPr>
            <a:r>
              <a:rPr lang="en-US" sz="5600" spc="-112">
                <a:solidFill>
                  <a:srgbClr val="002654"/>
                </a:solidFill>
                <a:latin typeface="Lato"/>
                <a:ea typeface="Lato"/>
                <a:cs typeface="Lato"/>
                <a:sym typeface="Lato"/>
              </a:rPr>
              <a:t>You decide what happens next...</a:t>
            </a:r>
          </a:p>
        </p:txBody>
      </p:sp>
      <p:sp>
        <p:nvSpPr>
          <p:cNvPr name="TextBox 41" id="41"/>
          <p:cNvSpPr txBox="true"/>
          <p:nvPr/>
        </p:nvSpPr>
        <p:spPr>
          <a:xfrm rot="0">
            <a:off x="559197" y="3460245"/>
            <a:ext cx="227375" cy="610299"/>
          </a:xfrm>
          <a:prstGeom prst="rect">
            <a:avLst/>
          </a:prstGeom>
        </p:spPr>
        <p:txBody>
          <a:bodyPr anchor="t" rtlCol="false" tIns="0" lIns="0" bIns="0" rIns="0">
            <a:spAutoFit/>
          </a:bodyPr>
          <a:lstStyle/>
          <a:p>
            <a:pPr algn="ctr">
              <a:lnSpc>
                <a:spcPts val="5113"/>
              </a:lnSpc>
              <a:spcBef>
                <a:spcPct val="0"/>
              </a:spcBef>
            </a:pPr>
            <a:r>
              <a:rPr lang="en-US" b="true" sz="3196" spc="-63">
                <a:solidFill>
                  <a:srgbClr val="FAF6F1"/>
                </a:solidFill>
                <a:latin typeface="Lato Bold"/>
                <a:ea typeface="Lato Bold"/>
                <a:cs typeface="Lato Bold"/>
                <a:sym typeface="Lato Bold"/>
              </a:rPr>
              <a:t>1</a:t>
            </a:r>
          </a:p>
        </p:txBody>
      </p:sp>
      <p:sp>
        <p:nvSpPr>
          <p:cNvPr name="TextBox 42" id="42"/>
          <p:cNvSpPr txBox="true"/>
          <p:nvPr/>
        </p:nvSpPr>
        <p:spPr>
          <a:xfrm rot="0">
            <a:off x="5137749" y="3460245"/>
            <a:ext cx="227375" cy="610299"/>
          </a:xfrm>
          <a:prstGeom prst="rect">
            <a:avLst/>
          </a:prstGeom>
        </p:spPr>
        <p:txBody>
          <a:bodyPr anchor="t" rtlCol="false" tIns="0" lIns="0" bIns="0" rIns="0">
            <a:spAutoFit/>
          </a:bodyPr>
          <a:lstStyle/>
          <a:p>
            <a:pPr algn="ctr">
              <a:lnSpc>
                <a:spcPts val="5113"/>
              </a:lnSpc>
              <a:spcBef>
                <a:spcPct val="0"/>
              </a:spcBef>
            </a:pPr>
            <a:r>
              <a:rPr lang="en-US" b="true" sz="3196" spc="-63">
                <a:solidFill>
                  <a:srgbClr val="FAF6F1"/>
                </a:solidFill>
                <a:latin typeface="Lato Bold"/>
                <a:ea typeface="Lato Bold"/>
                <a:cs typeface="Lato Bold"/>
                <a:sym typeface="Lato Bold"/>
              </a:rPr>
              <a:t>2</a:t>
            </a:r>
          </a:p>
        </p:txBody>
      </p:sp>
      <p:sp>
        <p:nvSpPr>
          <p:cNvPr name="TextBox 43" id="43"/>
          <p:cNvSpPr txBox="true"/>
          <p:nvPr/>
        </p:nvSpPr>
        <p:spPr>
          <a:xfrm rot="0">
            <a:off x="9613276" y="3460245"/>
            <a:ext cx="227375" cy="610299"/>
          </a:xfrm>
          <a:prstGeom prst="rect">
            <a:avLst/>
          </a:prstGeom>
        </p:spPr>
        <p:txBody>
          <a:bodyPr anchor="t" rtlCol="false" tIns="0" lIns="0" bIns="0" rIns="0">
            <a:spAutoFit/>
          </a:bodyPr>
          <a:lstStyle/>
          <a:p>
            <a:pPr algn="ctr">
              <a:lnSpc>
                <a:spcPts val="5113"/>
              </a:lnSpc>
              <a:spcBef>
                <a:spcPct val="0"/>
              </a:spcBef>
            </a:pPr>
            <a:r>
              <a:rPr lang="en-US" b="true" sz="3196" spc="-63">
                <a:solidFill>
                  <a:srgbClr val="FAF6F1"/>
                </a:solidFill>
                <a:latin typeface="Lato Bold"/>
                <a:ea typeface="Lato Bold"/>
                <a:cs typeface="Lato Bold"/>
                <a:sym typeface="Lato Bold"/>
              </a:rPr>
              <a:t>3</a:t>
            </a:r>
          </a:p>
        </p:txBody>
      </p:sp>
      <p:sp>
        <p:nvSpPr>
          <p:cNvPr name="TextBox 44" id="44"/>
          <p:cNvSpPr txBox="true"/>
          <p:nvPr/>
        </p:nvSpPr>
        <p:spPr>
          <a:xfrm rot="0">
            <a:off x="13991370" y="3460245"/>
            <a:ext cx="227375" cy="610299"/>
          </a:xfrm>
          <a:prstGeom prst="rect">
            <a:avLst/>
          </a:prstGeom>
        </p:spPr>
        <p:txBody>
          <a:bodyPr anchor="t" rtlCol="false" tIns="0" lIns="0" bIns="0" rIns="0">
            <a:spAutoFit/>
          </a:bodyPr>
          <a:lstStyle/>
          <a:p>
            <a:pPr algn="ctr">
              <a:lnSpc>
                <a:spcPts val="5113"/>
              </a:lnSpc>
              <a:spcBef>
                <a:spcPct val="0"/>
              </a:spcBef>
            </a:pPr>
            <a:r>
              <a:rPr lang="en-US" b="true" sz="3196" spc="-63">
                <a:solidFill>
                  <a:srgbClr val="FAF6F1"/>
                </a:solidFill>
                <a:latin typeface="Lato Bold"/>
                <a:ea typeface="Lato Bold"/>
                <a:cs typeface="Lato Bold"/>
                <a:sym typeface="Lato Bold"/>
              </a:rPr>
              <a:t>4</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48740"/>
            <a:ext cx="18552427" cy="10435740"/>
          </a:xfrm>
          <a:custGeom>
            <a:avLst/>
            <a:gdLst/>
            <a:ahLst/>
            <a:cxnLst/>
            <a:rect r="r" b="b" t="t" l="l"/>
            <a:pathLst>
              <a:path h="10435740" w="18552427">
                <a:moveTo>
                  <a:pt x="0" y="0"/>
                </a:moveTo>
                <a:lnTo>
                  <a:pt x="18552427" y="0"/>
                </a:lnTo>
                <a:lnTo>
                  <a:pt x="18552427" y="10435740"/>
                </a:lnTo>
                <a:lnTo>
                  <a:pt x="0" y="10435740"/>
                </a:lnTo>
                <a:lnTo>
                  <a:pt x="0" y="0"/>
                </a:lnTo>
                <a:close/>
              </a:path>
            </a:pathLst>
          </a:custGeom>
          <a:blipFill>
            <a:blip r:embed="rId3"/>
            <a:stretch>
              <a:fillRect l="0" t="-26" r="0" b="-26"/>
            </a:stretch>
          </a:blipFill>
        </p:spPr>
      </p:sp>
      <p:sp>
        <p:nvSpPr>
          <p:cNvPr name="Freeform 3" id="3"/>
          <p:cNvSpPr/>
          <p:nvPr/>
        </p:nvSpPr>
        <p:spPr>
          <a:xfrm flipH="false" flipV="false" rot="0">
            <a:off x="4929" y="-148740"/>
            <a:ext cx="1552607" cy="1530427"/>
          </a:xfrm>
          <a:custGeom>
            <a:avLst/>
            <a:gdLst/>
            <a:ahLst/>
            <a:cxnLst/>
            <a:rect r="r" b="b" t="t" l="l"/>
            <a:pathLst>
              <a:path h="1530427" w="1552607">
                <a:moveTo>
                  <a:pt x="0" y="0"/>
                </a:moveTo>
                <a:lnTo>
                  <a:pt x="1552607" y="0"/>
                </a:lnTo>
                <a:lnTo>
                  <a:pt x="1552607" y="1530427"/>
                </a:lnTo>
                <a:lnTo>
                  <a:pt x="0" y="1530427"/>
                </a:lnTo>
                <a:lnTo>
                  <a:pt x="0" y="0"/>
                </a:lnTo>
                <a:close/>
              </a:path>
            </a:pathLst>
          </a:custGeom>
          <a:blipFill>
            <a:blip r:embed="rId4"/>
            <a:stretch>
              <a:fillRect l="0" t="0" r="0" b="0"/>
            </a:stretch>
          </a:blipFill>
        </p:spPr>
      </p:sp>
      <p:sp>
        <p:nvSpPr>
          <p:cNvPr name="Freeform 4" id="4"/>
          <p:cNvSpPr/>
          <p:nvPr/>
        </p:nvSpPr>
        <p:spPr>
          <a:xfrm flipH="false" flipV="false" rot="0">
            <a:off x="4929" y="283772"/>
            <a:ext cx="1109005" cy="1097915"/>
          </a:xfrm>
          <a:custGeom>
            <a:avLst/>
            <a:gdLst/>
            <a:ahLst/>
            <a:cxnLst/>
            <a:rect r="r" b="b" t="t" l="l"/>
            <a:pathLst>
              <a:path h="1097915" w="1109005">
                <a:moveTo>
                  <a:pt x="0" y="0"/>
                </a:moveTo>
                <a:lnTo>
                  <a:pt x="1109005" y="0"/>
                </a:lnTo>
                <a:lnTo>
                  <a:pt x="1109005" y="1097915"/>
                </a:lnTo>
                <a:lnTo>
                  <a:pt x="0" y="1097915"/>
                </a:lnTo>
                <a:lnTo>
                  <a:pt x="0" y="0"/>
                </a:lnTo>
                <a:close/>
              </a:path>
            </a:pathLst>
          </a:custGeom>
          <a:blipFill>
            <a:blip r:embed="rId5"/>
            <a:stretch>
              <a:fillRect l="0" t="0" r="0" b="0"/>
            </a:stretch>
          </a:blipFill>
        </p:spPr>
      </p:sp>
      <p:sp>
        <p:nvSpPr>
          <p:cNvPr name="Freeform 5" id="5"/>
          <p:cNvSpPr/>
          <p:nvPr/>
        </p:nvSpPr>
        <p:spPr>
          <a:xfrm flipH="false" flipV="false" rot="0">
            <a:off x="4929" y="8102259"/>
            <a:ext cx="1552607" cy="2184741"/>
          </a:xfrm>
          <a:custGeom>
            <a:avLst/>
            <a:gdLst/>
            <a:ahLst/>
            <a:cxnLst/>
            <a:rect r="r" b="b" t="t" l="l"/>
            <a:pathLst>
              <a:path h="2184741" w="1552607">
                <a:moveTo>
                  <a:pt x="0" y="0"/>
                </a:moveTo>
                <a:lnTo>
                  <a:pt x="1552607" y="0"/>
                </a:lnTo>
                <a:lnTo>
                  <a:pt x="1552607" y="2184741"/>
                </a:lnTo>
                <a:lnTo>
                  <a:pt x="0" y="2184741"/>
                </a:lnTo>
                <a:lnTo>
                  <a:pt x="0" y="0"/>
                </a:lnTo>
                <a:close/>
              </a:path>
            </a:pathLst>
          </a:custGeom>
          <a:blipFill>
            <a:blip r:embed="rId6"/>
            <a:stretch>
              <a:fillRect l="0" t="0" r="0" b="0"/>
            </a:stretch>
          </a:blipFill>
        </p:spPr>
      </p:sp>
      <p:sp>
        <p:nvSpPr>
          <p:cNvPr name="Freeform 6" id="6"/>
          <p:cNvSpPr/>
          <p:nvPr/>
        </p:nvSpPr>
        <p:spPr>
          <a:xfrm flipH="false" flipV="false" rot="0">
            <a:off x="4929" y="8756573"/>
            <a:ext cx="887204" cy="1097915"/>
          </a:xfrm>
          <a:custGeom>
            <a:avLst/>
            <a:gdLst/>
            <a:ahLst/>
            <a:cxnLst/>
            <a:rect r="r" b="b" t="t" l="l"/>
            <a:pathLst>
              <a:path h="1097915" w="887204">
                <a:moveTo>
                  <a:pt x="0" y="0"/>
                </a:moveTo>
                <a:lnTo>
                  <a:pt x="887204" y="0"/>
                </a:lnTo>
                <a:lnTo>
                  <a:pt x="887204" y="1097915"/>
                </a:lnTo>
                <a:lnTo>
                  <a:pt x="0" y="1097915"/>
                </a:lnTo>
                <a:lnTo>
                  <a:pt x="0" y="0"/>
                </a:lnTo>
                <a:close/>
              </a:path>
            </a:pathLst>
          </a:custGeom>
          <a:blipFill>
            <a:blip r:embed="rId7"/>
            <a:stretch>
              <a:fillRect l="0" t="0" r="0" b="0"/>
            </a:stretch>
          </a:blipFill>
        </p:spPr>
      </p:sp>
      <p:sp>
        <p:nvSpPr>
          <p:cNvPr name="Freeform 7" id="7"/>
          <p:cNvSpPr/>
          <p:nvPr/>
        </p:nvSpPr>
        <p:spPr>
          <a:xfrm flipH="false" flipV="false" rot="0">
            <a:off x="14566169" y="-148740"/>
            <a:ext cx="3981329" cy="3271566"/>
          </a:xfrm>
          <a:custGeom>
            <a:avLst/>
            <a:gdLst/>
            <a:ahLst/>
            <a:cxnLst/>
            <a:rect r="r" b="b" t="t" l="l"/>
            <a:pathLst>
              <a:path h="3271566" w="3981329">
                <a:moveTo>
                  <a:pt x="0" y="0"/>
                </a:moveTo>
                <a:lnTo>
                  <a:pt x="3981329" y="0"/>
                </a:lnTo>
                <a:lnTo>
                  <a:pt x="3981329" y="3271565"/>
                </a:lnTo>
                <a:lnTo>
                  <a:pt x="0" y="3271565"/>
                </a:lnTo>
                <a:lnTo>
                  <a:pt x="0" y="0"/>
                </a:lnTo>
                <a:close/>
              </a:path>
            </a:pathLst>
          </a:custGeom>
          <a:blipFill>
            <a:blip r:embed="rId8"/>
            <a:stretch>
              <a:fillRect l="0" t="0" r="0" b="0"/>
            </a:stretch>
          </a:blipFill>
        </p:spPr>
      </p:sp>
      <p:sp>
        <p:nvSpPr>
          <p:cNvPr name="Freeform 8" id="8"/>
          <p:cNvSpPr/>
          <p:nvPr/>
        </p:nvSpPr>
        <p:spPr>
          <a:xfrm flipH="false" flipV="false" rot="0">
            <a:off x="11915646" y="5285386"/>
            <a:ext cx="2883414" cy="3049765"/>
          </a:xfrm>
          <a:custGeom>
            <a:avLst/>
            <a:gdLst/>
            <a:ahLst/>
            <a:cxnLst/>
            <a:rect r="r" b="b" t="t" l="l"/>
            <a:pathLst>
              <a:path h="3049765" w="2883414">
                <a:moveTo>
                  <a:pt x="0" y="0"/>
                </a:moveTo>
                <a:lnTo>
                  <a:pt x="2883414" y="0"/>
                </a:lnTo>
                <a:lnTo>
                  <a:pt x="2883414" y="3049765"/>
                </a:lnTo>
                <a:lnTo>
                  <a:pt x="0" y="3049765"/>
                </a:lnTo>
                <a:lnTo>
                  <a:pt x="0" y="0"/>
                </a:lnTo>
                <a:close/>
              </a:path>
            </a:pathLst>
          </a:custGeom>
          <a:blipFill>
            <a:blip r:embed="rId9"/>
            <a:stretch>
              <a:fillRect l="0" t="0" r="0" b="0"/>
            </a:stretch>
          </a:blipFill>
        </p:spPr>
      </p:sp>
      <p:sp>
        <p:nvSpPr>
          <p:cNvPr name="Freeform 9" id="9"/>
          <p:cNvSpPr/>
          <p:nvPr/>
        </p:nvSpPr>
        <p:spPr>
          <a:xfrm flipH="false" flipV="false" rot="0">
            <a:off x="16994891" y="3976760"/>
            <a:ext cx="1552607" cy="2617253"/>
          </a:xfrm>
          <a:custGeom>
            <a:avLst/>
            <a:gdLst/>
            <a:ahLst/>
            <a:cxnLst/>
            <a:rect r="r" b="b" t="t" l="l"/>
            <a:pathLst>
              <a:path h="2617253" w="1552607">
                <a:moveTo>
                  <a:pt x="0" y="0"/>
                </a:moveTo>
                <a:lnTo>
                  <a:pt x="1552607" y="0"/>
                </a:lnTo>
                <a:lnTo>
                  <a:pt x="1552607" y="2617252"/>
                </a:lnTo>
                <a:lnTo>
                  <a:pt x="0" y="2617252"/>
                </a:lnTo>
                <a:lnTo>
                  <a:pt x="0" y="0"/>
                </a:lnTo>
                <a:close/>
              </a:path>
            </a:pathLst>
          </a:custGeom>
          <a:blipFill>
            <a:blip r:embed="rId10"/>
            <a:stretch>
              <a:fillRect l="0" t="0" r="0" b="0"/>
            </a:stretch>
          </a:blipFill>
        </p:spPr>
      </p:sp>
      <p:sp>
        <p:nvSpPr>
          <p:cNvPr name="Freeform 10" id="10"/>
          <p:cNvSpPr/>
          <p:nvPr/>
        </p:nvSpPr>
        <p:spPr>
          <a:xfrm flipH="false" flipV="false" rot="0">
            <a:off x="5073083" y="8102259"/>
            <a:ext cx="4203130" cy="2184741"/>
          </a:xfrm>
          <a:custGeom>
            <a:avLst/>
            <a:gdLst/>
            <a:ahLst/>
            <a:cxnLst/>
            <a:rect r="r" b="b" t="t" l="l"/>
            <a:pathLst>
              <a:path h="2184741" w="4203130">
                <a:moveTo>
                  <a:pt x="0" y="0"/>
                </a:moveTo>
                <a:lnTo>
                  <a:pt x="4203131" y="0"/>
                </a:lnTo>
                <a:lnTo>
                  <a:pt x="4203131" y="2184741"/>
                </a:lnTo>
                <a:lnTo>
                  <a:pt x="0" y="2184741"/>
                </a:lnTo>
                <a:lnTo>
                  <a:pt x="0" y="0"/>
                </a:lnTo>
                <a:close/>
              </a:path>
            </a:pathLst>
          </a:custGeom>
          <a:blipFill>
            <a:blip r:embed="rId11"/>
            <a:stretch>
              <a:fillRect l="0" t="0" r="0" b="0"/>
            </a:stretch>
          </a:blipFill>
        </p:spPr>
      </p:sp>
      <p:sp>
        <p:nvSpPr>
          <p:cNvPr name="Freeform 11" id="11"/>
          <p:cNvSpPr/>
          <p:nvPr/>
        </p:nvSpPr>
        <p:spPr>
          <a:xfrm flipH="false" flipV="false" rot="0">
            <a:off x="7723606" y="3111735"/>
            <a:ext cx="5755738" cy="7175265"/>
          </a:xfrm>
          <a:custGeom>
            <a:avLst/>
            <a:gdLst/>
            <a:ahLst/>
            <a:cxnLst/>
            <a:rect r="r" b="b" t="t" l="l"/>
            <a:pathLst>
              <a:path h="7175265" w="5755738">
                <a:moveTo>
                  <a:pt x="0" y="0"/>
                </a:moveTo>
                <a:lnTo>
                  <a:pt x="5755738" y="0"/>
                </a:lnTo>
                <a:lnTo>
                  <a:pt x="5755738" y="7175265"/>
                </a:lnTo>
                <a:lnTo>
                  <a:pt x="0" y="7175265"/>
                </a:lnTo>
                <a:lnTo>
                  <a:pt x="0" y="0"/>
                </a:lnTo>
                <a:close/>
              </a:path>
            </a:pathLst>
          </a:custGeom>
          <a:blipFill>
            <a:blip r:embed="rId12"/>
            <a:stretch>
              <a:fillRect l="0" t="0" r="0" b="0"/>
            </a:stretch>
          </a:blipFill>
        </p:spPr>
      </p:sp>
      <p:sp>
        <p:nvSpPr>
          <p:cNvPr name="Freeform 12" id="12"/>
          <p:cNvSpPr/>
          <p:nvPr/>
        </p:nvSpPr>
        <p:spPr>
          <a:xfrm flipH="false" flipV="false" rot="0">
            <a:off x="12137447" y="2668133"/>
            <a:ext cx="6410051" cy="7618867"/>
          </a:xfrm>
          <a:custGeom>
            <a:avLst/>
            <a:gdLst/>
            <a:ahLst/>
            <a:cxnLst/>
            <a:rect r="r" b="b" t="t" l="l"/>
            <a:pathLst>
              <a:path h="7618867" w="6410051">
                <a:moveTo>
                  <a:pt x="0" y="0"/>
                </a:moveTo>
                <a:lnTo>
                  <a:pt x="6410051" y="0"/>
                </a:lnTo>
                <a:lnTo>
                  <a:pt x="6410051" y="7618867"/>
                </a:lnTo>
                <a:lnTo>
                  <a:pt x="0" y="7618867"/>
                </a:lnTo>
                <a:lnTo>
                  <a:pt x="0" y="0"/>
                </a:lnTo>
                <a:close/>
              </a:path>
            </a:pathLst>
          </a:custGeom>
          <a:blipFill>
            <a:blip r:embed="rId13"/>
            <a:stretch>
              <a:fillRect l="0" t="0" r="0" b="0"/>
            </a:stretch>
          </a:blipFill>
        </p:spPr>
      </p:sp>
      <p:sp>
        <p:nvSpPr>
          <p:cNvPr name="Freeform 13" id="13"/>
          <p:cNvSpPr/>
          <p:nvPr/>
        </p:nvSpPr>
        <p:spPr>
          <a:xfrm flipH="false" flipV="false" rot="0">
            <a:off x="11039532" y="283772"/>
            <a:ext cx="6410051" cy="3925879"/>
          </a:xfrm>
          <a:custGeom>
            <a:avLst/>
            <a:gdLst/>
            <a:ahLst/>
            <a:cxnLst/>
            <a:rect r="r" b="b" t="t" l="l"/>
            <a:pathLst>
              <a:path h="3925879" w="6410051">
                <a:moveTo>
                  <a:pt x="0" y="0"/>
                </a:moveTo>
                <a:lnTo>
                  <a:pt x="6410051" y="0"/>
                </a:lnTo>
                <a:lnTo>
                  <a:pt x="6410051" y="3925879"/>
                </a:lnTo>
                <a:lnTo>
                  <a:pt x="0" y="3925879"/>
                </a:lnTo>
                <a:lnTo>
                  <a:pt x="0" y="0"/>
                </a:lnTo>
                <a:close/>
              </a:path>
            </a:pathLst>
          </a:custGeom>
          <a:blipFill>
            <a:blip r:embed="rId14"/>
            <a:stretch>
              <a:fillRect l="0" t="0" r="0" b="0"/>
            </a:stretch>
          </a:blipFill>
        </p:spPr>
      </p:sp>
      <p:sp>
        <p:nvSpPr>
          <p:cNvPr name="Freeform 14" id="14"/>
          <p:cNvSpPr/>
          <p:nvPr/>
        </p:nvSpPr>
        <p:spPr>
          <a:xfrm flipH="false" flipV="false" rot="0">
            <a:off x="11915646" y="4198561"/>
            <a:ext cx="2218011" cy="1962939"/>
          </a:xfrm>
          <a:custGeom>
            <a:avLst/>
            <a:gdLst/>
            <a:ahLst/>
            <a:cxnLst/>
            <a:rect r="r" b="b" t="t" l="l"/>
            <a:pathLst>
              <a:path h="1962939" w="2218011">
                <a:moveTo>
                  <a:pt x="0" y="0"/>
                </a:moveTo>
                <a:lnTo>
                  <a:pt x="2218011" y="0"/>
                </a:lnTo>
                <a:lnTo>
                  <a:pt x="2218011" y="1962939"/>
                </a:lnTo>
                <a:lnTo>
                  <a:pt x="0" y="1962939"/>
                </a:lnTo>
                <a:lnTo>
                  <a:pt x="0" y="0"/>
                </a:lnTo>
                <a:close/>
              </a:path>
            </a:pathLst>
          </a:custGeom>
          <a:blipFill>
            <a:blip r:embed="rId15"/>
            <a:stretch>
              <a:fillRect l="0" t="0" r="0" b="0"/>
            </a:stretch>
          </a:blipFill>
        </p:spPr>
      </p:sp>
      <p:sp>
        <p:nvSpPr>
          <p:cNvPr name="TextBox 15" id="15"/>
          <p:cNvSpPr txBox="true"/>
          <p:nvPr/>
        </p:nvSpPr>
        <p:spPr>
          <a:xfrm rot="0">
            <a:off x="781233" y="1506624"/>
            <a:ext cx="7583911" cy="2691936"/>
          </a:xfrm>
          <a:prstGeom prst="rect">
            <a:avLst/>
          </a:prstGeom>
        </p:spPr>
        <p:txBody>
          <a:bodyPr anchor="t" rtlCol="false" tIns="0" lIns="0" bIns="0" rIns="0">
            <a:spAutoFit/>
          </a:bodyPr>
          <a:lstStyle/>
          <a:p>
            <a:pPr algn="ctr">
              <a:lnSpc>
                <a:spcPts val="10356"/>
              </a:lnSpc>
            </a:pPr>
            <a:r>
              <a:rPr lang="en-US" b="true" sz="10356">
                <a:solidFill>
                  <a:srgbClr val="001F44"/>
                </a:solidFill>
                <a:latin typeface="Lato Bold"/>
                <a:ea typeface="Lato Bold"/>
                <a:cs typeface="Lato Bold"/>
                <a:sym typeface="Lato Bold"/>
              </a:rPr>
              <a:t>Questions &amp; Discussion</a:t>
            </a:r>
          </a:p>
        </p:txBody>
      </p:sp>
      <p:sp>
        <p:nvSpPr>
          <p:cNvPr name="TextBox 16" id="16"/>
          <p:cNvSpPr txBox="true"/>
          <p:nvPr/>
        </p:nvSpPr>
        <p:spPr>
          <a:xfrm rot="0">
            <a:off x="781233" y="4945380"/>
            <a:ext cx="6393416" cy="1035050"/>
          </a:xfrm>
          <a:prstGeom prst="rect">
            <a:avLst/>
          </a:prstGeom>
        </p:spPr>
        <p:txBody>
          <a:bodyPr anchor="t" rtlCol="false" tIns="0" lIns="0" bIns="0" rIns="0">
            <a:spAutoFit/>
          </a:bodyPr>
          <a:lstStyle/>
          <a:p>
            <a:pPr algn="ctr">
              <a:lnSpc>
                <a:spcPts val="3999"/>
              </a:lnSpc>
            </a:pPr>
            <a:r>
              <a:rPr lang="en-US" sz="3999" i="true">
                <a:solidFill>
                  <a:srgbClr val="002654"/>
                </a:solidFill>
                <a:latin typeface="Lato Italics"/>
                <a:ea typeface="Lato Italics"/>
                <a:cs typeface="Lato Italics"/>
                <a:sym typeface="Lato Italics"/>
              </a:rPr>
              <a:t>A space to ask questions, reflect, or talk further.</a:t>
            </a:r>
          </a:p>
        </p:txBody>
      </p:sp>
      <p:sp>
        <p:nvSpPr>
          <p:cNvPr name="Freeform 17" id="17"/>
          <p:cNvSpPr/>
          <p:nvPr/>
        </p:nvSpPr>
        <p:spPr>
          <a:xfrm flipH="false" flipV="false" rot="0">
            <a:off x="15896976" y="8324061"/>
            <a:ext cx="2650523" cy="1962939"/>
          </a:xfrm>
          <a:custGeom>
            <a:avLst/>
            <a:gdLst/>
            <a:ahLst/>
            <a:cxnLst/>
            <a:rect r="r" b="b" t="t" l="l"/>
            <a:pathLst>
              <a:path h="1962939" w="2650523">
                <a:moveTo>
                  <a:pt x="0" y="0"/>
                </a:moveTo>
                <a:lnTo>
                  <a:pt x="2650522" y="0"/>
                </a:lnTo>
                <a:lnTo>
                  <a:pt x="2650522" y="1962939"/>
                </a:lnTo>
                <a:lnTo>
                  <a:pt x="0" y="1962939"/>
                </a:lnTo>
                <a:lnTo>
                  <a:pt x="0" y="0"/>
                </a:lnTo>
                <a:close/>
              </a:path>
            </a:pathLst>
          </a:custGeom>
          <a:blipFill>
            <a:blip r:embed="rId16"/>
            <a:stretch>
              <a:fillRect l="0" t="0" r="0" b="0"/>
            </a:stretch>
          </a:blipFill>
        </p:spPr>
      </p:sp>
      <p:sp>
        <p:nvSpPr>
          <p:cNvPr name="Freeform 18" id="18"/>
          <p:cNvSpPr/>
          <p:nvPr/>
        </p:nvSpPr>
        <p:spPr>
          <a:xfrm flipH="false" flipV="false" rot="0">
            <a:off x="2400380" y="6647180"/>
            <a:ext cx="3155120" cy="3155120"/>
          </a:xfrm>
          <a:custGeom>
            <a:avLst/>
            <a:gdLst/>
            <a:ahLst/>
            <a:cxnLst/>
            <a:rect r="r" b="b" t="t" l="l"/>
            <a:pathLst>
              <a:path h="3155120" w="3155120">
                <a:moveTo>
                  <a:pt x="0" y="0"/>
                </a:moveTo>
                <a:lnTo>
                  <a:pt x="3155121" y="0"/>
                </a:lnTo>
                <a:lnTo>
                  <a:pt x="3155121" y="3155120"/>
                </a:lnTo>
                <a:lnTo>
                  <a:pt x="0" y="3155120"/>
                </a:lnTo>
                <a:lnTo>
                  <a:pt x="0" y="0"/>
                </a:lnTo>
                <a:close/>
              </a:path>
            </a:pathLst>
          </a:custGeom>
          <a:blipFill>
            <a:blip r:embed="rId17"/>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DAHQHvJca_0</dc:identifier>
  <dcterms:modified xsi:type="dcterms:W3CDTF">2011-08-01T06:04:30Z</dcterms:modified>
  <cp:revision>1</cp:revision>
  <dc:title>Dependence by Design</dc:title>
</cp:coreProperties>
</file>