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10287000" cx="18288000"/>
  <p:notesSz cx="6858000" cy="9144000"/>
  <p:embeddedFontLst>
    <p:embeddedFont>
      <p:font typeface="Arimo"/>
      <p:regular r:id="rId40"/>
      <p:bold r:id="rId41"/>
      <p:italic r:id="rId42"/>
      <p:boldItalic r:id="rId43"/>
    </p:embeddedFont>
    <p:embeddedFont>
      <p:font typeface="Caveat Brush"/>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5" roundtripDataSignature="AMtx7mgmsHBV6F3v2/5gHqOaU02ry6v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mo-regular.fntdata"/><Relationship Id="rId20" Type="http://schemas.openxmlformats.org/officeDocument/2006/relationships/slide" Target="slides/slide15.xml"/><Relationship Id="rId42" Type="http://schemas.openxmlformats.org/officeDocument/2006/relationships/font" Target="fonts/Arimo-italic.fntdata"/><Relationship Id="rId41" Type="http://schemas.openxmlformats.org/officeDocument/2006/relationships/font" Target="fonts/Arimo-bold.fntdata"/><Relationship Id="rId22" Type="http://schemas.openxmlformats.org/officeDocument/2006/relationships/slide" Target="slides/slide17.xml"/><Relationship Id="rId44" Type="http://schemas.openxmlformats.org/officeDocument/2006/relationships/font" Target="fonts/CaveatBrush-regular.fntdata"/><Relationship Id="rId21" Type="http://schemas.openxmlformats.org/officeDocument/2006/relationships/slide" Target="slides/slide16.xml"/><Relationship Id="rId43" Type="http://schemas.openxmlformats.org/officeDocument/2006/relationships/font" Target="fonts/Arimo-bold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55" name="Google Shape;255;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56" name="Google Shape;256;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talk about what it really means when we say nicotine is addictive—especially for teens.”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Nicotine is a highly addictive drug.</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“Nicotine affects the brain’s reward system. When someone vapes, nicotine creates a quick feeling of pleasure or calm. But that feeling doesn’t last long, so the brain starts craving more and more. That’s how addiction starts. It’s not just a bad habit—it’s a brain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Constantly thinking about vaping during the day</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“People addicted to nicotine often find themselves thinking about their next vape session even when they’re supposed to be focused—like during school, sports, or hanging out with friends. For example, someone might be in class, not paying attention to the lesson, but instead thinking about when they can sneak a vape break.”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Planning your day or breaks around when you can vape</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“This can look like choosing to go to the bathroom not because you need to go, but because you need a place to vape. Or avoiding places where vaping isn’t allowed—like long movie nights or a family dinner—because you’re worried you won’t get your ‘fix.’”</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Feeling stressed, irritated, or anxious when you can’t vape</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“When someone is addicted, not having nicotine in their system can cause withdrawal symptoms. These include being easily irritated, anxious, or even feeling physically uncomfortable. You might notice someone getting really frustrated or on edge if they can’t vape for a few hours.”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“When someone becomes addicted to nicotine, their brain starts depending on it to function normally. Without it, they might feel foggy, distracted, or restless. This can make it hard to focus during class, study for a test, or even finish homework.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can also mess with sleep. You might find it harder to fall asleep or wake up feeling tired because your brain is craving nicotine—even overnight. So instead of helping you relax, vaping can actually leave you more stressed and exhausted.”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“You might hear someone say they can't fall asleep unless they vape before bed—or they wake up in the middle of the night needing to hit their vape. That’s not normal—that’s a sign of dependence.”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Needing more nicotine over time to get the same feeling</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“This is called tolerance. When you first start using nicotine, a small amount might give you a buzz or help you feel calm. But over time, your brain gets used to it. That same amount doesn’t do much anymore, so you start needing more—more hits, stronger products, or vaping more often—to feel anything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That’s how addiction builds. It’s not just about using regularly—it’s about needing more and more just to keep up with what your brain now expects.”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“Someone might start out taking a few puffs once a day, but months later, they’re carrying their vape everywhere and hitting it between every class. That’s their tolerance growing—and it’s a red flag.”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Teacher may also add this example:  </a:t>
            </a:r>
            <a:endParaRPr/>
          </a:p>
          <a:p>
            <a:pPr indent="0" lvl="0" marL="0" rtl="0" algn="l">
              <a:spcBef>
                <a:spcPts val="0"/>
              </a:spcBef>
              <a:spcAft>
                <a:spcPts val="0"/>
              </a:spcAft>
              <a:buNone/>
            </a:pPr>
            <a:r>
              <a:rPr lang="en-US"/>
              <a:t>Choosing to hang out in places or with people where vaping is allowed</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“This can impact someone’s social life. Instead of choosing activities they enjoy or people they feel safe around, they might pick places or friend groups that make it easier to vape. It shifts their priorities and limits healthy choices.”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Additional Talking Point (optional):</a:t>
            </a:r>
            <a:endParaRPr/>
          </a:p>
          <a:p>
            <a:pPr indent="0" lvl="0" marL="0" rtl="0" algn="l">
              <a:spcBef>
                <a:spcPts val="0"/>
              </a:spcBef>
              <a:spcAft>
                <a:spcPts val="0"/>
              </a:spcAft>
              <a:buNone/>
            </a:pPr>
            <a:r>
              <a:rPr lang="en-US"/>
              <a:t>“Nicotine doesn’t just affect your mood—it can change how your brain develops. Teen brains are still growing, and using nicotine can interfere with memory, attention, and emotional control. That’s why addiction can feel especially overwhelming and hard to break for young people.”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Closing Line:</a:t>
            </a:r>
            <a:endParaRPr/>
          </a:p>
          <a:p>
            <a:pPr indent="0" lvl="0" marL="0" rtl="0" algn="l">
              <a:spcBef>
                <a:spcPts val="0"/>
              </a:spcBef>
              <a:spcAft>
                <a:spcPts val="0"/>
              </a:spcAft>
              <a:buNone/>
            </a:pPr>
            <a:r>
              <a:rPr lang="en-US"/>
              <a:t>“Addiction isn’t always obvious right away, but these are signs to watch for. Recognizing them early can help you—or a friend—make healthier choices before nicotine takes over.”</a:t>
            </a:r>
            <a:endParaRPr/>
          </a:p>
        </p:txBody>
      </p:sp>
      <p:sp>
        <p:nvSpPr>
          <p:cNvPr id="258" name="Google Shape;258;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59" name="Google Shape;259;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66" name="Google Shape;266;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7" name="Google Shape;267;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Slide Point: Nicotine changes how your brain works—especially while it's still developing.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“Your brain keeps developing until around age 25. Nicotine messes with that development by rewiring parts of the brain that control things like mood, focus, and decision-making. It trains your brain to rely on the drug to feel good or calm. Over time, this can make everyday stress feel worse without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Increased anxiety and mood swings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“Even though some people vape to feel calmer, nicotine can actually make anxiety worse in the long run. When the buzz wears off, it can leave you feeling edgy, moody, or restless. That back-and-forth cycle—feeling good, then worse—can lead to emotional ups and downs that are hard to manage.”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“Someone might think vaping helps them chill out before a test, but then they start feeling jittery or irritated halfway through class. That’s withdrawal kicking in—and it just adds more stress.”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Trouble concentrating or remembering things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“Nicotine can mess with the brain’s ability to pay attention or store memories—especially in teens. That’s a big deal when you’re trying to keep up with school, sports, or learning anything new.”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“You might find it harder to focus in class, remember what you just studied, or even stay organized if your brain’s constantly dealing with nicotine cravings.”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A higher risk of addiction to other substances later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“Using nicotine at a young age makes your brain more vulnerable to addiction in general. That means you could be more likely to get hooked on other drugs or alcohol down the road.”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“It’s like opening a door in your brain that makes addiction easier the next time around. Studies show that people who vape as teens are more likely to try cigarettes, marijuana, or other substances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Point: Difficulty quitting, even if you want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Speaker Notes:</a:t>
            </a:r>
            <a:endParaRPr/>
          </a:p>
          <a:p>
            <a:pPr indent="0" lvl="0" marL="0" rtl="0" algn="l">
              <a:spcBef>
                <a:spcPts val="0"/>
              </a:spcBef>
              <a:spcAft>
                <a:spcPts val="0"/>
              </a:spcAft>
              <a:buNone/>
            </a:pPr>
            <a:r>
              <a:rPr lang="en-US"/>
              <a:t>“Once your brain is used to getting nicotine, quitting can feel really hard—even when you know it’s hurting you. You might try to stop, but cravings, stress, and withdrawal symptoms can pull you back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Example:</a:t>
            </a:r>
            <a:endParaRPr/>
          </a:p>
          <a:p>
            <a:pPr indent="0" lvl="0" marL="0" rtl="0" algn="l">
              <a:spcBef>
                <a:spcPts val="0"/>
              </a:spcBef>
              <a:spcAft>
                <a:spcPts val="0"/>
              </a:spcAft>
              <a:buNone/>
            </a:pPr>
            <a:r>
              <a:rPr lang="en-US"/>
              <a:t>“Many teens say, ‘I’ll quit when school’s over’ or ‘after finals,’ but they find themselves still vaping months later. That’s addiction—it doesn’t care about your plans.”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Closing Thought for the Section:</a:t>
            </a:r>
            <a:endParaRPr/>
          </a:p>
          <a:p>
            <a:pPr indent="0" lvl="0" marL="0" rtl="0" algn="l">
              <a:spcBef>
                <a:spcPts val="0"/>
              </a:spcBef>
              <a:spcAft>
                <a:spcPts val="0"/>
              </a:spcAft>
              <a:buNone/>
            </a:pPr>
            <a:r>
              <a:rPr lang="en-US"/>
              <a:t>“So when we say nicotine addiction is serious, it’s not just about the physical habit—it’s about how it changes your brain, your mood, your choices, and even your future. That’s why it matters.”</a:t>
            </a:r>
            <a:endParaRPr/>
          </a:p>
        </p:txBody>
      </p:sp>
      <p:sp>
        <p:nvSpPr>
          <p:cNvPr id="269" name="Google Shape;269;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0" name="Google Shape;270;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4"/>
          <p:cNvSpPr/>
          <p:nvPr>
            <p:ph idx="2" type="pic"/>
          </p:nvPr>
        </p:nvSpPr>
        <p:spPr>
          <a:xfrm>
            <a:off x="1792288" y="612775"/>
            <a:ext cx="5486400" cy="4114800"/>
          </a:xfrm>
          <a:prstGeom prst="rect">
            <a:avLst/>
          </a:prstGeom>
          <a:noFill/>
          <a:ln>
            <a:noFill/>
          </a:ln>
        </p:spPr>
      </p:sp>
      <p:sp>
        <p:nvSpPr>
          <p:cNvPr id="68" name="Google Shape;68;p4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87" name="Shape 87"/>
        <p:cNvGrpSpPr/>
        <p:nvPr/>
      </p:nvGrpSpPr>
      <p:grpSpPr>
        <a:xfrm>
          <a:off x="0" y="0"/>
          <a:ext cx="0" cy="0"/>
          <a:chOff x="0" y="0"/>
          <a:chExt cx="0" cy="0"/>
        </a:xfrm>
      </p:grpSpPr>
      <p:sp>
        <p:nvSpPr>
          <p:cNvPr id="88" name="Google Shape;88;p1"/>
          <p:cNvSpPr/>
          <p:nvPr/>
        </p:nvSpPr>
        <p:spPr>
          <a:xfrm>
            <a:off x="3473356" y="1028700"/>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89" name="Google Shape;89;p1"/>
          <p:cNvSpPr/>
          <p:nvPr/>
        </p:nvSpPr>
        <p:spPr>
          <a:xfrm>
            <a:off x="10891297" y="2130290"/>
            <a:ext cx="3263256" cy="5148941"/>
          </a:xfrm>
          <a:custGeom>
            <a:rect b="b" l="l" r="r" t="t"/>
            <a:pathLst>
              <a:path extrusionOk="0" h="5148941" w="3263256">
                <a:moveTo>
                  <a:pt x="0" y="0"/>
                </a:moveTo>
                <a:lnTo>
                  <a:pt x="3263256" y="0"/>
                </a:lnTo>
                <a:lnTo>
                  <a:pt x="3263256" y="5148942"/>
                </a:lnTo>
                <a:lnTo>
                  <a:pt x="0" y="5148942"/>
                </a:lnTo>
                <a:lnTo>
                  <a:pt x="0" y="0"/>
                </a:lnTo>
                <a:close/>
              </a:path>
            </a:pathLst>
          </a:custGeom>
          <a:blipFill rotWithShape="1">
            <a:blip r:embed="rId4">
              <a:alphaModFix/>
            </a:blip>
            <a:stretch>
              <a:fillRect b="0" l="-201477" r="-16275" t="-11715"/>
            </a:stretch>
          </a:blipFill>
          <a:ln>
            <a:noFill/>
          </a:ln>
        </p:spPr>
      </p:sp>
      <p:sp>
        <p:nvSpPr>
          <p:cNvPr id="90" name="Google Shape;90;p1"/>
          <p:cNvSpPr txBox="1"/>
          <p:nvPr/>
        </p:nvSpPr>
        <p:spPr>
          <a:xfrm>
            <a:off x="4786610" y="2462213"/>
            <a:ext cx="5405100" cy="37329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7874" u="none" cap="none" strike="noStrike">
                <a:solidFill>
                  <a:srgbClr val="4B4B4B"/>
                </a:solidFill>
                <a:latin typeface="Caveat Brush"/>
                <a:ea typeface="Caveat Brush"/>
                <a:cs typeface="Caveat Brush"/>
                <a:sym typeface="Caveat Brush"/>
              </a:rPr>
              <a:t>EXPOSING THE FACTS ABOUT VAPING</a:t>
            </a:r>
            <a:endParaRPr sz="600"/>
          </a:p>
        </p:txBody>
      </p:sp>
      <p:sp>
        <p:nvSpPr>
          <p:cNvPr id="91" name="Google Shape;91;p1"/>
          <p:cNvSpPr txBox="1"/>
          <p:nvPr/>
        </p:nvSpPr>
        <p:spPr>
          <a:xfrm>
            <a:off x="6644151" y="7417707"/>
            <a:ext cx="6149429"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Vaping - The EX-Files, Let’s EXPOSE Vaping, Grade 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95" name="Shape 195"/>
        <p:cNvGrpSpPr/>
        <p:nvPr/>
      </p:nvGrpSpPr>
      <p:grpSpPr>
        <a:xfrm>
          <a:off x="0" y="0"/>
          <a:ext cx="0" cy="0"/>
          <a:chOff x="0" y="0"/>
          <a:chExt cx="0" cy="0"/>
        </a:xfrm>
      </p:grpSpPr>
      <p:sp>
        <p:nvSpPr>
          <p:cNvPr id="196" name="Google Shape;196;p10"/>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197" name="Google Shape;197;p10"/>
          <p:cNvSpPr txBox="1"/>
          <p:nvPr/>
        </p:nvSpPr>
        <p:spPr>
          <a:xfrm>
            <a:off x="4718681" y="3090444"/>
            <a:ext cx="8850639"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What is one way that nicotine changes your brain?   </a:t>
            </a:r>
            <a:endParaRPr/>
          </a:p>
        </p:txBody>
      </p:sp>
      <p:grpSp>
        <p:nvGrpSpPr>
          <p:cNvPr id="198" name="Google Shape;198;p10"/>
          <p:cNvGrpSpPr/>
          <p:nvPr/>
        </p:nvGrpSpPr>
        <p:grpSpPr>
          <a:xfrm>
            <a:off x="5270069" y="5387976"/>
            <a:ext cx="3689845" cy="820876"/>
            <a:chOff x="0" y="-38100"/>
            <a:chExt cx="1998033" cy="444500"/>
          </a:xfrm>
        </p:grpSpPr>
        <p:sp>
          <p:nvSpPr>
            <p:cNvPr id="199" name="Google Shape;199;p1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Seizures</a:t>
              </a:r>
              <a:endParaRPr/>
            </a:p>
          </p:txBody>
        </p:sp>
      </p:grpSp>
      <p:grpSp>
        <p:nvGrpSpPr>
          <p:cNvPr id="201" name="Google Shape;201;p10"/>
          <p:cNvGrpSpPr/>
          <p:nvPr/>
        </p:nvGrpSpPr>
        <p:grpSpPr>
          <a:xfrm>
            <a:off x="9328086" y="5387976"/>
            <a:ext cx="3689845" cy="820876"/>
            <a:chOff x="0" y="-38100"/>
            <a:chExt cx="1998033" cy="444500"/>
          </a:xfrm>
        </p:grpSpPr>
        <p:sp>
          <p:nvSpPr>
            <p:cNvPr id="202" name="Google Shape;202;p1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B. Learning difficulties</a:t>
              </a:r>
              <a:endParaRPr/>
            </a:p>
          </p:txBody>
        </p:sp>
      </p:grpSp>
      <p:grpSp>
        <p:nvGrpSpPr>
          <p:cNvPr id="204" name="Google Shape;204;p10"/>
          <p:cNvGrpSpPr/>
          <p:nvPr/>
        </p:nvGrpSpPr>
        <p:grpSpPr>
          <a:xfrm>
            <a:off x="5270069" y="6443291"/>
            <a:ext cx="3689845" cy="820876"/>
            <a:chOff x="0" y="-38100"/>
            <a:chExt cx="1998033" cy="444500"/>
          </a:xfrm>
        </p:grpSpPr>
        <p:sp>
          <p:nvSpPr>
            <p:cNvPr id="205" name="Google Shape;205;p1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Better recall</a:t>
              </a:r>
              <a:endParaRPr/>
            </a:p>
          </p:txBody>
        </p:sp>
      </p:grpSp>
      <p:grpSp>
        <p:nvGrpSpPr>
          <p:cNvPr id="207" name="Google Shape;207;p10"/>
          <p:cNvGrpSpPr/>
          <p:nvPr/>
        </p:nvGrpSpPr>
        <p:grpSpPr>
          <a:xfrm>
            <a:off x="9328086" y="6443291"/>
            <a:ext cx="3689845" cy="820876"/>
            <a:chOff x="0" y="-38100"/>
            <a:chExt cx="1998033" cy="444500"/>
          </a:xfrm>
        </p:grpSpPr>
        <p:sp>
          <p:nvSpPr>
            <p:cNvPr id="208" name="Google Shape;208;p1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All of the above</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213" name="Shape 213"/>
        <p:cNvGrpSpPr/>
        <p:nvPr/>
      </p:nvGrpSpPr>
      <p:grpSpPr>
        <a:xfrm>
          <a:off x="0" y="0"/>
          <a:ext cx="0" cy="0"/>
          <a:chOff x="0" y="0"/>
          <a:chExt cx="0" cy="0"/>
        </a:xfrm>
      </p:grpSpPr>
      <p:sp>
        <p:nvSpPr>
          <p:cNvPr id="214" name="Google Shape;214;p11"/>
          <p:cNvSpPr/>
          <p:nvPr/>
        </p:nvSpPr>
        <p:spPr>
          <a:xfrm>
            <a:off x="12396592" y="1028700"/>
            <a:ext cx="4387059" cy="8229600"/>
          </a:xfrm>
          <a:custGeom>
            <a:rect b="b" l="l" r="r" t="t"/>
            <a:pathLst>
              <a:path extrusionOk="0" h="8229600" w="4387059">
                <a:moveTo>
                  <a:pt x="0" y="0"/>
                </a:moveTo>
                <a:lnTo>
                  <a:pt x="4387059" y="0"/>
                </a:lnTo>
                <a:lnTo>
                  <a:pt x="4387059" y="8229600"/>
                </a:lnTo>
                <a:lnTo>
                  <a:pt x="0" y="8229600"/>
                </a:lnTo>
                <a:lnTo>
                  <a:pt x="0" y="0"/>
                </a:lnTo>
                <a:close/>
              </a:path>
            </a:pathLst>
          </a:custGeom>
          <a:blipFill rotWithShape="1">
            <a:blip r:embed="rId3">
              <a:alphaModFix/>
            </a:blip>
            <a:stretch>
              <a:fillRect b="0" l="-40344" r="-47241" t="0"/>
            </a:stretch>
          </a:blipFill>
          <a:ln>
            <a:noFill/>
          </a:ln>
        </p:spPr>
      </p:sp>
      <p:sp>
        <p:nvSpPr>
          <p:cNvPr id="215" name="Google Shape;215;p11"/>
          <p:cNvSpPr/>
          <p:nvPr/>
        </p:nvSpPr>
        <p:spPr>
          <a:xfrm>
            <a:off x="1655375" y="591200"/>
            <a:ext cx="9193200" cy="7981200"/>
          </a:xfrm>
          <a:prstGeom prst="roundRect">
            <a:avLst>
              <a:gd fmla="val 16667" name="adj"/>
            </a:avLst>
          </a:prstGeom>
          <a:solidFill>
            <a:srgbClr val="F2EBE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6" name="Google Shape;216;p11"/>
          <p:cNvSpPr txBox="1"/>
          <p:nvPr/>
        </p:nvSpPr>
        <p:spPr>
          <a:xfrm>
            <a:off x="1995325" y="1028700"/>
            <a:ext cx="8217900" cy="7424100"/>
          </a:xfrm>
          <a:prstGeom prst="rect">
            <a:avLst/>
          </a:prstGeom>
          <a:noFill/>
          <a:ln>
            <a:noFill/>
          </a:ln>
        </p:spPr>
        <p:txBody>
          <a:bodyPr anchorCtr="0" anchor="t" bIns="0" lIns="0" spcFirstLastPara="1" rIns="0" wrap="square" tIns="0">
            <a:spAutoFit/>
          </a:bodyPr>
          <a:lstStyle/>
          <a:p>
            <a:pPr indent="-358072" lvl="1" marL="716146" marR="0" rtl="0" algn="just">
              <a:lnSpc>
                <a:spcPct val="115000"/>
              </a:lnSpc>
              <a:spcBef>
                <a:spcPts val="0"/>
              </a:spcBef>
              <a:spcAft>
                <a:spcPts val="0"/>
              </a:spcAft>
              <a:buClr>
                <a:srgbClr val="000000"/>
              </a:buClr>
              <a:buSzPts val="3316"/>
              <a:buFont typeface="Arial"/>
              <a:buChar char="•"/>
            </a:pPr>
            <a:r>
              <a:rPr b="0" i="0" lang="en-US" sz="3316" u="none" cap="none" strike="noStrike">
                <a:solidFill>
                  <a:srgbClr val="000000"/>
                </a:solidFill>
                <a:latin typeface="Arimo"/>
                <a:ea typeface="Arimo"/>
                <a:cs typeface="Arimo"/>
                <a:sym typeface="Arimo"/>
              </a:rPr>
              <a:t>Nicotine negatively affects your brain.  It causes: </a:t>
            </a:r>
            <a:endParaRPr/>
          </a:p>
          <a:p>
            <a:pPr indent="0" lvl="0" marL="0" marR="0" rtl="0" algn="just">
              <a:lnSpc>
                <a:spcPct val="115000"/>
              </a:lnSpc>
              <a:spcBef>
                <a:spcPts val="0"/>
              </a:spcBef>
              <a:spcAft>
                <a:spcPts val="0"/>
              </a:spcAft>
              <a:buNone/>
            </a:pPr>
            <a:r>
              <a:rPr b="0" i="0" lang="en-US" sz="3316" u="none" cap="none" strike="noStrike">
                <a:solidFill>
                  <a:srgbClr val="000000"/>
                </a:solidFill>
                <a:latin typeface="Arimo"/>
                <a:ea typeface="Arimo"/>
                <a:cs typeface="Arimo"/>
                <a:sym typeface="Arimo"/>
              </a:rPr>
              <a:t>            - mood swings</a:t>
            </a:r>
            <a:endParaRPr/>
          </a:p>
          <a:p>
            <a:pPr indent="0" lvl="0" marL="0" marR="0" rtl="0" algn="just">
              <a:lnSpc>
                <a:spcPct val="115000"/>
              </a:lnSpc>
              <a:spcBef>
                <a:spcPts val="0"/>
              </a:spcBef>
              <a:spcAft>
                <a:spcPts val="0"/>
              </a:spcAft>
              <a:buNone/>
            </a:pPr>
            <a:r>
              <a:rPr b="0" i="0" lang="en-US" sz="3316" u="none" cap="none" strike="noStrike">
                <a:solidFill>
                  <a:srgbClr val="000000"/>
                </a:solidFill>
                <a:latin typeface="Arimo"/>
                <a:ea typeface="Arimo"/>
                <a:cs typeface="Arimo"/>
                <a:sym typeface="Arimo"/>
              </a:rPr>
              <a:t>            - anxiety</a:t>
            </a:r>
            <a:endParaRPr/>
          </a:p>
          <a:p>
            <a:pPr indent="0" lvl="0" marL="0" marR="0" rtl="0" algn="just">
              <a:lnSpc>
                <a:spcPct val="115000"/>
              </a:lnSpc>
              <a:spcBef>
                <a:spcPts val="0"/>
              </a:spcBef>
              <a:spcAft>
                <a:spcPts val="0"/>
              </a:spcAft>
              <a:buNone/>
            </a:pPr>
            <a:r>
              <a:rPr b="0" i="0" lang="en-US" sz="3316" u="none" cap="none" strike="noStrike">
                <a:solidFill>
                  <a:srgbClr val="000000"/>
                </a:solidFill>
                <a:latin typeface="Arimo"/>
                <a:ea typeface="Arimo"/>
                <a:cs typeface="Arimo"/>
                <a:sym typeface="Arimo"/>
              </a:rPr>
              <a:t>            - depression</a:t>
            </a:r>
            <a:endParaRPr/>
          </a:p>
          <a:p>
            <a:pPr indent="0" lvl="0" marL="0" marR="0" rtl="0" algn="just">
              <a:lnSpc>
                <a:spcPct val="115000"/>
              </a:lnSpc>
              <a:spcBef>
                <a:spcPts val="0"/>
              </a:spcBef>
              <a:spcAft>
                <a:spcPts val="0"/>
              </a:spcAft>
              <a:buNone/>
            </a:pPr>
            <a:r>
              <a:rPr b="0" i="0" lang="en-US" sz="3316" u="none" cap="none" strike="noStrike">
                <a:solidFill>
                  <a:srgbClr val="000000"/>
                </a:solidFill>
                <a:latin typeface="Arimo"/>
                <a:ea typeface="Arimo"/>
                <a:cs typeface="Arimo"/>
                <a:sym typeface="Arimo"/>
              </a:rPr>
              <a:t>             - learning difficulties </a:t>
            </a:r>
            <a:endParaRPr/>
          </a:p>
          <a:p>
            <a:pPr indent="0" lvl="0" marL="0" marR="0" rtl="0" algn="just">
              <a:lnSpc>
                <a:spcPct val="115000"/>
              </a:lnSpc>
              <a:spcBef>
                <a:spcPts val="0"/>
              </a:spcBef>
              <a:spcAft>
                <a:spcPts val="0"/>
              </a:spcAft>
              <a:buNone/>
            </a:pPr>
            <a:r>
              <a:t/>
            </a:r>
            <a:endParaRPr b="0" i="0" sz="3316" u="none" cap="none" strike="noStrike">
              <a:solidFill>
                <a:srgbClr val="000000"/>
              </a:solidFill>
              <a:latin typeface="Arimo"/>
              <a:ea typeface="Arimo"/>
              <a:cs typeface="Arimo"/>
              <a:sym typeface="Arimo"/>
            </a:endParaRPr>
          </a:p>
          <a:p>
            <a:pPr indent="-358072" lvl="1" marL="716146" marR="0" rtl="0" algn="just">
              <a:lnSpc>
                <a:spcPct val="115000"/>
              </a:lnSpc>
              <a:spcBef>
                <a:spcPts val="0"/>
              </a:spcBef>
              <a:spcAft>
                <a:spcPts val="0"/>
              </a:spcAft>
              <a:buClr>
                <a:srgbClr val="000000"/>
              </a:buClr>
              <a:buSzPts val="3316"/>
              <a:buFont typeface="Arial"/>
              <a:buChar char="•"/>
            </a:pPr>
            <a:r>
              <a:rPr b="0" i="0" lang="en-US" sz="3316" u="none" cap="none" strike="noStrike">
                <a:solidFill>
                  <a:srgbClr val="000000"/>
                </a:solidFill>
                <a:latin typeface="Arimo"/>
                <a:ea typeface="Arimo"/>
                <a:cs typeface="Arimo"/>
                <a:sym typeface="Arimo"/>
              </a:rPr>
              <a:t>The human brain is not fully developed until age 25</a:t>
            </a:r>
            <a:endParaRPr/>
          </a:p>
          <a:p>
            <a:pPr indent="0" lvl="0" marL="0" marR="0" rtl="0" algn="just">
              <a:lnSpc>
                <a:spcPct val="115000"/>
              </a:lnSpc>
              <a:spcBef>
                <a:spcPts val="0"/>
              </a:spcBef>
              <a:spcAft>
                <a:spcPts val="0"/>
              </a:spcAft>
              <a:buNone/>
            </a:pPr>
            <a:r>
              <a:t/>
            </a:r>
            <a:endParaRPr b="0" i="0" sz="3316" u="none" cap="none" strike="noStrike">
              <a:solidFill>
                <a:srgbClr val="000000"/>
              </a:solidFill>
              <a:latin typeface="Arimo"/>
              <a:ea typeface="Arimo"/>
              <a:cs typeface="Arimo"/>
              <a:sym typeface="Arimo"/>
            </a:endParaRPr>
          </a:p>
          <a:p>
            <a:pPr indent="-358072" lvl="1" marL="716146" marR="0" rtl="0" algn="just">
              <a:lnSpc>
                <a:spcPct val="115000"/>
              </a:lnSpc>
              <a:spcBef>
                <a:spcPts val="0"/>
              </a:spcBef>
              <a:spcAft>
                <a:spcPts val="0"/>
              </a:spcAft>
              <a:buClr>
                <a:srgbClr val="000000"/>
              </a:buClr>
              <a:buSzPts val="3316"/>
              <a:buFont typeface="Arial"/>
              <a:buChar char="•"/>
            </a:pPr>
            <a:r>
              <a:rPr b="0" i="0" lang="en-US" sz="3316" u="none" cap="none" strike="noStrike">
                <a:solidFill>
                  <a:srgbClr val="000000"/>
                </a:solidFill>
                <a:latin typeface="Arimo"/>
                <a:ea typeface="Arimo"/>
                <a:cs typeface="Arimo"/>
                <a:sym typeface="Arimo"/>
              </a:rPr>
              <a:t>Young brains are more vulnerable to the effects of nicotine and addiction</a:t>
            </a:r>
            <a:endParaRPr/>
          </a:p>
          <a:p>
            <a:pPr indent="0" lvl="0" marL="0" marR="0" rtl="0" algn="just">
              <a:lnSpc>
                <a:spcPct val="139967"/>
              </a:lnSpc>
              <a:spcBef>
                <a:spcPts val="0"/>
              </a:spcBef>
              <a:spcAft>
                <a:spcPts val="0"/>
              </a:spcAft>
              <a:buNone/>
            </a:pPr>
            <a:r>
              <a:rPr b="1" i="0" lang="en-US" sz="2457" u="none" cap="none" strike="noStrike">
                <a:solidFill>
                  <a:srgbClr val="000000"/>
                </a:solidFill>
                <a:latin typeface="Arial"/>
                <a:ea typeface="Arial"/>
                <a:cs typeface="Arial"/>
                <a:sym typeface="Arial"/>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220" name="Shape 220"/>
        <p:cNvGrpSpPr/>
        <p:nvPr/>
      </p:nvGrpSpPr>
      <p:grpSpPr>
        <a:xfrm>
          <a:off x="0" y="0"/>
          <a:ext cx="0" cy="0"/>
          <a:chOff x="0" y="0"/>
          <a:chExt cx="0" cy="0"/>
        </a:xfrm>
      </p:grpSpPr>
      <p:sp>
        <p:nvSpPr>
          <p:cNvPr id="221" name="Google Shape;221;p12"/>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222" name="Google Shape;222;p12"/>
          <p:cNvSpPr txBox="1"/>
          <p:nvPr/>
        </p:nvSpPr>
        <p:spPr>
          <a:xfrm>
            <a:off x="4121679" y="3090444"/>
            <a:ext cx="10044643"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What do you think being addicted to nicotine would feel like?  </a:t>
            </a:r>
            <a:endParaRPr/>
          </a:p>
        </p:txBody>
      </p:sp>
      <p:grpSp>
        <p:nvGrpSpPr>
          <p:cNvPr id="223" name="Google Shape;223;p12"/>
          <p:cNvGrpSpPr/>
          <p:nvPr/>
        </p:nvGrpSpPr>
        <p:grpSpPr>
          <a:xfrm>
            <a:off x="4307163" y="5467972"/>
            <a:ext cx="4652752" cy="820876"/>
            <a:chOff x="0" y="-38100"/>
            <a:chExt cx="2519443" cy="444500"/>
          </a:xfrm>
        </p:grpSpPr>
        <p:sp>
          <p:nvSpPr>
            <p:cNvPr id="224" name="Google Shape;224;p12"/>
            <p:cNvSpPr/>
            <p:nvPr/>
          </p:nvSpPr>
          <p:spPr>
            <a:xfrm>
              <a:off x="0" y="0"/>
              <a:ext cx="2519443" cy="406400"/>
            </a:xfrm>
            <a:custGeom>
              <a:rect b="b" l="l" r="r" t="t"/>
              <a:pathLst>
                <a:path extrusionOk="0" h="406400" w="2519443">
                  <a:moveTo>
                    <a:pt x="2316243" y="0"/>
                  </a:moveTo>
                  <a:cubicBezTo>
                    <a:pt x="2428467" y="0"/>
                    <a:pt x="2519443" y="90976"/>
                    <a:pt x="2519443" y="203200"/>
                  </a:cubicBezTo>
                  <a:cubicBezTo>
                    <a:pt x="2519443" y="315424"/>
                    <a:pt x="2428467" y="406400"/>
                    <a:pt x="231624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txBox="1"/>
            <p:nvPr/>
          </p:nvSpPr>
          <p:spPr>
            <a:xfrm>
              <a:off x="0" y="-38100"/>
              <a:ext cx="251944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Feeling relaxed and chill all the time</a:t>
              </a:r>
              <a:endParaRPr/>
            </a:p>
          </p:txBody>
        </p:sp>
      </p:grpSp>
      <p:grpSp>
        <p:nvGrpSpPr>
          <p:cNvPr id="226" name="Google Shape;226;p12"/>
          <p:cNvGrpSpPr/>
          <p:nvPr/>
        </p:nvGrpSpPr>
        <p:grpSpPr>
          <a:xfrm>
            <a:off x="9328086" y="5467972"/>
            <a:ext cx="4838236" cy="820876"/>
            <a:chOff x="0" y="-38100"/>
            <a:chExt cx="2619881" cy="444500"/>
          </a:xfrm>
        </p:grpSpPr>
        <p:sp>
          <p:nvSpPr>
            <p:cNvPr id="227" name="Google Shape;227;p12"/>
            <p:cNvSpPr/>
            <p:nvPr/>
          </p:nvSpPr>
          <p:spPr>
            <a:xfrm>
              <a:off x="0" y="0"/>
              <a:ext cx="2619881" cy="406400"/>
            </a:xfrm>
            <a:custGeom>
              <a:rect b="b" l="l" r="r" t="t"/>
              <a:pathLst>
                <a:path extrusionOk="0" h="406400" w="2619881">
                  <a:moveTo>
                    <a:pt x="2416681" y="0"/>
                  </a:moveTo>
                  <a:cubicBezTo>
                    <a:pt x="2528906" y="0"/>
                    <a:pt x="2619881" y="90976"/>
                    <a:pt x="2619881" y="203200"/>
                  </a:cubicBezTo>
                  <a:cubicBezTo>
                    <a:pt x="2619881" y="315424"/>
                    <a:pt x="2528906" y="406400"/>
                    <a:pt x="241668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
            <p:cNvSpPr txBox="1"/>
            <p:nvPr/>
          </p:nvSpPr>
          <p:spPr>
            <a:xfrm>
              <a:off x="0" y="-38100"/>
              <a:ext cx="2619881"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Feeling cool and accepted by peers</a:t>
              </a:r>
              <a:endParaRPr/>
            </a:p>
          </p:txBody>
        </p:sp>
      </p:grpSp>
      <p:grpSp>
        <p:nvGrpSpPr>
          <p:cNvPr id="229" name="Google Shape;229;p12"/>
          <p:cNvGrpSpPr/>
          <p:nvPr/>
        </p:nvGrpSpPr>
        <p:grpSpPr>
          <a:xfrm>
            <a:off x="4307163" y="6523286"/>
            <a:ext cx="4652752" cy="820876"/>
            <a:chOff x="0" y="-38100"/>
            <a:chExt cx="2519443" cy="444500"/>
          </a:xfrm>
        </p:grpSpPr>
        <p:sp>
          <p:nvSpPr>
            <p:cNvPr id="230" name="Google Shape;230;p12"/>
            <p:cNvSpPr/>
            <p:nvPr/>
          </p:nvSpPr>
          <p:spPr>
            <a:xfrm>
              <a:off x="0" y="0"/>
              <a:ext cx="2519443" cy="406400"/>
            </a:xfrm>
            <a:custGeom>
              <a:rect b="b" l="l" r="r" t="t"/>
              <a:pathLst>
                <a:path extrusionOk="0" h="406400" w="2519443">
                  <a:moveTo>
                    <a:pt x="2316243" y="0"/>
                  </a:moveTo>
                  <a:cubicBezTo>
                    <a:pt x="2428467" y="0"/>
                    <a:pt x="2519443" y="90976"/>
                    <a:pt x="2519443" y="203200"/>
                  </a:cubicBezTo>
                  <a:cubicBezTo>
                    <a:pt x="2519443" y="315424"/>
                    <a:pt x="2428467" y="406400"/>
                    <a:pt x="231624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
            <p:cNvSpPr txBox="1"/>
            <p:nvPr/>
          </p:nvSpPr>
          <p:spPr>
            <a:xfrm>
              <a:off x="0" y="-38100"/>
              <a:ext cx="2519443"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C. Feeling stressed and anxious</a:t>
              </a:r>
              <a:endParaRPr/>
            </a:p>
          </p:txBody>
        </p:sp>
      </p:grpSp>
      <p:grpSp>
        <p:nvGrpSpPr>
          <p:cNvPr id="232" name="Google Shape;232;p12"/>
          <p:cNvGrpSpPr/>
          <p:nvPr/>
        </p:nvGrpSpPr>
        <p:grpSpPr>
          <a:xfrm>
            <a:off x="9328086" y="6523286"/>
            <a:ext cx="4710526" cy="820876"/>
            <a:chOff x="0" y="-38100"/>
            <a:chExt cx="2550727" cy="444500"/>
          </a:xfrm>
        </p:grpSpPr>
        <p:sp>
          <p:nvSpPr>
            <p:cNvPr id="233" name="Google Shape;233;p12"/>
            <p:cNvSpPr/>
            <p:nvPr/>
          </p:nvSpPr>
          <p:spPr>
            <a:xfrm>
              <a:off x="0" y="0"/>
              <a:ext cx="2550727" cy="406400"/>
            </a:xfrm>
            <a:custGeom>
              <a:rect b="b" l="l" r="r" t="t"/>
              <a:pathLst>
                <a:path extrusionOk="0" h="406400" w="2550727">
                  <a:moveTo>
                    <a:pt x="2347527" y="0"/>
                  </a:moveTo>
                  <a:cubicBezTo>
                    <a:pt x="2459751" y="0"/>
                    <a:pt x="2550727" y="90976"/>
                    <a:pt x="2550727" y="203200"/>
                  </a:cubicBezTo>
                  <a:cubicBezTo>
                    <a:pt x="2550727" y="315424"/>
                    <a:pt x="2459751" y="406400"/>
                    <a:pt x="234752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txBox="1"/>
            <p:nvPr/>
          </p:nvSpPr>
          <p:spPr>
            <a:xfrm>
              <a:off x="0" y="-38100"/>
              <a:ext cx="2550727"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D.  Feeling mature and grown-up</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238" name="Shape 238"/>
        <p:cNvGrpSpPr/>
        <p:nvPr/>
      </p:nvGrpSpPr>
      <p:grpSpPr>
        <a:xfrm>
          <a:off x="0" y="0"/>
          <a:ext cx="0" cy="0"/>
          <a:chOff x="0" y="0"/>
          <a:chExt cx="0" cy="0"/>
        </a:xfrm>
      </p:grpSpPr>
      <p:sp>
        <p:nvSpPr>
          <p:cNvPr id="239" name="Google Shape;239;p13"/>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240" name="Google Shape;240;p13"/>
          <p:cNvSpPr txBox="1"/>
          <p:nvPr/>
        </p:nvSpPr>
        <p:spPr>
          <a:xfrm>
            <a:off x="4121679" y="3090444"/>
            <a:ext cx="10044643"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What do you think being addicted to nicotine would feel like?  </a:t>
            </a:r>
            <a:endParaRPr/>
          </a:p>
        </p:txBody>
      </p:sp>
      <p:grpSp>
        <p:nvGrpSpPr>
          <p:cNvPr id="241" name="Google Shape;241;p13"/>
          <p:cNvGrpSpPr/>
          <p:nvPr/>
        </p:nvGrpSpPr>
        <p:grpSpPr>
          <a:xfrm>
            <a:off x="4307163" y="5467972"/>
            <a:ext cx="4652752" cy="820876"/>
            <a:chOff x="0" y="-38100"/>
            <a:chExt cx="2519443" cy="444500"/>
          </a:xfrm>
        </p:grpSpPr>
        <p:sp>
          <p:nvSpPr>
            <p:cNvPr id="242" name="Google Shape;242;p13"/>
            <p:cNvSpPr/>
            <p:nvPr/>
          </p:nvSpPr>
          <p:spPr>
            <a:xfrm>
              <a:off x="0" y="0"/>
              <a:ext cx="2519443" cy="406400"/>
            </a:xfrm>
            <a:custGeom>
              <a:rect b="b" l="l" r="r" t="t"/>
              <a:pathLst>
                <a:path extrusionOk="0" h="406400" w="2519443">
                  <a:moveTo>
                    <a:pt x="2316243" y="0"/>
                  </a:moveTo>
                  <a:cubicBezTo>
                    <a:pt x="2428467" y="0"/>
                    <a:pt x="2519443" y="90976"/>
                    <a:pt x="2519443" y="203200"/>
                  </a:cubicBezTo>
                  <a:cubicBezTo>
                    <a:pt x="2519443" y="315424"/>
                    <a:pt x="2428467" y="406400"/>
                    <a:pt x="231624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3"/>
            <p:cNvSpPr txBox="1"/>
            <p:nvPr/>
          </p:nvSpPr>
          <p:spPr>
            <a:xfrm>
              <a:off x="0" y="-38100"/>
              <a:ext cx="251944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Feeling relaxed and chill all the time</a:t>
              </a:r>
              <a:endParaRPr/>
            </a:p>
          </p:txBody>
        </p:sp>
      </p:grpSp>
      <p:grpSp>
        <p:nvGrpSpPr>
          <p:cNvPr id="244" name="Google Shape;244;p13"/>
          <p:cNvGrpSpPr/>
          <p:nvPr/>
        </p:nvGrpSpPr>
        <p:grpSpPr>
          <a:xfrm>
            <a:off x="9328086" y="5467972"/>
            <a:ext cx="4838236" cy="820876"/>
            <a:chOff x="0" y="-38100"/>
            <a:chExt cx="2619881" cy="444500"/>
          </a:xfrm>
        </p:grpSpPr>
        <p:sp>
          <p:nvSpPr>
            <p:cNvPr id="245" name="Google Shape;245;p13"/>
            <p:cNvSpPr/>
            <p:nvPr/>
          </p:nvSpPr>
          <p:spPr>
            <a:xfrm>
              <a:off x="0" y="0"/>
              <a:ext cx="2619881" cy="406400"/>
            </a:xfrm>
            <a:custGeom>
              <a:rect b="b" l="l" r="r" t="t"/>
              <a:pathLst>
                <a:path extrusionOk="0" h="406400" w="2619881">
                  <a:moveTo>
                    <a:pt x="2416681" y="0"/>
                  </a:moveTo>
                  <a:cubicBezTo>
                    <a:pt x="2528906" y="0"/>
                    <a:pt x="2619881" y="90976"/>
                    <a:pt x="2619881" y="203200"/>
                  </a:cubicBezTo>
                  <a:cubicBezTo>
                    <a:pt x="2619881" y="315424"/>
                    <a:pt x="2528906" y="406400"/>
                    <a:pt x="241668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txBox="1"/>
            <p:nvPr/>
          </p:nvSpPr>
          <p:spPr>
            <a:xfrm>
              <a:off x="0" y="-38100"/>
              <a:ext cx="2619881"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Feeling cool and accepted by peers</a:t>
              </a:r>
              <a:endParaRPr/>
            </a:p>
          </p:txBody>
        </p:sp>
      </p:grpSp>
      <p:grpSp>
        <p:nvGrpSpPr>
          <p:cNvPr id="247" name="Google Shape;247;p13"/>
          <p:cNvGrpSpPr/>
          <p:nvPr/>
        </p:nvGrpSpPr>
        <p:grpSpPr>
          <a:xfrm>
            <a:off x="4307163" y="6523286"/>
            <a:ext cx="4652752" cy="820876"/>
            <a:chOff x="0" y="-38100"/>
            <a:chExt cx="2519443" cy="444500"/>
          </a:xfrm>
        </p:grpSpPr>
        <p:sp>
          <p:nvSpPr>
            <p:cNvPr id="248" name="Google Shape;248;p13"/>
            <p:cNvSpPr/>
            <p:nvPr/>
          </p:nvSpPr>
          <p:spPr>
            <a:xfrm>
              <a:off x="0" y="0"/>
              <a:ext cx="2519443" cy="406400"/>
            </a:xfrm>
            <a:custGeom>
              <a:rect b="b" l="l" r="r" t="t"/>
              <a:pathLst>
                <a:path extrusionOk="0" h="406400" w="2519443">
                  <a:moveTo>
                    <a:pt x="2316243" y="0"/>
                  </a:moveTo>
                  <a:cubicBezTo>
                    <a:pt x="2428467" y="0"/>
                    <a:pt x="2519443" y="90976"/>
                    <a:pt x="2519443" y="203200"/>
                  </a:cubicBezTo>
                  <a:cubicBezTo>
                    <a:pt x="2519443" y="315424"/>
                    <a:pt x="2428467" y="406400"/>
                    <a:pt x="231624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txBox="1"/>
            <p:nvPr/>
          </p:nvSpPr>
          <p:spPr>
            <a:xfrm>
              <a:off x="0" y="-38100"/>
              <a:ext cx="2519443"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a:t>
              </a:r>
              <a:r>
                <a:rPr b="1" i="0" lang="en-US" sz="1999" u="none" cap="none" strike="noStrike">
                  <a:solidFill>
                    <a:srgbClr val="4B4B4B"/>
                  </a:solidFill>
                  <a:latin typeface="Arimo"/>
                  <a:ea typeface="Arimo"/>
                  <a:cs typeface="Arimo"/>
                  <a:sym typeface="Arimo"/>
                </a:rPr>
                <a:t>C. Feeling stressed and anxious</a:t>
              </a:r>
              <a:endParaRPr/>
            </a:p>
          </p:txBody>
        </p:sp>
      </p:grpSp>
      <p:grpSp>
        <p:nvGrpSpPr>
          <p:cNvPr id="250" name="Google Shape;250;p13"/>
          <p:cNvGrpSpPr/>
          <p:nvPr/>
        </p:nvGrpSpPr>
        <p:grpSpPr>
          <a:xfrm>
            <a:off x="9328086" y="6523286"/>
            <a:ext cx="4710526" cy="820876"/>
            <a:chOff x="0" y="-38100"/>
            <a:chExt cx="2550727" cy="444500"/>
          </a:xfrm>
        </p:grpSpPr>
        <p:sp>
          <p:nvSpPr>
            <p:cNvPr id="251" name="Google Shape;251;p13"/>
            <p:cNvSpPr/>
            <p:nvPr/>
          </p:nvSpPr>
          <p:spPr>
            <a:xfrm>
              <a:off x="0" y="0"/>
              <a:ext cx="2550727" cy="406400"/>
            </a:xfrm>
            <a:custGeom>
              <a:rect b="b" l="l" r="r" t="t"/>
              <a:pathLst>
                <a:path extrusionOk="0" h="406400" w="2550727">
                  <a:moveTo>
                    <a:pt x="2347527" y="0"/>
                  </a:moveTo>
                  <a:cubicBezTo>
                    <a:pt x="2459751" y="0"/>
                    <a:pt x="2550727" y="90976"/>
                    <a:pt x="2550727" y="203200"/>
                  </a:cubicBezTo>
                  <a:cubicBezTo>
                    <a:pt x="2550727" y="315424"/>
                    <a:pt x="2459751" y="406400"/>
                    <a:pt x="234752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txBox="1"/>
            <p:nvPr/>
          </p:nvSpPr>
          <p:spPr>
            <a:xfrm>
              <a:off x="0" y="-38100"/>
              <a:ext cx="2550727"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D.  Feeling mature and grown-up</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260" name="Shape 260"/>
        <p:cNvGrpSpPr/>
        <p:nvPr/>
      </p:nvGrpSpPr>
      <p:grpSpPr>
        <a:xfrm>
          <a:off x="0" y="0"/>
          <a:ext cx="0" cy="0"/>
          <a:chOff x="0" y="0"/>
          <a:chExt cx="0" cy="0"/>
        </a:xfrm>
      </p:grpSpPr>
      <p:sp>
        <p:nvSpPr>
          <p:cNvPr id="261" name="Google Shape;261;p14"/>
          <p:cNvSpPr txBox="1"/>
          <p:nvPr/>
        </p:nvSpPr>
        <p:spPr>
          <a:xfrm>
            <a:off x="5756875" y="3018542"/>
            <a:ext cx="11857090" cy="5720338"/>
          </a:xfrm>
          <a:prstGeom prst="rect">
            <a:avLst/>
          </a:prstGeom>
          <a:noFill/>
          <a:ln>
            <a:noFill/>
          </a:ln>
        </p:spPr>
        <p:txBody>
          <a:bodyPr anchorCtr="0" anchor="t" bIns="0" lIns="0" spcFirstLastPara="1" rIns="0" wrap="square" tIns="0">
            <a:spAutoFit/>
          </a:bodyPr>
          <a:lstStyle/>
          <a:p>
            <a:pPr indent="0" lvl="0" marL="0" marR="0" rtl="0" algn="l">
              <a:lnSpc>
                <a:spcPct val="161016"/>
              </a:lnSpc>
              <a:spcBef>
                <a:spcPts val="0"/>
              </a:spcBef>
              <a:spcAft>
                <a:spcPts val="0"/>
              </a:spcAft>
              <a:buNone/>
            </a:pPr>
            <a:r>
              <a:rPr b="1" i="0" lang="en-US" sz="3599" u="none" cap="none" strike="noStrike">
                <a:solidFill>
                  <a:srgbClr val="000000"/>
                </a:solidFill>
                <a:latin typeface="Arimo"/>
                <a:ea typeface="Arimo"/>
                <a:cs typeface="Arimo"/>
                <a:sym typeface="Arimo"/>
              </a:rPr>
              <a:t>Being addicted to nicotine can look like:</a:t>
            </a:r>
            <a:endParaRPr/>
          </a:p>
          <a:p>
            <a:pPr indent="-356231" lvl="1" marL="712462" marR="0" rtl="0" algn="l">
              <a:lnSpc>
                <a:spcPct val="250045"/>
              </a:lnSpc>
              <a:spcBef>
                <a:spcPts val="0"/>
              </a:spcBef>
              <a:spcAft>
                <a:spcPts val="0"/>
              </a:spcAft>
              <a:buClr>
                <a:srgbClr val="000000"/>
              </a:buClr>
              <a:buSzPts val="3299"/>
              <a:buFont typeface="Arial"/>
              <a:buChar char="•"/>
            </a:pPr>
            <a:r>
              <a:rPr b="0" i="0" lang="en-US" sz="3299" u="none" cap="none" strike="noStrike">
                <a:solidFill>
                  <a:srgbClr val="000000"/>
                </a:solidFill>
                <a:latin typeface="Arimo"/>
                <a:ea typeface="Arimo"/>
                <a:cs typeface="Arimo"/>
                <a:sym typeface="Arimo"/>
              </a:rPr>
              <a:t>Constantly thinking about vaping during the day</a:t>
            </a:r>
            <a:endParaRPr/>
          </a:p>
          <a:p>
            <a:pPr indent="-356231" lvl="1" marL="712462" marR="0" rtl="0" algn="l">
              <a:lnSpc>
                <a:spcPct val="250045"/>
              </a:lnSpc>
              <a:spcBef>
                <a:spcPts val="0"/>
              </a:spcBef>
              <a:spcAft>
                <a:spcPts val="0"/>
              </a:spcAft>
              <a:buClr>
                <a:srgbClr val="000000"/>
              </a:buClr>
              <a:buSzPts val="3299"/>
              <a:buFont typeface="Arial"/>
              <a:buChar char="•"/>
            </a:pPr>
            <a:r>
              <a:rPr b="0" i="0" lang="en-US" sz="3299" u="none" cap="none" strike="noStrike">
                <a:solidFill>
                  <a:srgbClr val="000000"/>
                </a:solidFill>
                <a:latin typeface="Arimo"/>
                <a:ea typeface="Arimo"/>
                <a:cs typeface="Arimo"/>
                <a:sym typeface="Arimo"/>
              </a:rPr>
              <a:t>Planning your day around when you can vape</a:t>
            </a:r>
            <a:endParaRPr/>
          </a:p>
          <a:p>
            <a:pPr indent="-356231" lvl="1" marL="712462" marR="0" rtl="0" algn="l">
              <a:lnSpc>
                <a:spcPct val="250045"/>
              </a:lnSpc>
              <a:spcBef>
                <a:spcPts val="0"/>
              </a:spcBef>
              <a:spcAft>
                <a:spcPts val="0"/>
              </a:spcAft>
              <a:buClr>
                <a:srgbClr val="000000"/>
              </a:buClr>
              <a:buSzPts val="3299"/>
              <a:buFont typeface="Arial"/>
              <a:buChar char="•"/>
            </a:pPr>
            <a:r>
              <a:rPr b="0" i="0" lang="en-US" sz="3299" u="none" cap="none" strike="noStrike">
                <a:solidFill>
                  <a:srgbClr val="000000"/>
                </a:solidFill>
                <a:latin typeface="Arimo"/>
                <a:ea typeface="Arimo"/>
                <a:cs typeface="Arimo"/>
                <a:sym typeface="Arimo"/>
              </a:rPr>
              <a:t>Feeling stressed, irritated, or anxious when you can’t vape</a:t>
            </a:r>
            <a:endParaRPr/>
          </a:p>
          <a:p>
            <a:pPr indent="-356231" lvl="1" marL="712462" marR="0" rtl="0" algn="l">
              <a:lnSpc>
                <a:spcPct val="250045"/>
              </a:lnSpc>
              <a:spcBef>
                <a:spcPts val="0"/>
              </a:spcBef>
              <a:spcAft>
                <a:spcPts val="0"/>
              </a:spcAft>
              <a:buClr>
                <a:srgbClr val="000000"/>
              </a:buClr>
              <a:buSzPts val="3299"/>
              <a:buFont typeface="Arial"/>
              <a:buChar char="•"/>
            </a:pPr>
            <a:r>
              <a:rPr b="0" i="0" lang="en-US" sz="3299" u="none" cap="none" strike="noStrike">
                <a:solidFill>
                  <a:srgbClr val="000000"/>
                </a:solidFill>
                <a:latin typeface="Arimo"/>
                <a:ea typeface="Arimo"/>
                <a:cs typeface="Arimo"/>
                <a:sym typeface="Arimo"/>
              </a:rPr>
              <a:t>Having trouble focusing or sleeping without it</a:t>
            </a:r>
            <a:endParaRPr/>
          </a:p>
          <a:p>
            <a:pPr indent="-356231" lvl="1" marL="712462" marR="0" rtl="0" algn="l">
              <a:lnSpc>
                <a:spcPct val="250045"/>
              </a:lnSpc>
              <a:spcBef>
                <a:spcPts val="0"/>
              </a:spcBef>
              <a:spcAft>
                <a:spcPts val="0"/>
              </a:spcAft>
              <a:buClr>
                <a:srgbClr val="000000"/>
              </a:buClr>
              <a:buSzPts val="3299"/>
              <a:buFont typeface="Arial"/>
              <a:buChar char="•"/>
            </a:pPr>
            <a:r>
              <a:rPr b="0" i="0" lang="en-US" sz="3299" u="none" cap="none" strike="noStrike">
                <a:solidFill>
                  <a:srgbClr val="000000"/>
                </a:solidFill>
                <a:latin typeface="Arimo"/>
                <a:ea typeface="Arimo"/>
                <a:cs typeface="Arimo"/>
                <a:sym typeface="Arimo"/>
              </a:rPr>
              <a:t>Needing more nicotine over time to get the same feeling</a:t>
            </a:r>
            <a:endParaRPr/>
          </a:p>
        </p:txBody>
      </p:sp>
      <p:sp>
        <p:nvSpPr>
          <p:cNvPr id="262" name="Google Shape;262;p14"/>
          <p:cNvSpPr/>
          <p:nvPr/>
        </p:nvSpPr>
        <p:spPr>
          <a:xfrm>
            <a:off x="514350" y="3315188"/>
            <a:ext cx="4798275" cy="6278654"/>
          </a:xfrm>
          <a:custGeom>
            <a:rect b="b" l="l" r="r" t="t"/>
            <a:pathLst>
              <a:path extrusionOk="0" h="6278654" w="4798275">
                <a:moveTo>
                  <a:pt x="0" y="0"/>
                </a:moveTo>
                <a:lnTo>
                  <a:pt x="4798275" y="0"/>
                </a:lnTo>
                <a:lnTo>
                  <a:pt x="4798275" y="6278654"/>
                </a:lnTo>
                <a:lnTo>
                  <a:pt x="0" y="6278654"/>
                </a:lnTo>
                <a:lnTo>
                  <a:pt x="0" y="0"/>
                </a:lnTo>
                <a:close/>
              </a:path>
            </a:pathLst>
          </a:custGeom>
          <a:blipFill rotWithShape="1">
            <a:blip r:embed="rId3">
              <a:alphaModFix/>
            </a:blip>
            <a:stretch>
              <a:fillRect b="-87122" l="-84321" r="-77547" t="0"/>
            </a:stretch>
          </a:blipFill>
          <a:ln>
            <a:noFill/>
          </a:ln>
        </p:spPr>
      </p:sp>
      <p:sp>
        <p:nvSpPr>
          <p:cNvPr id="263" name="Google Shape;263;p14"/>
          <p:cNvSpPr txBox="1"/>
          <p:nvPr/>
        </p:nvSpPr>
        <p:spPr>
          <a:xfrm>
            <a:off x="514350" y="338786"/>
            <a:ext cx="17099616" cy="2774825"/>
          </a:xfrm>
          <a:prstGeom prst="rect">
            <a:avLst/>
          </a:prstGeom>
          <a:noFill/>
          <a:ln>
            <a:noFill/>
          </a:ln>
        </p:spPr>
        <p:txBody>
          <a:bodyPr anchorCtr="0" anchor="t" bIns="0" lIns="0" spcFirstLastPara="1" rIns="0" wrap="square" tIns="0">
            <a:spAutoFit/>
          </a:bodyPr>
          <a:lstStyle/>
          <a:p>
            <a:pPr indent="0" lvl="0" marL="0" marR="0" rtl="0" algn="l">
              <a:lnSpc>
                <a:spcPct val="161016"/>
              </a:lnSpc>
              <a:spcBef>
                <a:spcPts val="0"/>
              </a:spcBef>
              <a:spcAft>
                <a:spcPts val="0"/>
              </a:spcAft>
              <a:buNone/>
            </a:pPr>
            <a:r>
              <a:rPr b="1" i="0" lang="en-US" sz="3599" u="none" cap="none" strike="noStrike">
                <a:solidFill>
                  <a:srgbClr val="000000"/>
                </a:solidFill>
                <a:latin typeface="Arimo"/>
                <a:ea typeface="Arimo"/>
                <a:cs typeface="Arimo"/>
                <a:sym typeface="Arimo"/>
              </a:rPr>
              <a:t>Nicotine is a highly addictive drug.</a:t>
            </a:r>
            <a:endParaRPr/>
          </a:p>
          <a:p>
            <a:pPr indent="0" lvl="0" marL="0" marR="0" rtl="0" algn="l">
              <a:lnSpc>
                <a:spcPct val="161018"/>
              </a:lnSpc>
              <a:spcBef>
                <a:spcPts val="0"/>
              </a:spcBef>
              <a:spcAft>
                <a:spcPts val="0"/>
              </a:spcAft>
              <a:buNone/>
            </a:pPr>
            <a:r>
              <a:rPr b="0" i="0" lang="en-US" sz="3299" u="none" cap="none" strike="noStrike">
                <a:solidFill>
                  <a:srgbClr val="000000"/>
                </a:solidFill>
                <a:latin typeface="Arimo"/>
                <a:ea typeface="Arimo"/>
                <a:cs typeface="Arimo"/>
                <a:sym typeface="Arimo"/>
              </a:rPr>
              <a:t>That means once you start using it, your body and brain can quickly start to need it just to feel normal. </a:t>
            </a:r>
            <a:endParaRPr/>
          </a:p>
          <a:p>
            <a:pPr indent="0" lvl="0" marL="0" marR="0" rtl="0" algn="l">
              <a:lnSpc>
                <a:spcPct val="175659"/>
              </a:lnSpc>
              <a:spcBef>
                <a:spcPts val="0"/>
              </a:spcBef>
              <a:spcAft>
                <a:spcPts val="0"/>
              </a:spcAft>
              <a:buNone/>
            </a:pPr>
            <a:r>
              <a:t/>
            </a:r>
            <a:endParaRPr b="0" i="0" sz="3299" u="none" cap="none" strike="noStrike">
              <a:solidFill>
                <a:srgbClr val="000000"/>
              </a:solidFill>
              <a:latin typeface="Arimo"/>
              <a:ea typeface="Arimo"/>
              <a:cs typeface="Arimo"/>
              <a:sym typeface="Arim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271" name="Shape 271"/>
        <p:cNvGrpSpPr/>
        <p:nvPr/>
      </p:nvGrpSpPr>
      <p:grpSpPr>
        <a:xfrm>
          <a:off x="0" y="0"/>
          <a:ext cx="0" cy="0"/>
          <a:chOff x="0" y="0"/>
          <a:chExt cx="0" cy="0"/>
        </a:xfrm>
      </p:grpSpPr>
      <p:sp>
        <p:nvSpPr>
          <p:cNvPr id="272" name="Google Shape;272;p15"/>
          <p:cNvSpPr txBox="1"/>
          <p:nvPr/>
        </p:nvSpPr>
        <p:spPr>
          <a:xfrm>
            <a:off x="5661890" y="346806"/>
            <a:ext cx="11932800" cy="7830600"/>
          </a:xfrm>
          <a:prstGeom prst="rect">
            <a:avLst/>
          </a:prstGeom>
          <a:noFill/>
          <a:ln>
            <a:noFill/>
          </a:ln>
        </p:spPr>
        <p:txBody>
          <a:bodyPr anchorCtr="0" anchor="t" bIns="0" lIns="0" spcFirstLastPara="1" rIns="0" wrap="square" tIns="0">
            <a:spAutoFit/>
          </a:bodyPr>
          <a:lstStyle/>
          <a:p>
            <a:pPr indent="0" lvl="0" marL="0" marR="0" rtl="0" algn="l">
              <a:lnSpc>
                <a:spcPct val="161016"/>
              </a:lnSpc>
              <a:spcBef>
                <a:spcPts val="0"/>
              </a:spcBef>
              <a:spcAft>
                <a:spcPts val="0"/>
              </a:spcAft>
              <a:buNone/>
            </a:pPr>
            <a:r>
              <a:rPr b="1" i="0" lang="en-US" sz="3599" u="none" cap="none" strike="noStrike">
                <a:solidFill>
                  <a:srgbClr val="000000"/>
                </a:solidFill>
                <a:latin typeface="Arimo"/>
                <a:ea typeface="Arimo"/>
                <a:cs typeface="Arimo"/>
                <a:sym typeface="Arimo"/>
              </a:rPr>
              <a:t>Nicotine is a highly addictive drug.</a:t>
            </a:r>
            <a:endParaRPr/>
          </a:p>
          <a:p>
            <a:pPr indent="0" lvl="0" marL="0" marR="0" rtl="0" algn="l">
              <a:lnSpc>
                <a:spcPct val="161016"/>
              </a:lnSpc>
              <a:spcBef>
                <a:spcPts val="0"/>
              </a:spcBef>
              <a:spcAft>
                <a:spcPts val="0"/>
              </a:spcAft>
              <a:buNone/>
            </a:pPr>
            <a:r>
              <a:t/>
            </a:r>
            <a:endParaRPr b="1" i="0" sz="20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1" i="0" lang="en-US" sz="3599" u="none" cap="none" strike="noStrike">
                <a:solidFill>
                  <a:srgbClr val="000000"/>
                </a:solidFill>
                <a:latin typeface="Arimo"/>
                <a:ea typeface="Arimo"/>
                <a:cs typeface="Arimo"/>
                <a:sym typeface="Arimo"/>
              </a:rPr>
              <a:t>Why it matters:</a:t>
            </a:r>
            <a:endParaRPr/>
          </a:p>
          <a:p>
            <a:pPr indent="0" lvl="0" marL="0" marR="0" rtl="0" algn="l">
              <a:lnSpc>
                <a:spcPct val="115000"/>
              </a:lnSpc>
              <a:spcBef>
                <a:spcPts val="0"/>
              </a:spcBef>
              <a:spcAft>
                <a:spcPts val="0"/>
              </a:spcAft>
              <a:buNone/>
            </a:pPr>
            <a:r>
              <a:rPr b="0" i="0" lang="en-US" sz="3599" u="none" cap="none" strike="noStrike">
                <a:solidFill>
                  <a:srgbClr val="000000"/>
                </a:solidFill>
                <a:latin typeface="Arimo"/>
                <a:ea typeface="Arimo"/>
                <a:cs typeface="Arimo"/>
                <a:sym typeface="Arimo"/>
              </a:rPr>
              <a:t>Nicotine changes how your brain works—especially while it's still developing. For teens, that can mean:</a:t>
            </a:r>
            <a:endParaRPr/>
          </a:p>
          <a:p>
            <a:pPr indent="-388614" lvl="1" marL="777229" marR="0" rtl="0" algn="l">
              <a:lnSpc>
                <a:spcPct val="115000"/>
              </a:lnSpc>
              <a:spcBef>
                <a:spcPts val="1000"/>
              </a:spcBef>
              <a:spcAft>
                <a:spcPts val="0"/>
              </a:spcAft>
              <a:buClr>
                <a:srgbClr val="000000"/>
              </a:buClr>
              <a:buSzPts val="3599"/>
              <a:buFont typeface="Arial"/>
              <a:buChar char="•"/>
            </a:pPr>
            <a:r>
              <a:rPr b="0" i="0" lang="en-US" sz="3599" u="none" cap="none" strike="noStrike">
                <a:solidFill>
                  <a:srgbClr val="000000"/>
                </a:solidFill>
                <a:latin typeface="Arimo"/>
                <a:ea typeface="Arimo"/>
                <a:cs typeface="Arimo"/>
                <a:sym typeface="Arimo"/>
              </a:rPr>
              <a:t>Increased anxiety and mood swings</a:t>
            </a:r>
            <a:endParaRPr/>
          </a:p>
          <a:p>
            <a:pPr indent="-388614" lvl="1" marL="777229" marR="0" rtl="0" algn="l">
              <a:lnSpc>
                <a:spcPct val="115000"/>
              </a:lnSpc>
              <a:spcBef>
                <a:spcPts val="1000"/>
              </a:spcBef>
              <a:spcAft>
                <a:spcPts val="0"/>
              </a:spcAft>
              <a:buClr>
                <a:srgbClr val="000000"/>
              </a:buClr>
              <a:buSzPts val="3599"/>
              <a:buFont typeface="Arial"/>
              <a:buChar char="•"/>
            </a:pPr>
            <a:r>
              <a:rPr b="0" i="0" lang="en-US" sz="3599" u="none" cap="none" strike="noStrike">
                <a:solidFill>
                  <a:srgbClr val="000000"/>
                </a:solidFill>
                <a:latin typeface="Arimo"/>
                <a:ea typeface="Arimo"/>
                <a:cs typeface="Arimo"/>
                <a:sym typeface="Arimo"/>
              </a:rPr>
              <a:t>Trouble concentrating or remembering things</a:t>
            </a:r>
            <a:endParaRPr/>
          </a:p>
          <a:p>
            <a:pPr indent="-388614" lvl="1" marL="777229" marR="0" rtl="0" algn="l">
              <a:lnSpc>
                <a:spcPct val="115000"/>
              </a:lnSpc>
              <a:spcBef>
                <a:spcPts val="1000"/>
              </a:spcBef>
              <a:spcAft>
                <a:spcPts val="0"/>
              </a:spcAft>
              <a:buClr>
                <a:srgbClr val="000000"/>
              </a:buClr>
              <a:buSzPts val="3599"/>
              <a:buFont typeface="Arial"/>
              <a:buChar char="•"/>
            </a:pPr>
            <a:r>
              <a:rPr b="0" i="0" lang="en-US" sz="3599" u="none" cap="none" strike="noStrike">
                <a:solidFill>
                  <a:srgbClr val="000000"/>
                </a:solidFill>
                <a:latin typeface="Arimo"/>
                <a:ea typeface="Arimo"/>
                <a:cs typeface="Arimo"/>
                <a:sym typeface="Arimo"/>
              </a:rPr>
              <a:t>A higher risk of addiction to other substances later on</a:t>
            </a:r>
            <a:endParaRPr/>
          </a:p>
          <a:p>
            <a:pPr indent="-388614" lvl="1" marL="777229" marR="0" rtl="0" algn="l">
              <a:lnSpc>
                <a:spcPct val="115000"/>
              </a:lnSpc>
              <a:spcBef>
                <a:spcPts val="1000"/>
              </a:spcBef>
              <a:spcAft>
                <a:spcPts val="0"/>
              </a:spcAft>
              <a:buClr>
                <a:srgbClr val="000000"/>
              </a:buClr>
              <a:buSzPts val="3599"/>
              <a:buFont typeface="Arial"/>
              <a:buChar char="•"/>
            </a:pPr>
            <a:r>
              <a:rPr b="0" i="0" lang="en-US" sz="3599" u="none" cap="none" strike="noStrike">
                <a:solidFill>
                  <a:srgbClr val="000000"/>
                </a:solidFill>
                <a:latin typeface="Arimo"/>
                <a:ea typeface="Arimo"/>
                <a:cs typeface="Arimo"/>
                <a:sym typeface="Arimo"/>
              </a:rPr>
              <a:t>Difficulty quitting, even if you want to</a:t>
            </a:r>
            <a:endParaRPr/>
          </a:p>
          <a:p>
            <a:pPr indent="0" lvl="0" marL="0" marR="0" rtl="0" algn="l">
              <a:lnSpc>
                <a:spcPct val="161016"/>
              </a:lnSpc>
              <a:spcBef>
                <a:spcPts val="0"/>
              </a:spcBef>
              <a:spcAft>
                <a:spcPts val="0"/>
              </a:spcAft>
              <a:buNone/>
            </a:pPr>
            <a:r>
              <a:t/>
            </a:r>
            <a:endParaRPr b="0" i="0" sz="3599" u="none" cap="none" strike="noStrike">
              <a:solidFill>
                <a:srgbClr val="000000"/>
              </a:solidFill>
              <a:latin typeface="Arimo"/>
              <a:ea typeface="Arimo"/>
              <a:cs typeface="Arimo"/>
              <a:sym typeface="Arimo"/>
            </a:endParaRPr>
          </a:p>
          <a:p>
            <a:pPr indent="0" lvl="0" marL="0" marR="0" rtl="0" algn="l">
              <a:lnSpc>
                <a:spcPct val="161016"/>
              </a:lnSpc>
              <a:spcBef>
                <a:spcPts val="0"/>
              </a:spcBef>
              <a:spcAft>
                <a:spcPts val="0"/>
              </a:spcAft>
              <a:buNone/>
            </a:pPr>
            <a:r>
              <a:t/>
            </a:r>
            <a:endParaRPr b="0" i="0" sz="3599" u="none" cap="none" strike="noStrike">
              <a:solidFill>
                <a:srgbClr val="000000"/>
              </a:solidFill>
              <a:latin typeface="Arimo"/>
              <a:ea typeface="Arimo"/>
              <a:cs typeface="Arimo"/>
              <a:sym typeface="Arimo"/>
            </a:endParaRPr>
          </a:p>
        </p:txBody>
      </p:sp>
      <p:sp>
        <p:nvSpPr>
          <p:cNvPr id="273" name="Google Shape;273;p15"/>
          <p:cNvSpPr/>
          <p:nvPr/>
        </p:nvSpPr>
        <p:spPr>
          <a:xfrm flipH="1">
            <a:off x="1028700" y="508731"/>
            <a:ext cx="3709222" cy="6992735"/>
          </a:xfrm>
          <a:custGeom>
            <a:rect b="b" l="l" r="r" t="t"/>
            <a:pathLst>
              <a:path extrusionOk="0" h="6992735" w="3709222">
                <a:moveTo>
                  <a:pt x="3709222" y="0"/>
                </a:moveTo>
                <a:lnTo>
                  <a:pt x="0" y="0"/>
                </a:lnTo>
                <a:lnTo>
                  <a:pt x="0" y="6992735"/>
                </a:lnTo>
                <a:lnTo>
                  <a:pt x="3709222" y="6992735"/>
                </a:lnTo>
                <a:lnTo>
                  <a:pt x="3709222" y="0"/>
                </a:lnTo>
                <a:close/>
              </a:path>
            </a:pathLst>
          </a:custGeom>
          <a:blipFill rotWithShape="1">
            <a:blip r:embed="rId3">
              <a:alphaModFix/>
            </a:blip>
            <a:stretch>
              <a:fillRect b="-27815" l="0" r="0" t="0"/>
            </a:stretch>
          </a:blipFill>
          <a:ln>
            <a:noFill/>
          </a:ln>
        </p:spPr>
      </p:sp>
      <p:sp>
        <p:nvSpPr>
          <p:cNvPr id="274" name="Google Shape;274;p15"/>
          <p:cNvSpPr txBox="1"/>
          <p:nvPr/>
        </p:nvSpPr>
        <p:spPr>
          <a:xfrm>
            <a:off x="1028700" y="6645400"/>
            <a:ext cx="16566000" cy="3357300"/>
          </a:xfrm>
          <a:prstGeom prst="rect">
            <a:avLst/>
          </a:prstGeom>
          <a:noFill/>
          <a:ln>
            <a:noFill/>
          </a:ln>
        </p:spPr>
        <p:txBody>
          <a:bodyPr anchorCtr="0" anchor="t" bIns="0" lIns="0" spcFirstLastPara="1" rIns="0" wrap="square" tIns="0">
            <a:spAutoFit/>
          </a:bodyPr>
          <a:lstStyle/>
          <a:p>
            <a:pPr indent="0" lvl="0" marL="0" marR="0" rtl="0" algn="l">
              <a:lnSpc>
                <a:spcPct val="321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1" i="0" lang="en-US" sz="3599" u="none" cap="none" strike="noStrike">
                <a:solidFill>
                  <a:srgbClr val="000000"/>
                </a:solidFill>
                <a:latin typeface="Arimo"/>
                <a:ea typeface="Arimo"/>
                <a:cs typeface="Arimo"/>
                <a:sym typeface="Arimo"/>
              </a:rPr>
              <a:t>Bottom line:</a:t>
            </a:r>
            <a:endParaRPr/>
          </a:p>
          <a:p>
            <a:pPr indent="0" lvl="0" marL="0" marR="0" rtl="0" algn="l">
              <a:lnSpc>
                <a:spcPct val="115000"/>
              </a:lnSpc>
              <a:spcBef>
                <a:spcPts val="0"/>
              </a:spcBef>
              <a:spcAft>
                <a:spcPts val="0"/>
              </a:spcAft>
              <a:buNone/>
            </a:pPr>
            <a:r>
              <a:rPr b="0" i="0" lang="en-US" sz="3599" u="none" cap="none" strike="noStrike">
                <a:solidFill>
                  <a:srgbClr val="000000"/>
                </a:solidFill>
                <a:latin typeface="Arimo"/>
                <a:ea typeface="Arimo"/>
                <a:cs typeface="Arimo"/>
                <a:sym typeface="Arimo"/>
              </a:rPr>
              <a:t>Addiction to nicotine doesn’t just affect your health—it can take over your time, your choices, and how you feel every day.</a:t>
            </a:r>
            <a:endParaRPr/>
          </a:p>
          <a:p>
            <a:pPr indent="0" lvl="0" marL="0" marR="0" rtl="0" algn="l">
              <a:lnSpc>
                <a:spcPct val="161016"/>
              </a:lnSpc>
              <a:spcBef>
                <a:spcPts val="0"/>
              </a:spcBef>
              <a:spcAft>
                <a:spcPts val="0"/>
              </a:spcAft>
              <a:buNone/>
            </a:pPr>
            <a:r>
              <a:t/>
            </a:r>
            <a:endParaRPr b="0" i="0" sz="3599" u="none" cap="none" strike="noStrike">
              <a:solidFill>
                <a:srgbClr val="000000"/>
              </a:solidFill>
              <a:latin typeface="Arimo"/>
              <a:ea typeface="Arimo"/>
              <a:cs typeface="Arimo"/>
              <a:sym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278" name="Shape 278"/>
        <p:cNvGrpSpPr/>
        <p:nvPr/>
      </p:nvGrpSpPr>
      <p:grpSpPr>
        <a:xfrm>
          <a:off x="0" y="0"/>
          <a:ext cx="0" cy="0"/>
          <a:chOff x="0" y="0"/>
          <a:chExt cx="0" cy="0"/>
        </a:xfrm>
      </p:grpSpPr>
      <p:sp>
        <p:nvSpPr>
          <p:cNvPr id="279" name="Google Shape;279;p16"/>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280" name="Google Shape;280;p16"/>
          <p:cNvSpPr txBox="1"/>
          <p:nvPr/>
        </p:nvSpPr>
        <p:spPr>
          <a:xfrm>
            <a:off x="4718675" y="2657325"/>
            <a:ext cx="9263400" cy="2177100"/>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592" u="none" cap="none" strike="noStrike">
                <a:solidFill>
                  <a:srgbClr val="4B4B4B"/>
                </a:solidFill>
                <a:latin typeface="Arimo"/>
                <a:ea typeface="Arimo"/>
                <a:cs typeface="Arimo"/>
                <a:sym typeface="Arimo"/>
              </a:rPr>
              <a:t>Nicotine can damage your cardiovascular system. What effect does nicotine have on your heart? </a:t>
            </a:r>
            <a:endParaRPr/>
          </a:p>
        </p:txBody>
      </p:sp>
      <p:grpSp>
        <p:nvGrpSpPr>
          <p:cNvPr id="281" name="Google Shape;281;p16"/>
          <p:cNvGrpSpPr/>
          <p:nvPr/>
        </p:nvGrpSpPr>
        <p:grpSpPr>
          <a:xfrm>
            <a:off x="4997763" y="5387976"/>
            <a:ext cx="3962151" cy="820876"/>
            <a:chOff x="0" y="-38100"/>
            <a:chExt cx="2145486" cy="444500"/>
          </a:xfrm>
        </p:grpSpPr>
        <p:sp>
          <p:nvSpPr>
            <p:cNvPr id="282" name="Google Shape;282;p16"/>
            <p:cNvSpPr/>
            <p:nvPr/>
          </p:nvSpPr>
          <p:spPr>
            <a:xfrm>
              <a:off x="0" y="0"/>
              <a:ext cx="2145486" cy="406400"/>
            </a:xfrm>
            <a:custGeom>
              <a:rect b="b" l="l" r="r" t="t"/>
              <a:pathLst>
                <a:path extrusionOk="0" h="406400" w="2145486">
                  <a:moveTo>
                    <a:pt x="1942286" y="0"/>
                  </a:moveTo>
                  <a:cubicBezTo>
                    <a:pt x="2054510" y="0"/>
                    <a:pt x="2145486" y="90976"/>
                    <a:pt x="2145486" y="203200"/>
                  </a:cubicBezTo>
                  <a:cubicBezTo>
                    <a:pt x="2145486" y="315424"/>
                    <a:pt x="2054510" y="406400"/>
                    <a:pt x="194228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txBox="1"/>
            <p:nvPr/>
          </p:nvSpPr>
          <p:spPr>
            <a:xfrm>
              <a:off x="0" y="-38100"/>
              <a:ext cx="2145486"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Increases blood flow</a:t>
              </a:r>
              <a:endParaRPr/>
            </a:p>
          </p:txBody>
        </p:sp>
      </p:grpSp>
      <p:grpSp>
        <p:nvGrpSpPr>
          <p:cNvPr id="284" name="Google Shape;284;p16"/>
          <p:cNvGrpSpPr/>
          <p:nvPr/>
        </p:nvGrpSpPr>
        <p:grpSpPr>
          <a:xfrm>
            <a:off x="9328086" y="5387976"/>
            <a:ext cx="4068048" cy="820876"/>
            <a:chOff x="0" y="-38100"/>
            <a:chExt cx="2202828" cy="444500"/>
          </a:xfrm>
        </p:grpSpPr>
        <p:sp>
          <p:nvSpPr>
            <p:cNvPr id="285" name="Google Shape;285;p16"/>
            <p:cNvSpPr/>
            <p:nvPr/>
          </p:nvSpPr>
          <p:spPr>
            <a:xfrm>
              <a:off x="0" y="0"/>
              <a:ext cx="2202828" cy="406400"/>
            </a:xfrm>
            <a:custGeom>
              <a:rect b="b" l="l" r="r" t="t"/>
              <a:pathLst>
                <a:path extrusionOk="0" h="406400" w="2202828">
                  <a:moveTo>
                    <a:pt x="1999628" y="0"/>
                  </a:moveTo>
                  <a:cubicBezTo>
                    <a:pt x="2111853" y="0"/>
                    <a:pt x="2202828" y="90976"/>
                    <a:pt x="2202828" y="203200"/>
                  </a:cubicBezTo>
                  <a:cubicBezTo>
                    <a:pt x="2202828" y="315424"/>
                    <a:pt x="2111853" y="406400"/>
                    <a:pt x="1999628"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txBox="1"/>
            <p:nvPr/>
          </p:nvSpPr>
          <p:spPr>
            <a:xfrm>
              <a:off x="0" y="-38100"/>
              <a:ext cx="2202828"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B. Increases pump force</a:t>
              </a:r>
              <a:endParaRPr/>
            </a:p>
          </p:txBody>
        </p:sp>
      </p:grpSp>
      <p:grpSp>
        <p:nvGrpSpPr>
          <p:cNvPr id="287" name="Google Shape;287;p16"/>
          <p:cNvGrpSpPr/>
          <p:nvPr/>
        </p:nvGrpSpPr>
        <p:grpSpPr>
          <a:xfrm>
            <a:off x="4997763" y="6443291"/>
            <a:ext cx="3962151" cy="820876"/>
            <a:chOff x="0" y="-38100"/>
            <a:chExt cx="2145486" cy="444500"/>
          </a:xfrm>
        </p:grpSpPr>
        <p:sp>
          <p:nvSpPr>
            <p:cNvPr id="288" name="Google Shape;288;p16"/>
            <p:cNvSpPr/>
            <p:nvPr/>
          </p:nvSpPr>
          <p:spPr>
            <a:xfrm>
              <a:off x="0" y="0"/>
              <a:ext cx="2145486" cy="406400"/>
            </a:xfrm>
            <a:custGeom>
              <a:rect b="b" l="l" r="r" t="t"/>
              <a:pathLst>
                <a:path extrusionOk="0" h="406400" w="2145486">
                  <a:moveTo>
                    <a:pt x="1942286" y="0"/>
                  </a:moveTo>
                  <a:cubicBezTo>
                    <a:pt x="2054510" y="0"/>
                    <a:pt x="2145486" y="90976"/>
                    <a:pt x="2145486" y="203200"/>
                  </a:cubicBezTo>
                  <a:cubicBezTo>
                    <a:pt x="2145486" y="315424"/>
                    <a:pt x="2054510" y="406400"/>
                    <a:pt x="194228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txBox="1"/>
            <p:nvPr/>
          </p:nvSpPr>
          <p:spPr>
            <a:xfrm>
              <a:off x="0" y="-38100"/>
              <a:ext cx="2145486"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Increases heart rate</a:t>
              </a:r>
              <a:endParaRPr/>
            </a:p>
          </p:txBody>
        </p:sp>
      </p:grpSp>
      <p:grpSp>
        <p:nvGrpSpPr>
          <p:cNvPr id="290" name="Google Shape;290;p16"/>
          <p:cNvGrpSpPr/>
          <p:nvPr/>
        </p:nvGrpSpPr>
        <p:grpSpPr>
          <a:xfrm>
            <a:off x="9328086" y="6443291"/>
            <a:ext cx="4068048" cy="820876"/>
            <a:chOff x="0" y="-38100"/>
            <a:chExt cx="2202828" cy="444500"/>
          </a:xfrm>
        </p:grpSpPr>
        <p:sp>
          <p:nvSpPr>
            <p:cNvPr id="291" name="Google Shape;291;p16"/>
            <p:cNvSpPr/>
            <p:nvPr/>
          </p:nvSpPr>
          <p:spPr>
            <a:xfrm>
              <a:off x="0" y="0"/>
              <a:ext cx="2202828" cy="406400"/>
            </a:xfrm>
            <a:custGeom>
              <a:rect b="b" l="l" r="r" t="t"/>
              <a:pathLst>
                <a:path extrusionOk="0" h="406400" w="2202828">
                  <a:moveTo>
                    <a:pt x="1999628" y="0"/>
                  </a:moveTo>
                  <a:cubicBezTo>
                    <a:pt x="2111853" y="0"/>
                    <a:pt x="2202828" y="90976"/>
                    <a:pt x="2202828" y="203200"/>
                  </a:cubicBezTo>
                  <a:cubicBezTo>
                    <a:pt x="2202828" y="315424"/>
                    <a:pt x="2111853" y="406400"/>
                    <a:pt x="1999628"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txBox="1"/>
            <p:nvPr/>
          </p:nvSpPr>
          <p:spPr>
            <a:xfrm>
              <a:off x="0" y="-38100"/>
              <a:ext cx="2202828"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Decrease blood pressure</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296" name="Shape 296"/>
        <p:cNvGrpSpPr/>
        <p:nvPr/>
      </p:nvGrpSpPr>
      <p:grpSpPr>
        <a:xfrm>
          <a:off x="0" y="0"/>
          <a:ext cx="0" cy="0"/>
          <a:chOff x="0" y="0"/>
          <a:chExt cx="0" cy="0"/>
        </a:xfrm>
      </p:grpSpPr>
      <p:sp>
        <p:nvSpPr>
          <p:cNvPr id="297" name="Google Shape;297;p17"/>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298" name="Google Shape;298;p17"/>
          <p:cNvSpPr txBox="1"/>
          <p:nvPr/>
        </p:nvSpPr>
        <p:spPr>
          <a:xfrm>
            <a:off x="4718681" y="2657332"/>
            <a:ext cx="8850639" cy="1784858"/>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Nicotine can damage your cardiovascular system. What effect does nicotine have on your heart? </a:t>
            </a:r>
            <a:endParaRPr/>
          </a:p>
        </p:txBody>
      </p:sp>
      <p:grpSp>
        <p:nvGrpSpPr>
          <p:cNvPr id="299" name="Google Shape;299;p17"/>
          <p:cNvGrpSpPr/>
          <p:nvPr/>
        </p:nvGrpSpPr>
        <p:grpSpPr>
          <a:xfrm>
            <a:off x="4997763" y="5387976"/>
            <a:ext cx="3962151" cy="820876"/>
            <a:chOff x="0" y="-38100"/>
            <a:chExt cx="2145486" cy="444500"/>
          </a:xfrm>
        </p:grpSpPr>
        <p:sp>
          <p:nvSpPr>
            <p:cNvPr id="300" name="Google Shape;300;p17"/>
            <p:cNvSpPr/>
            <p:nvPr/>
          </p:nvSpPr>
          <p:spPr>
            <a:xfrm>
              <a:off x="0" y="0"/>
              <a:ext cx="2145486" cy="406400"/>
            </a:xfrm>
            <a:custGeom>
              <a:rect b="b" l="l" r="r" t="t"/>
              <a:pathLst>
                <a:path extrusionOk="0" h="406400" w="2145486">
                  <a:moveTo>
                    <a:pt x="1942286" y="0"/>
                  </a:moveTo>
                  <a:cubicBezTo>
                    <a:pt x="2054510" y="0"/>
                    <a:pt x="2145486" y="90976"/>
                    <a:pt x="2145486" y="203200"/>
                  </a:cubicBezTo>
                  <a:cubicBezTo>
                    <a:pt x="2145486" y="315424"/>
                    <a:pt x="2054510" y="406400"/>
                    <a:pt x="194228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txBox="1"/>
            <p:nvPr/>
          </p:nvSpPr>
          <p:spPr>
            <a:xfrm>
              <a:off x="0" y="-38100"/>
              <a:ext cx="2145486"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A. Increases blood flow</a:t>
              </a:r>
              <a:endParaRPr/>
            </a:p>
          </p:txBody>
        </p:sp>
      </p:grpSp>
      <p:grpSp>
        <p:nvGrpSpPr>
          <p:cNvPr id="302" name="Google Shape;302;p17"/>
          <p:cNvGrpSpPr/>
          <p:nvPr/>
        </p:nvGrpSpPr>
        <p:grpSpPr>
          <a:xfrm>
            <a:off x="9328086" y="5387976"/>
            <a:ext cx="4068048" cy="820876"/>
            <a:chOff x="0" y="-38100"/>
            <a:chExt cx="2202828" cy="444500"/>
          </a:xfrm>
        </p:grpSpPr>
        <p:sp>
          <p:nvSpPr>
            <p:cNvPr id="303" name="Google Shape;303;p17"/>
            <p:cNvSpPr/>
            <p:nvPr/>
          </p:nvSpPr>
          <p:spPr>
            <a:xfrm>
              <a:off x="0" y="0"/>
              <a:ext cx="2202828" cy="406400"/>
            </a:xfrm>
            <a:custGeom>
              <a:rect b="b" l="l" r="r" t="t"/>
              <a:pathLst>
                <a:path extrusionOk="0" h="406400" w="2202828">
                  <a:moveTo>
                    <a:pt x="1999628" y="0"/>
                  </a:moveTo>
                  <a:cubicBezTo>
                    <a:pt x="2111853" y="0"/>
                    <a:pt x="2202828" y="90976"/>
                    <a:pt x="2202828" y="203200"/>
                  </a:cubicBezTo>
                  <a:cubicBezTo>
                    <a:pt x="2202828" y="315424"/>
                    <a:pt x="2111853" y="406400"/>
                    <a:pt x="1999628"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txBox="1"/>
            <p:nvPr/>
          </p:nvSpPr>
          <p:spPr>
            <a:xfrm>
              <a:off x="0" y="-38100"/>
              <a:ext cx="2202828"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B. Increases pump force</a:t>
              </a:r>
              <a:endParaRPr/>
            </a:p>
          </p:txBody>
        </p:sp>
      </p:grpSp>
      <p:grpSp>
        <p:nvGrpSpPr>
          <p:cNvPr id="305" name="Google Shape;305;p17"/>
          <p:cNvGrpSpPr/>
          <p:nvPr/>
        </p:nvGrpSpPr>
        <p:grpSpPr>
          <a:xfrm>
            <a:off x="4997763" y="6443291"/>
            <a:ext cx="3962151" cy="820876"/>
            <a:chOff x="0" y="-38100"/>
            <a:chExt cx="2145486" cy="444500"/>
          </a:xfrm>
        </p:grpSpPr>
        <p:sp>
          <p:nvSpPr>
            <p:cNvPr id="306" name="Google Shape;306;p17"/>
            <p:cNvSpPr/>
            <p:nvPr/>
          </p:nvSpPr>
          <p:spPr>
            <a:xfrm>
              <a:off x="0" y="0"/>
              <a:ext cx="2145486" cy="406400"/>
            </a:xfrm>
            <a:custGeom>
              <a:rect b="b" l="l" r="r" t="t"/>
              <a:pathLst>
                <a:path extrusionOk="0" h="406400" w="2145486">
                  <a:moveTo>
                    <a:pt x="1942286" y="0"/>
                  </a:moveTo>
                  <a:cubicBezTo>
                    <a:pt x="2054510" y="0"/>
                    <a:pt x="2145486" y="90976"/>
                    <a:pt x="2145486" y="203200"/>
                  </a:cubicBezTo>
                  <a:cubicBezTo>
                    <a:pt x="2145486" y="315424"/>
                    <a:pt x="2054510" y="406400"/>
                    <a:pt x="1942286"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
            <p:cNvSpPr txBox="1"/>
            <p:nvPr/>
          </p:nvSpPr>
          <p:spPr>
            <a:xfrm>
              <a:off x="0" y="-38100"/>
              <a:ext cx="2145486"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C. Increases heart rate</a:t>
              </a:r>
              <a:endParaRPr/>
            </a:p>
          </p:txBody>
        </p:sp>
      </p:grpSp>
      <p:grpSp>
        <p:nvGrpSpPr>
          <p:cNvPr id="308" name="Google Shape;308;p17"/>
          <p:cNvGrpSpPr/>
          <p:nvPr/>
        </p:nvGrpSpPr>
        <p:grpSpPr>
          <a:xfrm>
            <a:off x="9328086" y="6443291"/>
            <a:ext cx="4392515" cy="820876"/>
            <a:chOff x="0" y="-38100"/>
            <a:chExt cx="2378526" cy="444500"/>
          </a:xfrm>
        </p:grpSpPr>
        <p:sp>
          <p:nvSpPr>
            <p:cNvPr id="309" name="Google Shape;309;p17"/>
            <p:cNvSpPr/>
            <p:nvPr/>
          </p:nvSpPr>
          <p:spPr>
            <a:xfrm>
              <a:off x="0" y="0"/>
              <a:ext cx="2378526" cy="406400"/>
            </a:xfrm>
            <a:custGeom>
              <a:rect b="b" l="l" r="r" t="t"/>
              <a:pathLst>
                <a:path extrusionOk="0" h="406400" w="2378526">
                  <a:moveTo>
                    <a:pt x="2175326" y="0"/>
                  </a:moveTo>
                  <a:cubicBezTo>
                    <a:pt x="2287550" y="0"/>
                    <a:pt x="2378526" y="90976"/>
                    <a:pt x="2378526" y="203200"/>
                  </a:cubicBezTo>
                  <a:cubicBezTo>
                    <a:pt x="2378526" y="315424"/>
                    <a:pt x="2287550" y="406400"/>
                    <a:pt x="217532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
            <p:cNvSpPr txBox="1"/>
            <p:nvPr/>
          </p:nvSpPr>
          <p:spPr>
            <a:xfrm>
              <a:off x="0" y="-38100"/>
              <a:ext cx="2378526"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D.  Decreases blood pressure</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314" name="Shape 314"/>
        <p:cNvGrpSpPr/>
        <p:nvPr/>
      </p:nvGrpSpPr>
      <p:grpSpPr>
        <a:xfrm>
          <a:off x="0" y="0"/>
          <a:ext cx="0" cy="0"/>
          <a:chOff x="0" y="0"/>
          <a:chExt cx="0" cy="0"/>
        </a:xfrm>
      </p:grpSpPr>
      <p:sp>
        <p:nvSpPr>
          <p:cNvPr id="315" name="Google Shape;315;p18"/>
          <p:cNvSpPr/>
          <p:nvPr/>
        </p:nvSpPr>
        <p:spPr>
          <a:xfrm>
            <a:off x="11718994" y="2098367"/>
            <a:ext cx="5797472" cy="6388399"/>
          </a:xfrm>
          <a:custGeom>
            <a:rect b="b" l="l" r="r" t="t"/>
            <a:pathLst>
              <a:path extrusionOk="0" h="6388399" w="5797472">
                <a:moveTo>
                  <a:pt x="0" y="0"/>
                </a:moveTo>
                <a:lnTo>
                  <a:pt x="5797472" y="0"/>
                </a:lnTo>
                <a:lnTo>
                  <a:pt x="5797472" y="6388399"/>
                </a:lnTo>
                <a:lnTo>
                  <a:pt x="0" y="6388399"/>
                </a:lnTo>
                <a:lnTo>
                  <a:pt x="0" y="0"/>
                </a:lnTo>
                <a:close/>
              </a:path>
            </a:pathLst>
          </a:custGeom>
          <a:blipFill rotWithShape="1">
            <a:blip r:embed="rId3">
              <a:alphaModFix/>
            </a:blip>
            <a:stretch>
              <a:fillRect b="0" l="0" r="0" t="0"/>
            </a:stretch>
          </a:blipFill>
          <a:ln>
            <a:noFill/>
          </a:ln>
        </p:spPr>
      </p:sp>
      <p:sp>
        <p:nvSpPr>
          <p:cNvPr id="316" name="Google Shape;316;p18"/>
          <p:cNvSpPr/>
          <p:nvPr/>
        </p:nvSpPr>
        <p:spPr>
          <a:xfrm>
            <a:off x="1862300" y="227250"/>
            <a:ext cx="8143192" cy="9414878"/>
          </a:xfrm>
          <a:custGeom>
            <a:rect b="b" l="l" r="r" t="t"/>
            <a:pathLst>
              <a:path extrusionOk="0" h="9031058" w="7755421">
                <a:moveTo>
                  <a:pt x="0" y="0"/>
                </a:moveTo>
                <a:lnTo>
                  <a:pt x="7755422" y="0"/>
                </a:lnTo>
                <a:lnTo>
                  <a:pt x="7755422" y="9031058"/>
                </a:lnTo>
                <a:lnTo>
                  <a:pt x="0" y="9031058"/>
                </a:lnTo>
                <a:lnTo>
                  <a:pt x="0" y="0"/>
                </a:lnTo>
                <a:close/>
              </a:path>
            </a:pathLst>
          </a:custGeom>
          <a:blipFill rotWithShape="1">
            <a:blip r:embed="rId4">
              <a:alphaModFix/>
            </a:blip>
            <a:stretch>
              <a:fillRect b="0" l="0" r="0" t="0"/>
            </a:stretch>
          </a:blipFill>
          <a:ln>
            <a:noFill/>
          </a:ln>
        </p:spPr>
      </p:sp>
      <p:sp>
        <p:nvSpPr>
          <p:cNvPr id="317" name="Google Shape;317;p18"/>
          <p:cNvSpPr txBox="1"/>
          <p:nvPr/>
        </p:nvSpPr>
        <p:spPr>
          <a:xfrm>
            <a:off x="2855108" y="2585061"/>
            <a:ext cx="6555900" cy="61893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699" u="none" cap="none" strike="noStrike">
                <a:solidFill>
                  <a:srgbClr val="000000"/>
                </a:solidFill>
                <a:latin typeface="Arimo"/>
                <a:ea typeface="Arimo"/>
                <a:cs typeface="Arimo"/>
                <a:sym typeface="Arimo"/>
              </a:rPr>
              <a:t>Nicotine is a stimulant, which means that it increases your heart rate, breathing rate and blood pressure. </a:t>
            </a:r>
            <a:endParaRPr/>
          </a:p>
          <a:p>
            <a:pPr indent="0" lvl="0" marL="0" marR="0" rtl="0" algn="l">
              <a:lnSpc>
                <a:spcPct val="140014"/>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40014"/>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40014"/>
              </a:lnSpc>
              <a:spcBef>
                <a:spcPts val="0"/>
              </a:spcBef>
              <a:spcAft>
                <a:spcPts val="0"/>
              </a:spcAft>
              <a:buNone/>
            </a:pPr>
            <a:r>
              <a:rPr b="0" i="0" lang="en-US" sz="2699" u="none" cap="none" strike="noStrike">
                <a:solidFill>
                  <a:srgbClr val="000000"/>
                </a:solidFill>
                <a:latin typeface="Arimo"/>
                <a:ea typeface="Arimo"/>
                <a:cs typeface="Arimo"/>
                <a:sym typeface="Arimo"/>
              </a:rPr>
              <a:t>Over time, the increased blood pressure and heart rate cause damage to the cardiovascular system. </a:t>
            </a:r>
            <a:endParaRPr/>
          </a:p>
          <a:p>
            <a:pPr indent="0" lvl="0" marL="0" marR="0" rtl="0" algn="l">
              <a:lnSpc>
                <a:spcPct val="140014"/>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40014"/>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40014"/>
              </a:lnSpc>
              <a:spcBef>
                <a:spcPts val="0"/>
              </a:spcBef>
              <a:spcAft>
                <a:spcPts val="0"/>
              </a:spcAft>
              <a:buNone/>
            </a:pPr>
            <a:r>
              <a:rPr b="0" i="0" lang="en-US" sz="2699" u="none" cap="none" strike="noStrike">
                <a:solidFill>
                  <a:srgbClr val="000000"/>
                </a:solidFill>
                <a:latin typeface="Arimo"/>
                <a:ea typeface="Arimo"/>
                <a:cs typeface="Arimo"/>
                <a:sym typeface="Arimo"/>
              </a:rPr>
              <a:t>Young people who vape  but have never smoked cigarettes are showing early signs of heart disease.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321" name="Shape 321"/>
        <p:cNvGrpSpPr/>
        <p:nvPr/>
      </p:nvGrpSpPr>
      <p:grpSpPr>
        <a:xfrm>
          <a:off x="0" y="0"/>
          <a:ext cx="0" cy="0"/>
          <a:chOff x="0" y="0"/>
          <a:chExt cx="0" cy="0"/>
        </a:xfrm>
      </p:grpSpPr>
      <p:sp>
        <p:nvSpPr>
          <p:cNvPr id="322" name="Google Shape;322;p19"/>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323" name="Google Shape;323;p19"/>
          <p:cNvSpPr txBox="1"/>
          <p:nvPr/>
        </p:nvSpPr>
        <p:spPr>
          <a:xfrm>
            <a:off x="4718681" y="2868642"/>
            <a:ext cx="8850639" cy="1956787"/>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Chemicals from vapes damage the respiratory system. What parts can be affected? </a:t>
            </a:r>
            <a:endParaRPr/>
          </a:p>
        </p:txBody>
      </p:sp>
      <p:grpSp>
        <p:nvGrpSpPr>
          <p:cNvPr id="324" name="Google Shape;324;p19"/>
          <p:cNvGrpSpPr/>
          <p:nvPr/>
        </p:nvGrpSpPr>
        <p:grpSpPr>
          <a:xfrm>
            <a:off x="4906994" y="5387976"/>
            <a:ext cx="4052920" cy="820876"/>
            <a:chOff x="0" y="-38100"/>
            <a:chExt cx="2194637" cy="444500"/>
          </a:xfrm>
        </p:grpSpPr>
        <p:sp>
          <p:nvSpPr>
            <p:cNvPr id="325" name="Google Shape;325;p19"/>
            <p:cNvSpPr/>
            <p:nvPr/>
          </p:nvSpPr>
          <p:spPr>
            <a:xfrm>
              <a:off x="0" y="0"/>
              <a:ext cx="2194637" cy="406400"/>
            </a:xfrm>
            <a:custGeom>
              <a:rect b="b" l="l" r="r" t="t"/>
              <a:pathLst>
                <a:path extrusionOk="0" h="406400" w="2194637">
                  <a:moveTo>
                    <a:pt x="1991437" y="0"/>
                  </a:moveTo>
                  <a:cubicBezTo>
                    <a:pt x="2103661" y="0"/>
                    <a:pt x="2194637" y="90976"/>
                    <a:pt x="2194637" y="203200"/>
                  </a:cubicBezTo>
                  <a:cubicBezTo>
                    <a:pt x="2194637" y="315424"/>
                    <a:pt x="2103661" y="406400"/>
                    <a:pt x="199143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txBox="1"/>
            <p:nvPr/>
          </p:nvSpPr>
          <p:spPr>
            <a:xfrm>
              <a:off x="0" y="-38100"/>
              <a:ext cx="219463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Nose &amp; nasal cavity</a:t>
              </a:r>
              <a:endParaRPr/>
            </a:p>
          </p:txBody>
        </p:sp>
      </p:grpSp>
      <p:grpSp>
        <p:nvGrpSpPr>
          <p:cNvPr id="327" name="Google Shape;327;p19"/>
          <p:cNvGrpSpPr/>
          <p:nvPr/>
        </p:nvGrpSpPr>
        <p:grpSpPr>
          <a:xfrm>
            <a:off x="9328086" y="5387976"/>
            <a:ext cx="3689845" cy="820876"/>
            <a:chOff x="0" y="-38100"/>
            <a:chExt cx="1998033" cy="444500"/>
          </a:xfrm>
        </p:grpSpPr>
        <p:sp>
          <p:nvSpPr>
            <p:cNvPr id="328" name="Google Shape;328;p1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Trachea &amp; Lungs</a:t>
              </a:r>
              <a:endParaRPr/>
            </a:p>
          </p:txBody>
        </p:sp>
      </p:grpSp>
      <p:grpSp>
        <p:nvGrpSpPr>
          <p:cNvPr id="330" name="Google Shape;330;p19"/>
          <p:cNvGrpSpPr/>
          <p:nvPr/>
        </p:nvGrpSpPr>
        <p:grpSpPr>
          <a:xfrm>
            <a:off x="4906994" y="6443291"/>
            <a:ext cx="4052920" cy="820876"/>
            <a:chOff x="0" y="-38100"/>
            <a:chExt cx="2194637" cy="444500"/>
          </a:xfrm>
        </p:grpSpPr>
        <p:sp>
          <p:nvSpPr>
            <p:cNvPr id="331" name="Google Shape;331;p19"/>
            <p:cNvSpPr/>
            <p:nvPr/>
          </p:nvSpPr>
          <p:spPr>
            <a:xfrm>
              <a:off x="0" y="0"/>
              <a:ext cx="2194637" cy="406400"/>
            </a:xfrm>
            <a:custGeom>
              <a:rect b="b" l="l" r="r" t="t"/>
              <a:pathLst>
                <a:path extrusionOk="0" h="406400" w="2194637">
                  <a:moveTo>
                    <a:pt x="1991437" y="0"/>
                  </a:moveTo>
                  <a:cubicBezTo>
                    <a:pt x="2103661" y="0"/>
                    <a:pt x="2194637" y="90976"/>
                    <a:pt x="2194637" y="203200"/>
                  </a:cubicBezTo>
                  <a:cubicBezTo>
                    <a:pt x="2194637" y="315424"/>
                    <a:pt x="2103661" y="406400"/>
                    <a:pt x="199143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txBox="1"/>
            <p:nvPr/>
          </p:nvSpPr>
          <p:spPr>
            <a:xfrm>
              <a:off x="0" y="-38100"/>
              <a:ext cx="219463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Bronchioles &amp; Alveoli</a:t>
              </a:r>
              <a:endParaRPr/>
            </a:p>
          </p:txBody>
        </p:sp>
      </p:grpSp>
      <p:grpSp>
        <p:nvGrpSpPr>
          <p:cNvPr id="333" name="Google Shape;333;p19"/>
          <p:cNvGrpSpPr/>
          <p:nvPr/>
        </p:nvGrpSpPr>
        <p:grpSpPr>
          <a:xfrm>
            <a:off x="9328086" y="6443291"/>
            <a:ext cx="3689845" cy="820876"/>
            <a:chOff x="0" y="-38100"/>
            <a:chExt cx="1998033" cy="444500"/>
          </a:xfrm>
        </p:grpSpPr>
        <p:sp>
          <p:nvSpPr>
            <p:cNvPr id="334" name="Google Shape;334;p1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All of the above</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95" name="Shape 95"/>
        <p:cNvGrpSpPr/>
        <p:nvPr/>
      </p:nvGrpSpPr>
      <p:grpSpPr>
        <a:xfrm>
          <a:off x="0" y="0"/>
          <a:ext cx="0" cy="0"/>
          <a:chOff x="0" y="0"/>
          <a:chExt cx="0" cy="0"/>
        </a:xfrm>
      </p:grpSpPr>
      <p:sp>
        <p:nvSpPr>
          <p:cNvPr id="96" name="Google Shape;96;p2"/>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grpSp>
        <p:nvGrpSpPr>
          <p:cNvPr id="97" name="Google Shape;97;p2"/>
          <p:cNvGrpSpPr/>
          <p:nvPr/>
        </p:nvGrpSpPr>
        <p:grpSpPr>
          <a:xfrm>
            <a:off x="4815447" y="5416525"/>
            <a:ext cx="2787977" cy="1283865"/>
            <a:chOff x="0" y="0"/>
            <a:chExt cx="818936" cy="377121"/>
          </a:xfrm>
        </p:grpSpPr>
        <p:sp>
          <p:nvSpPr>
            <p:cNvPr id="98" name="Google Shape;98;p2"/>
            <p:cNvSpPr/>
            <p:nvPr/>
          </p:nvSpPr>
          <p:spPr>
            <a:xfrm>
              <a:off x="0" y="0"/>
              <a:ext cx="818936" cy="377121"/>
            </a:xfrm>
            <a:custGeom>
              <a:rect b="b" l="l" r="r" t="t"/>
              <a:pathLst>
                <a:path extrusionOk="0" h="377121" w="818936">
                  <a:moveTo>
                    <a:pt x="188560" y="0"/>
                  </a:moveTo>
                  <a:lnTo>
                    <a:pt x="630376" y="0"/>
                  </a:lnTo>
                  <a:cubicBezTo>
                    <a:pt x="680385" y="0"/>
                    <a:pt x="728346" y="19866"/>
                    <a:pt x="763708" y="55228"/>
                  </a:cubicBezTo>
                  <a:cubicBezTo>
                    <a:pt x="799070" y="90590"/>
                    <a:pt x="818936" y="138551"/>
                    <a:pt x="818936" y="188560"/>
                  </a:cubicBezTo>
                  <a:lnTo>
                    <a:pt x="818936" y="188560"/>
                  </a:lnTo>
                  <a:cubicBezTo>
                    <a:pt x="818936" y="292699"/>
                    <a:pt x="734515" y="377121"/>
                    <a:pt x="630376" y="377121"/>
                  </a:cubicBezTo>
                  <a:lnTo>
                    <a:pt x="188560" y="377121"/>
                  </a:lnTo>
                  <a:cubicBezTo>
                    <a:pt x="84421" y="377121"/>
                    <a:pt x="0" y="292699"/>
                    <a:pt x="0" y="188560"/>
                  </a:cubicBezTo>
                  <a:lnTo>
                    <a:pt x="0" y="188560"/>
                  </a:lnTo>
                  <a:cubicBezTo>
                    <a:pt x="0" y="84421"/>
                    <a:pt x="84421" y="0"/>
                    <a:pt x="188560" y="0"/>
                  </a:cubicBezTo>
                  <a:close/>
                </a:path>
              </a:pathLst>
            </a:custGeom>
            <a:solidFill>
              <a:srgbClr val="000000">
                <a:alpha val="0"/>
              </a:srgbClr>
            </a:solidFill>
            <a:ln cap="rnd" cmpd="sng" w="38100">
              <a:solidFill>
                <a:srgbClr val="7695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txBox="1"/>
            <p:nvPr/>
          </p:nvSpPr>
          <p:spPr>
            <a:xfrm>
              <a:off x="0" y="28575"/>
              <a:ext cx="818936" cy="348546"/>
            </a:xfrm>
            <a:prstGeom prst="rect">
              <a:avLst/>
            </a:prstGeom>
            <a:noFill/>
            <a:ln>
              <a:noFill/>
            </a:ln>
          </p:spPr>
          <p:txBody>
            <a:bodyPr anchorCtr="0" anchor="ctr" bIns="50800" lIns="50800" spcFirstLastPara="1" rIns="50800" wrap="square" tIns="50800">
              <a:noAutofit/>
            </a:bodyPr>
            <a:lstStyle/>
            <a:p>
              <a:pPr indent="0" lvl="0" marL="0" marR="0" rtl="0" algn="ctr">
                <a:lnSpc>
                  <a:spcPct val="104000"/>
                </a:lnSpc>
                <a:spcBef>
                  <a:spcPts val="0"/>
                </a:spcBef>
                <a:spcAft>
                  <a:spcPts val="0"/>
                </a:spcAft>
                <a:buNone/>
              </a:pPr>
              <a:r>
                <a:rPr b="0" i="0" lang="en-US" sz="2100" u="none" cap="none" strike="noStrike">
                  <a:solidFill>
                    <a:srgbClr val="4B4B4B"/>
                  </a:solidFill>
                  <a:latin typeface="Arimo"/>
                  <a:ea typeface="Arimo"/>
                  <a:cs typeface="Arimo"/>
                  <a:sym typeface="Arimo"/>
                </a:rPr>
                <a:t>Answer the question</a:t>
              </a:r>
              <a:endParaRPr/>
            </a:p>
          </p:txBody>
        </p:sp>
      </p:grpSp>
      <p:sp>
        <p:nvSpPr>
          <p:cNvPr id="100" name="Google Shape;100;p2"/>
          <p:cNvSpPr txBox="1"/>
          <p:nvPr/>
        </p:nvSpPr>
        <p:spPr>
          <a:xfrm>
            <a:off x="4815447" y="3170555"/>
            <a:ext cx="8434400" cy="861595"/>
          </a:xfrm>
          <a:prstGeom prst="rect">
            <a:avLst/>
          </a:prstGeom>
          <a:noFill/>
          <a:ln>
            <a:noFill/>
          </a:ln>
        </p:spPr>
        <p:txBody>
          <a:bodyPr anchorCtr="0" anchor="t" bIns="0" lIns="0" spcFirstLastPara="1" rIns="0" wrap="square" tIns="0">
            <a:spAutoFit/>
          </a:bodyPr>
          <a:lstStyle/>
          <a:p>
            <a:pPr indent="0" lvl="0" marL="0" marR="0" rtl="0" algn="ctr">
              <a:lnSpc>
                <a:spcPct val="103995"/>
              </a:lnSpc>
              <a:spcBef>
                <a:spcPts val="0"/>
              </a:spcBef>
              <a:spcAft>
                <a:spcPts val="0"/>
              </a:spcAft>
              <a:buNone/>
            </a:pPr>
            <a:r>
              <a:rPr b="0" i="0" lang="en-US" sz="6307" u="none" cap="none" strike="noStrike">
                <a:solidFill>
                  <a:srgbClr val="4B4B4B"/>
                </a:solidFill>
                <a:latin typeface="Caveat Brush"/>
                <a:ea typeface="Caveat Brush"/>
                <a:cs typeface="Caveat Brush"/>
                <a:sym typeface="Caveat Brush"/>
              </a:rPr>
              <a:t>HOW TO PLAY</a:t>
            </a:r>
            <a:endParaRPr/>
          </a:p>
        </p:txBody>
      </p:sp>
      <p:sp>
        <p:nvSpPr>
          <p:cNvPr id="101" name="Google Shape;101;p2"/>
          <p:cNvSpPr txBox="1"/>
          <p:nvPr/>
        </p:nvSpPr>
        <p:spPr>
          <a:xfrm>
            <a:off x="5491799" y="4575075"/>
            <a:ext cx="7304403" cy="411353"/>
          </a:xfrm>
          <a:prstGeom prst="rect">
            <a:avLst/>
          </a:prstGeom>
          <a:noFill/>
          <a:ln>
            <a:noFill/>
          </a:ln>
        </p:spPr>
        <p:txBody>
          <a:bodyPr anchorCtr="0" anchor="t" bIns="0" lIns="0" spcFirstLastPara="1" rIns="0" wrap="square" tIns="0">
            <a:spAutoFit/>
          </a:bodyPr>
          <a:lstStyle/>
          <a:p>
            <a:pPr indent="0" lvl="0" marL="0" marR="0" rtl="0" algn="ctr">
              <a:lnSpc>
                <a:spcPct val="104001"/>
              </a:lnSpc>
              <a:spcBef>
                <a:spcPts val="0"/>
              </a:spcBef>
              <a:spcAft>
                <a:spcPts val="0"/>
              </a:spcAft>
              <a:buNone/>
            </a:pPr>
            <a:r>
              <a:rPr b="0" i="0" lang="en-US" sz="2899" u="none" cap="none" strike="noStrike">
                <a:solidFill>
                  <a:srgbClr val="4B4B4B"/>
                </a:solidFill>
                <a:latin typeface="Arimo"/>
                <a:ea typeface="Arimo"/>
                <a:cs typeface="Arimo"/>
                <a:sym typeface="Arimo"/>
              </a:rPr>
              <a:t>There are 3 different types of questions:</a:t>
            </a:r>
            <a:endParaRPr/>
          </a:p>
        </p:txBody>
      </p:sp>
      <p:grpSp>
        <p:nvGrpSpPr>
          <p:cNvPr id="102" name="Google Shape;102;p2"/>
          <p:cNvGrpSpPr/>
          <p:nvPr/>
        </p:nvGrpSpPr>
        <p:grpSpPr>
          <a:xfrm>
            <a:off x="7751413" y="5416525"/>
            <a:ext cx="2787977" cy="1283865"/>
            <a:chOff x="0" y="0"/>
            <a:chExt cx="818936" cy="377121"/>
          </a:xfrm>
        </p:grpSpPr>
        <p:sp>
          <p:nvSpPr>
            <p:cNvPr id="103" name="Google Shape;103;p2"/>
            <p:cNvSpPr/>
            <p:nvPr/>
          </p:nvSpPr>
          <p:spPr>
            <a:xfrm>
              <a:off x="0" y="0"/>
              <a:ext cx="818936" cy="377121"/>
            </a:xfrm>
            <a:custGeom>
              <a:rect b="b" l="l" r="r" t="t"/>
              <a:pathLst>
                <a:path extrusionOk="0" h="377121" w="818936">
                  <a:moveTo>
                    <a:pt x="188560" y="0"/>
                  </a:moveTo>
                  <a:lnTo>
                    <a:pt x="630376" y="0"/>
                  </a:lnTo>
                  <a:cubicBezTo>
                    <a:pt x="680385" y="0"/>
                    <a:pt x="728346" y="19866"/>
                    <a:pt x="763708" y="55228"/>
                  </a:cubicBezTo>
                  <a:cubicBezTo>
                    <a:pt x="799070" y="90590"/>
                    <a:pt x="818936" y="138551"/>
                    <a:pt x="818936" y="188560"/>
                  </a:cubicBezTo>
                  <a:lnTo>
                    <a:pt x="818936" y="188560"/>
                  </a:lnTo>
                  <a:cubicBezTo>
                    <a:pt x="818936" y="292699"/>
                    <a:pt x="734515" y="377121"/>
                    <a:pt x="630376" y="377121"/>
                  </a:cubicBezTo>
                  <a:lnTo>
                    <a:pt x="188560" y="377121"/>
                  </a:lnTo>
                  <a:cubicBezTo>
                    <a:pt x="84421" y="377121"/>
                    <a:pt x="0" y="292699"/>
                    <a:pt x="0" y="188560"/>
                  </a:cubicBezTo>
                  <a:lnTo>
                    <a:pt x="0" y="188560"/>
                  </a:lnTo>
                  <a:cubicBezTo>
                    <a:pt x="0" y="84421"/>
                    <a:pt x="84421" y="0"/>
                    <a:pt x="188560" y="0"/>
                  </a:cubicBezTo>
                  <a:close/>
                </a:path>
              </a:pathLst>
            </a:custGeom>
            <a:solidFill>
              <a:srgbClr val="000000">
                <a:alpha val="0"/>
              </a:srgbClr>
            </a:solidFill>
            <a:ln cap="rnd" cmpd="sng" w="38100">
              <a:solidFill>
                <a:srgbClr val="7695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txBox="1"/>
            <p:nvPr/>
          </p:nvSpPr>
          <p:spPr>
            <a:xfrm>
              <a:off x="0" y="28575"/>
              <a:ext cx="818936" cy="348546"/>
            </a:xfrm>
            <a:prstGeom prst="rect">
              <a:avLst/>
            </a:prstGeom>
            <a:noFill/>
            <a:ln>
              <a:noFill/>
            </a:ln>
          </p:spPr>
          <p:txBody>
            <a:bodyPr anchorCtr="0" anchor="ctr" bIns="50800" lIns="50800" spcFirstLastPara="1" rIns="50800" wrap="square" tIns="50800">
              <a:noAutofit/>
            </a:bodyPr>
            <a:lstStyle/>
            <a:p>
              <a:pPr indent="0" lvl="0" marL="0" marR="0" rtl="0" algn="ctr">
                <a:lnSpc>
                  <a:spcPct val="104000"/>
                </a:lnSpc>
                <a:spcBef>
                  <a:spcPts val="0"/>
                </a:spcBef>
                <a:spcAft>
                  <a:spcPts val="0"/>
                </a:spcAft>
                <a:buNone/>
              </a:pPr>
              <a:r>
                <a:rPr b="0" i="0" lang="en-US" sz="2100" u="none" cap="none" strike="noStrike">
                  <a:solidFill>
                    <a:srgbClr val="4B4B4B"/>
                  </a:solidFill>
                  <a:latin typeface="Arimo"/>
                  <a:ea typeface="Arimo"/>
                  <a:cs typeface="Arimo"/>
                  <a:sym typeface="Arimo"/>
                </a:rPr>
                <a:t>Multiple choice</a:t>
              </a:r>
              <a:endParaRPr/>
            </a:p>
          </p:txBody>
        </p:sp>
      </p:grpSp>
      <p:grpSp>
        <p:nvGrpSpPr>
          <p:cNvPr id="105" name="Google Shape;105;p2"/>
          <p:cNvGrpSpPr/>
          <p:nvPr/>
        </p:nvGrpSpPr>
        <p:grpSpPr>
          <a:xfrm>
            <a:off x="10684576" y="5416525"/>
            <a:ext cx="2787977" cy="1283865"/>
            <a:chOff x="0" y="0"/>
            <a:chExt cx="818936" cy="377121"/>
          </a:xfrm>
        </p:grpSpPr>
        <p:sp>
          <p:nvSpPr>
            <p:cNvPr id="106" name="Google Shape;106;p2"/>
            <p:cNvSpPr/>
            <p:nvPr/>
          </p:nvSpPr>
          <p:spPr>
            <a:xfrm>
              <a:off x="0" y="0"/>
              <a:ext cx="818936" cy="377121"/>
            </a:xfrm>
            <a:custGeom>
              <a:rect b="b" l="l" r="r" t="t"/>
              <a:pathLst>
                <a:path extrusionOk="0" h="377121" w="818936">
                  <a:moveTo>
                    <a:pt x="188560" y="0"/>
                  </a:moveTo>
                  <a:lnTo>
                    <a:pt x="630376" y="0"/>
                  </a:lnTo>
                  <a:cubicBezTo>
                    <a:pt x="680385" y="0"/>
                    <a:pt x="728346" y="19866"/>
                    <a:pt x="763708" y="55228"/>
                  </a:cubicBezTo>
                  <a:cubicBezTo>
                    <a:pt x="799070" y="90590"/>
                    <a:pt x="818936" y="138551"/>
                    <a:pt x="818936" y="188560"/>
                  </a:cubicBezTo>
                  <a:lnTo>
                    <a:pt x="818936" y="188560"/>
                  </a:lnTo>
                  <a:cubicBezTo>
                    <a:pt x="818936" y="292699"/>
                    <a:pt x="734515" y="377121"/>
                    <a:pt x="630376" y="377121"/>
                  </a:cubicBezTo>
                  <a:lnTo>
                    <a:pt x="188560" y="377121"/>
                  </a:lnTo>
                  <a:cubicBezTo>
                    <a:pt x="84421" y="377121"/>
                    <a:pt x="0" y="292699"/>
                    <a:pt x="0" y="188560"/>
                  </a:cubicBezTo>
                  <a:lnTo>
                    <a:pt x="0" y="188560"/>
                  </a:lnTo>
                  <a:cubicBezTo>
                    <a:pt x="0" y="84421"/>
                    <a:pt x="84421" y="0"/>
                    <a:pt x="188560" y="0"/>
                  </a:cubicBezTo>
                  <a:close/>
                </a:path>
              </a:pathLst>
            </a:custGeom>
            <a:solidFill>
              <a:srgbClr val="000000">
                <a:alpha val="0"/>
              </a:srgbClr>
            </a:solidFill>
            <a:ln cap="rnd" cmpd="sng" w="38100">
              <a:solidFill>
                <a:srgbClr val="7695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txBox="1"/>
            <p:nvPr/>
          </p:nvSpPr>
          <p:spPr>
            <a:xfrm>
              <a:off x="0" y="28575"/>
              <a:ext cx="818936" cy="348546"/>
            </a:xfrm>
            <a:prstGeom prst="rect">
              <a:avLst/>
            </a:prstGeom>
            <a:noFill/>
            <a:ln>
              <a:noFill/>
            </a:ln>
          </p:spPr>
          <p:txBody>
            <a:bodyPr anchorCtr="0" anchor="ctr" bIns="50800" lIns="50800" spcFirstLastPara="1" rIns="50800" wrap="square" tIns="50800">
              <a:noAutofit/>
            </a:bodyPr>
            <a:lstStyle/>
            <a:p>
              <a:pPr indent="0" lvl="0" marL="0" marR="0" rtl="0" algn="ctr">
                <a:lnSpc>
                  <a:spcPct val="104000"/>
                </a:lnSpc>
                <a:spcBef>
                  <a:spcPts val="0"/>
                </a:spcBef>
                <a:spcAft>
                  <a:spcPts val="0"/>
                </a:spcAft>
                <a:buNone/>
              </a:pPr>
              <a:r>
                <a:rPr b="0" i="0" lang="en-US" sz="2100" u="none" cap="none" strike="noStrike">
                  <a:solidFill>
                    <a:srgbClr val="4B4B4B"/>
                  </a:solidFill>
                  <a:latin typeface="Arimo"/>
                  <a:ea typeface="Arimo"/>
                  <a:cs typeface="Arimo"/>
                  <a:sym typeface="Arimo"/>
                </a:rPr>
                <a:t>True or false</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339" name="Shape 339"/>
        <p:cNvGrpSpPr/>
        <p:nvPr/>
      </p:nvGrpSpPr>
      <p:grpSpPr>
        <a:xfrm>
          <a:off x="0" y="0"/>
          <a:ext cx="0" cy="0"/>
          <a:chOff x="0" y="0"/>
          <a:chExt cx="0" cy="0"/>
        </a:xfrm>
      </p:grpSpPr>
      <p:sp>
        <p:nvSpPr>
          <p:cNvPr id="340" name="Google Shape;340;p20"/>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341" name="Google Shape;341;p20"/>
          <p:cNvSpPr txBox="1"/>
          <p:nvPr/>
        </p:nvSpPr>
        <p:spPr>
          <a:xfrm>
            <a:off x="4718681" y="2859117"/>
            <a:ext cx="8850639" cy="1815465"/>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4499" u="none" cap="none" strike="noStrike">
                <a:solidFill>
                  <a:srgbClr val="4B4B4B"/>
                </a:solidFill>
                <a:latin typeface="Arimo"/>
                <a:ea typeface="Arimo"/>
                <a:cs typeface="Arimo"/>
                <a:sym typeface="Arimo"/>
              </a:rPr>
              <a:t>Chemicals from vapes damage the respiratory system. What parts can be affected? </a:t>
            </a:r>
            <a:endParaRPr/>
          </a:p>
        </p:txBody>
      </p:sp>
      <p:grpSp>
        <p:nvGrpSpPr>
          <p:cNvPr id="342" name="Google Shape;342;p20"/>
          <p:cNvGrpSpPr/>
          <p:nvPr/>
        </p:nvGrpSpPr>
        <p:grpSpPr>
          <a:xfrm>
            <a:off x="4906994" y="5387976"/>
            <a:ext cx="4052920" cy="820876"/>
            <a:chOff x="0" y="-38100"/>
            <a:chExt cx="2194637" cy="444500"/>
          </a:xfrm>
        </p:grpSpPr>
        <p:sp>
          <p:nvSpPr>
            <p:cNvPr id="343" name="Google Shape;343;p20"/>
            <p:cNvSpPr/>
            <p:nvPr/>
          </p:nvSpPr>
          <p:spPr>
            <a:xfrm>
              <a:off x="0" y="0"/>
              <a:ext cx="2194637" cy="406400"/>
            </a:xfrm>
            <a:custGeom>
              <a:rect b="b" l="l" r="r" t="t"/>
              <a:pathLst>
                <a:path extrusionOk="0" h="406400" w="2194637">
                  <a:moveTo>
                    <a:pt x="1991437" y="0"/>
                  </a:moveTo>
                  <a:cubicBezTo>
                    <a:pt x="2103661" y="0"/>
                    <a:pt x="2194637" y="90976"/>
                    <a:pt x="2194637" y="203200"/>
                  </a:cubicBezTo>
                  <a:cubicBezTo>
                    <a:pt x="2194637" y="315424"/>
                    <a:pt x="2103661" y="406400"/>
                    <a:pt x="199143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txBox="1"/>
            <p:nvPr/>
          </p:nvSpPr>
          <p:spPr>
            <a:xfrm>
              <a:off x="0" y="-38100"/>
              <a:ext cx="219463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Nose &amp; nasal cavity</a:t>
              </a:r>
              <a:endParaRPr/>
            </a:p>
          </p:txBody>
        </p:sp>
      </p:grpSp>
      <p:grpSp>
        <p:nvGrpSpPr>
          <p:cNvPr id="345" name="Google Shape;345;p20"/>
          <p:cNvGrpSpPr/>
          <p:nvPr/>
        </p:nvGrpSpPr>
        <p:grpSpPr>
          <a:xfrm>
            <a:off x="9328086" y="5387976"/>
            <a:ext cx="3689845" cy="820876"/>
            <a:chOff x="0" y="-38100"/>
            <a:chExt cx="1998033" cy="444500"/>
          </a:xfrm>
        </p:grpSpPr>
        <p:sp>
          <p:nvSpPr>
            <p:cNvPr id="346" name="Google Shape;346;p2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Trachea &amp; Lungs</a:t>
              </a:r>
              <a:endParaRPr/>
            </a:p>
          </p:txBody>
        </p:sp>
      </p:grpSp>
      <p:grpSp>
        <p:nvGrpSpPr>
          <p:cNvPr id="348" name="Google Shape;348;p20"/>
          <p:cNvGrpSpPr/>
          <p:nvPr/>
        </p:nvGrpSpPr>
        <p:grpSpPr>
          <a:xfrm>
            <a:off x="4906994" y="6443291"/>
            <a:ext cx="4052920" cy="820876"/>
            <a:chOff x="0" y="-38100"/>
            <a:chExt cx="2194637" cy="444500"/>
          </a:xfrm>
        </p:grpSpPr>
        <p:sp>
          <p:nvSpPr>
            <p:cNvPr id="349" name="Google Shape;349;p20"/>
            <p:cNvSpPr/>
            <p:nvPr/>
          </p:nvSpPr>
          <p:spPr>
            <a:xfrm>
              <a:off x="0" y="0"/>
              <a:ext cx="2194637" cy="406400"/>
            </a:xfrm>
            <a:custGeom>
              <a:rect b="b" l="l" r="r" t="t"/>
              <a:pathLst>
                <a:path extrusionOk="0" h="406400" w="2194637">
                  <a:moveTo>
                    <a:pt x="1991437" y="0"/>
                  </a:moveTo>
                  <a:cubicBezTo>
                    <a:pt x="2103661" y="0"/>
                    <a:pt x="2194637" y="90976"/>
                    <a:pt x="2194637" y="203200"/>
                  </a:cubicBezTo>
                  <a:cubicBezTo>
                    <a:pt x="2194637" y="315424"/>
                    <a:pt x="2103661" y="406400"/>
                    <a:pt x="199143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txBox="1"/>
            <p:nvPr/>
          </p:nvSpPr>
          <p:spPr>
            <a:xfrm>
              <a:off x="0" y="-38100"/>
              <a:ext cx="219463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Bronchioles &amp; Alveoli</a:t>
              </a:r>
              <a:endParaRPr/>
            </a:p>
          </p:txBody>
        </p:sp>
      </p:grpSp>
      <p:grpSp>
        <p:nvGrpSpPr>
          <p:cNvPr id="351" name="Google Shape;351;p20"/>
          <p:cNvGrpSpPr/>
          <p:nvPr/>
        </p:nvGrpSpPr>
        <p:grpSpPr>
          <a:xfrm>
            <a:off x="9328086" y="6443291"/>
            <a:ext cx="3689845" cy="820876"/>
            <a:chOff x="0" y="-38100"/>
            <a:chExt cx="1998033" cy="444500"/>
          </a:xfrm>
        </p:grpSpPr>
        <p:sp>
          <p:nvSpPr>
            <p:cNvPr id="352" name="Google Shape;352;p2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D.  All of the above</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357" name="Shape 357"/>
        <p:cNvGrpSpPr/>
        <p:nvPr/>
      </p:nvGrpSpPr>
      <p:grpSpPr>
        <a:xfrm>
          <a:off x="0" y="0"/>
          <a:ext cx="0" cy="0"/>
          <a:chOff x="0" y="0"/>
          <a:chExt cx="0" cy="0"/>
        </a:xfrm>
      </p:grpSpPr>
      <p:pic>
        <p:nvPicPr>
          <p:cNvPr descr="Public Domain Clip Art Image | Cumulus Cloud | ID: 13945955421731 ..." id="358" name="Google Shape;358;p21"/>
          <p:cNvPicPr preferRelativeResize="0"/>
          <p:nvPr/>
        </p:nvPicPr>
        <p:blipFill>
          <a:blip r:embed="rId3">
            <a:alphaModFix/>
          </a:blip>
          <a:stretch>
            <a:fillRect/>
          </a:stretch>
        </p:blipFill>
        <p:spPr>
          <a:xfrm>
            <a:off x="4930975" y="679900"/>
            <a:ext cx="13176876" cy="7221176"/>
          </a:xfrm>
          <a:prstGeom prst="rect">
            <a:avLst/>
          </a:prstGeom>
          <a:noFill/>
          <a:ln>
            <a:noFill/>
          </a:ln>
        </p:spPr>
      </p:pic>
      <p:sp>
        <p:nvSpPr>
          <p:cNvPr id="359" name="Google Shape;359;p21"/>
          <p:cNvSpPr/>
          <p:nvPr/>
        </p:nvSpPr>
        <p:spPr>
          <a:xfrm flipH="1">
            <a:off x="752457" y="1312653"/>
            <a:ext cx="4114800" cy="8229600"/>
          </a:xfrm>
          <a:custGeom>
            <a:rect b="b" l="l" r="r" t="t"/>
            <a:pathLst>
              <a:path extrusionOk="0" h="8229600" w="4114800">
                <a:moveTo>
                  <a:pt x="4114800" y="0"/>
                </a:moveTo>
                <a:lnTo>
                  <a:pt x="0" y="0"/>
                </a:lnTo>
                <a:lnTo>
                  <a:pt x="0" y="8229600"/>
                </a:lnTo>
                <a:lnTo>
                  <a:pt x="4114800" y="8229600"/>
                </a:lnTo>
                <a:lnTo>
                  <a:pt x="4114800" y="0"/>
                </a:lnTo>
                <a:close/>
              </a:path>
            </a:pathLst>
          </a:custGeom>
          <a:blipFill rotWithShape="1">
            <a:blip r:embed="rId4">
              <a:alphaModFix/>
            </a:blip>
            <a:stretch>
              <a:fillRect b="0" l="0" r="0" t="0"/>
            </a:stretch>
          </a:blipFill>
          <a:ln>
            <a:noFill/>
          </a:ln>
        </p:spPr>
      </p:sp>
      <p:sp>
        <p:nvSpPr>
          <p:cNvPr id="360" name="Google Shape;360;p21"/>
          <p:cNvSpPr txBox="1"/>
          <p:nvPr/>
        </p:nvSpPr>
        <p:spPr>
          <a:xfrm>
            <a:off x="7744190" y="2913493"/>
            <a:ext cx="8229600" cy="4080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99" u="none" cap="none" strike="noStrike">
                <a:solidFill>
                  <a:schemeClr val="dk1"/>
                </a:solidFill>
                <a:latin typeface="Arimo"/>
                <a:ea typeface="Arimo"/>
                <a:cs typeface="Arimo"/>
                <a:sym typeface="Arimo"/>
              </a:rPr>
              <a:t>The aerosol that people breathe in while vaping contains chemicals, ultra-fine particles and heavy metals that get inhaled deep into the lungs. </a:t>
            </a:r>
            <a:endParaRPr>
              <a:solidFill>
                <a:schemeClr val="dk1"/>
              </a:solidFill>
            </a:endParaRPr>
          </a:p>
          <a:p>
            <a:pPr indent="0" lvl="0" marL="0" marR="0" rtl="0" algn="l">
              <a:lnSpc>
                <a:spcPct val="115000"/>
              </a:lnSpc>
              <a:spcBef>
                <a:spcPts val="0"/>
              </a:spcBef>
              <a:spcAft>
                <a:spcPts val="0"/>
              </a:spcAft>
              <a:buNone/>
            </a:pPr>
            <a:r>
              <a:t/>
            </a:r>
            <a:endParaRPr b="0" i="0" sz="2599" u="none" cap="none" strike="noStrike">
              <a:solidFill>
                <a:schemeClr val="dk1"/>
              </a:solidFill>
              <a:latin typeface="Arimo"/>
              <a:ea typeface="Arimo"/>
              <a:cs typeface="Arimo"/>
              <a:sym typeface="Arimo"/>
            </a:endParaRPr>
          </a:p>
          <a:p>
            <a:pPr indent="0" lvl="0" marL="0" marR="0" rtl="0" algn="l">
              <a:lnSpc>
                <a:spcPct val="115000"/>
              </a:lnSpc>
              <a:spcBef>
                <a:spcPts val="0"/>
              </a:spcBef>
              <a:spcAft>
                <a:spcPts val="0"/>
              </a:spcAft>
              <a:buNone/>
            </a:pPr>
            <a:r>
              <a:rPr b="0" i="0" lang="en-US" sz="2599" u="none" cap="none" strike="noStrike">
                <a:solidFill>
                  <a:schemeClr val="dk1"/>
                </a:solidFill>
                <a:latin typeface="Arimo"/>
                <a:ea typeface="Arimo"/>
                <a:cs typeface="Arimo"/>
                <a:sym typeface="Arimo"/>
              </a:rPr>
              <a:t>All parts of the respiratory system can be irritated or damaged by the vape aerosol.</a:t>
            </a:r>
            <a:endParaRPr>
              <a:solidFill>
                <a:schemeClr val="dk1"/>
              </a:solidFill>
            </a:endParaRPr>
          </a:p>
          <a:p>
            <a:pPr indent="0" lvl="0" marL="0" marR="0" rtl="0" algn="l">
              <a:lnSpc>
                <a:spcPct val="115000"/>
              </a:lnSpc>
              <a:spcBef>
                <a:spcPts val="0"/>
              </a:spcBef>
              <a:spcAft>
                <a:spcPts val="0"/>
              </a:spcAft>
              <a:buNone/>
            </a:pPr>
            <a:r>
              <a:t/>
            </a:r>
            <a:endParaRPr b="0" i="0" sz="2599" u="none" cap="none" strike="noStrike">
              <a:solidFill>
                <a:schemeClr val="dk1"/>
              </a:solidFill>
              <a:latin typeface="Arimo"/>
              <a:ea typeface="Arimo"/>
              <a:cs typeface="Arimo"/>
              <a:sym typeface="Arimo"/>
            </a:endParaRPr>
          </a:p>
          <a:p>
            <a:pPr indent="0" lvl="0" marL="0" marR="0" rtl="0" algn="l">
              <a:lnSpc>
                <a:spcPct val="115000"/>
              </a:lnSpc>
              <a:spcBef>
                <a:spcPts val="0"/>
              </a:spcBef>
              <a:spcAft>
                <a:spcPts val="0"/>
              </a:spcAft>
              <a:buNone/>
            </a:pPr>
            <a:r>
              <a:rPr b="0" i="0" lang="en-US" sz="2599" u="none" cap="none" strike="noStrike">
                <a:solidFill>
                  <a:schemeClr val="dk1"/>
                </a:solidFill>
                <a:latin typeface="Arimo"/>
                <a:ea typeface="Arimo"/>
                <a:cs typeface="Arimo"/>
                <a:sym typeface="Arimo"/>
              </a:rPr>
              <a:t>This may cause cough, sore throat,  inflamed airways (chest pain),  and shortness of breath. </a:t>
            </a:r>
            <a:endParaRPr>
              <a:solidFill>
                <a:schemeClr val="dk1"/>
              </a:solidFill>
            </a:endParaRPr>
          </a:p>
        </p:txBody>
      </p:sp>
      <p:sp>
        <p:nvSpPr>
          <p:cNvPr id="361" name="Google Shape;361;p21"/>
          <p:cNvSpPr txBox="1"/>
          <p:nvPr/>
        </p:nvSpPr>
        <p:spPr>
          <a:xfrm>
            <a:off x="6650951" y="8920494"/>
            <a:ext cx="10784018" cy="852667"/>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026" u="none" cap="none" strike="noStrike">
                <a:solidFill>
                  <a:srgbClr val="000000"/>
                </a:solidFill>
                <a:latin typeface="Caveat Brush"/>
                <a:ea typeface="Caveat Brush"/>
                <a:cs typeface="Caveat Brush"/>
                <a:sym typeface="Caveat Brush"/>
              </a:rPr>
              <a:t>The best thing for your lungs is clean, fresh air!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365" name="Shape 365"/>
        <p:cNvGrpSpPr/>
        <p:nvPr/>
      </p:nvGrpSpPr>
      <p:grpSpPr>
        <a:xfrm>
          <a:off x="0" y="0"/>
          <a:ext cx="0" cy="0"/>
          <a:chOff x="0" y="0"/>
          <a:chExt cx="0" cy="0"/>
        </a:xfrm>
      </p:grpSpPr>
      <p:sp>
        <p:nvSpPr>
          <p:cNvPr id="366" name="Google Shape;366;p22"/>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grpSp>
        <p:nvGrpSpPr>
          <p:cNvPr id="367" name="Google Shape;367;p22"/>
          <p:cNvGrpSpPr/>
          <p:nvPr/>
        </p:nvGrpSpPr>
        <p:grpSpPr>
          <a:xfrm>
            <a:off x="5270069" y="5387976"/>
            <a:ext cx="3689845" cy="820876"/>
            <a:chOff x="0" y="-38100"/>
            <a:chExt cx="1998033" cy="444500"/>
          </a:xfrm>
        </p:grpSpPr>
        <p:sp>
          <p:nvSpPr>
            <p:cNvPr id="368" name="Google Shape;368;p22"/>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2"/>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Cavities</a:t>
              </a:r>
              <a:endParaRPr/>
            </a:p>
          </p:txBody>
        </p:sp>
      </p:grpSp>
      <p:grpSp>
        <p:nvGrpSpPr>
          <p:cNvPr id="370" name="Google Shape;370;p22"/>
          <p:cNvGrpSpPr/>
          <p:nvPr/>
        </p:nvGrpSpPr>
        <p:grpSpPr>
          <a:xfrm>
            <a:off x="9328086" y="5387976"/>
            <a:ext cx="3689845" cy="820876"/>
            <a:chOff x="0" y="-38100"/>
            <a:chExt cx="1998033" cy="444500"/>
          </a:xfrm>
        </p:grpSpPr>
        <p:sp>
          <p:nvSpPr>
            <p:cNvPr id="371" name="Google Shape;371;p22"/>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Mouth sores</a:t>
              </a:r>
              <a:endParaRPr/>
            </a:p>
          </p:txBody>
        </p:sp>
      </p:grpSp>
      <p:grpSp>
        <p:nvGrpSpPr>
          <p:cNvPr id="373" name="Google Shape;373;p22"/>
          <p:cNvGrpSpPr/>
          <p:nvPr/>
        </p:nvGrpSpPr>
        <p:grpSpPr>
          <a:xfrm>
            <a:off x="5270069" y="6443291"/>
            <a:ext cx="3689845" cy="820876"/>
            <a:chOff x="0" y="-38100"/>
            <a:chExt cx="1998033" cy="444500"/>
          </a:xfrm>
        </p:grpSpPr>
        <p:sp>
          <p:nvSpPr>
            <p:cNvPr id="374" name="Google Shape;374;p22"/>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Bleeding Gums</a:t>
              </a:r>
              <a:endParaRPr/>
            </a:p>
          </p:txBody>
        </p:sp>
      </p:grpSp>
      <p:grpSp>
        <p:nvGrpSpPr>
          <p:cNvPr id="376" name="Google Shape;376;p22"/>
          <p:cNvGrpSpPr/>
          <p:nvPr/>
        </p:nvGrpSpPr>
        <p:grpSpPr>
          <a:xfrm>
            <a:off x="9328086" y="6443291"/>
            <a:ext cx="3689845" cy="820876"/>
            <a:chOff x="0" y="-38100"/>
            <a:chExt cx="1998033" cy="444500"/>
          </a:xfrm>
        </p:grpSpPr>
        <p:sp>
          <p:nvSpPr>
            <p:cNvPr id="377" name="Google Shape;377;p22"/>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All of the above</a:t>
              </a:r>
              <a:endParaRPr/>
            </a:p>
          </p:txBody>
        </p:sp>
      </p:grpSp>
      <p:sp>
        <p:nvSpPr>
          <p:cNvPr id="379" name="Google Shape;379;p22"/>
          <p:cNvSpPr txBox="1"/>
          <p:nvPr/>
        </p:nvSpPr>
        <p:spPr>
          <a:xfrm>
            <a:off x="4718681" y="3090444"/>
            <a:ext cx="8850639"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How does vaping affect your mouth &amp; teeth?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383" name="Shape 383"/>
        <p:cNvGrpSpPr/>
        <p:nvPr/>
      </p:nvGrpSpPr>
      <p:grpSpPr>
        <a:xfrm>
          <a:off x="0" y="0"/>
          <a:ext cx="0" cy="0"/>
          <a:chOff x="0" y="0"/>
          <a:chExt cx="0" cy="0"/>
        </a:xfrm>
      </p:grpSpPr>
      <p:sp>
        <p:nvSpPr>
          <p:cNvPr id="384" name="Google Shape;384;p23"/>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385" name="Google Shape;385;p23"/>
          <p:cNvSpPr txBox="1"/>
          <p:nvPr/>
        </p:nvSpPr>
        <p:spPr>
          <a:xfrm>
            <a:off x="4718681" y="3090444"/>
            <a:ext cx="8850639"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How does vaping affect your mouth &amp; teeth?</a:t>
            </a:r>
            <a:endParaRPr/>
          </a:p>
        </p:txBody>
      </p:sp>
      <p:grpSp>
        <p:nvGrpSpPr>
          <p:cNvPr id="386" name="Google Shape;386;p23"/>
          <p:cNvGrpSpPr/>
          <p:nvPr/>
        </p:nvGrpSpPr>
        <p:grpSpPr>
          <a:xfrm>
            <a:off x="5270069" y="5387976"/>
            <a:ext cx="3689845" cy="820876"/>
            <a:chOff x="0" y="-38100"/>
            <a:chExt cx="1998033" cy="444500"/>
          </a:xfrm>
        </p:grpSpPr>
        <p:sp>
          <p:nvSpPr>
            <p:cNvPr id="387" name="Google Shape;387;p23"/>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Cavities</a:t>
              </a:r>
              <a:endParaRPr/>
            </a:p>
          </p:txBody>
        </p:sp>
      </p:grpSp>
      <p:grpSp>
        <p:nvGrpSpPr>
          <p:cNvPr id="389" name="Google Shape;389;p23"/>
          <p:cNvGrpSpPr/>
          <p:nvPr/>
        </p:nvGrpSpPr>
        <p:grpSpPr>
          <a:xfrm>
            <a:off x="9328086" y="5387976"/>
            <a:ext cx="3689845" cy="820876"/>
            <a:chOff x="0" y="-38100"/>
            <a:chExt cx="1998033" cy="444500"/>
          </a:xfrm>
        </p:grpSpPr>
        <p:sp>
          <p:nvSpPr>
            <p:cNvPr id="390" name="Google Shape;390;p23"/>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3"/>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Mouth sores</a:t>
              </a:r>
              <a:endParaRPr/>
            </a:p>
          </p:txBody>
        </p:sp>
      </p:grpSp>
      <p:grpSp>
        <p:nvGrpSpPr>
          <p:cNvPr id="392" name="Google Shape;392;p23"/>
          <p:cNvGrpSpPr/>
          <p:nvPr/>
        </p:nvGrpSpPr>
        <p:grpSpPr>
          <a:xfrm>
            <a:off x="5270069" y="6443291"/>
            <a:ext cx="3689845" cy="820876"/>
            <a:chOff x="0" y="-38100"/>
            <a:chExt cx="1998033" cy="444500"/>
          </a:xfrm>
        </p:grpSpPr>
        <p:sp>
          <p:nvSpPr>
            <p:cNvPr id="393" name="Google Shape;393;p23"/>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3"/>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Bleeding Gums</a:t>
              </a:r>
              <a:endParaRPr/>
            </a:p>
          </p:txBody>
        </p:sp>
      </p:grpSp>
      <p:grpSp>
        <p:nvGrpSpPr>
          <p:cNvPr id="395" name="Google Shape;395;p23"/>
          <p:cNvGrpSpPr/>
          <p:nvPr/>
        </p:nvGrpSpPr>
        <p:grpSpPr>
          <a:xfrm>
            <a:off x="9328086" y="6443291"/>
            <a:ext cx="3689845" cy="820876"/>
            <a:chOff x="0" y="-38100"/>
            <a:chExt cx="1998033" cy="444500"/>
          </a:xfrm>
        </p:grpSpPr>
        <p:sp>
          <p:nvSpPr>
            <p:cNvPr id="396" name="Google Shape;396;p23"/>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3"/>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A0F10"/>
                  </a:solidFill>
                  <a:latin typeface="Arimo"/>
                  <a:ea typeface="Arimo"/>
                  <a:cs typeface="Arimo"/>
                  <a:sym typeface="Arimo"/>
                </a:rPr>
                <a:t>D.  All of the above</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401" name="Shape 401"/>
        <p:cNvGrpSpPr/>
        <p:nvPr/>
      </p:nvGrpSpPr>
      <p:grpSpPr>
        <a:xfrm>
          <a:off x="0" y="0"/>
          <a:ext cx="0" cy="0"/>
          <a:chOff x="0" y="0"/>
          <a:chExt cx="0" cy="0"/>
        </a:xfrm>
      </p:grpSpPr>
      <p:sp>
        <p:nvSpPr>
          <p:cNvPr id="402" name="Google Shape;402;p24"/>
          <p:cNvSpPr/>
          <p:nvPr/>
        </p:nvSpPr>
        <p:spPr>
          <a:xfrm>
            <a:off x="666546" y="1643100"/>
            <a:ext cx="6758559" cy="8229600"/>
          </a:xfrm>
          <a:custGeom>
            <a:rect b="b" l="l" r="r" t="t"/>
            <a:pathLst>
              <a:path extrusionOk="0" h="8229600" w="6758559">
                <a:moveTo>
                  <a:pt x="0" y="0"/>
                </a:moveTo>
                <a:lnTo>
                  <a:pt x="6758559" y="0"/>
                </a:lnTo>
                <a:lnTo>
                  <a:pt x="6758559" y="8229600"/>
                </a:lnTo>
                <a:lnTo>
                  <a:pt x="0" y="8229600"/>
                </a:lnTo>
                <a:lnTo>
                  <a:pt x="0" y="0"/>
                </a:lnTo>
                <a:close/>
              </a:path>
            </a:pathLst>
          </a:custGeom>
          <a:blipFill rotWithShape="1">
            <a:blip r:embed="rId3">
              <a:alphaModFix/>
            </a:blip>
            <a:stretch>
              <a:fillRect b="0" l="0" r="0" t="0"/>
            </a:stretch>
          </a:blipFill>
          <a:ln>
            <a:noFill/>
          </a:ln>
        </p:spPr>
      </p:sp>
      <p:sp>
        <p:nvSpPr>
          <p:cNvPr id="403" name="Google Shape;403;p24"/>
          <p:cNvSpPr/>
          <p:nvPr/>
        </p:nvSpPr>
        <p:spPr>
          <a:xfrm>
            <a:off x="8552728" y="614388"/>
            <a:ext cx="8933493" cy="9391320"/>
          </a:xfrm>
          <a:custGeom>
            <a:rect b="b" l="l" r="r" t="t"/>
            <a:pathLst>
              <a:path extrusionOk="0" h="9391320" w="8933493">
                <a:moveTo>
                  <a:pt x="0" y="0"/>
                </a:moveTo>
                <a:lnTo>
                  <a:pt x="8933494" y="0"/>
                </a:lnTo>
                <a:lnTo>
                  <a:pt x="8933494" y="9391320"/>
                </a:lnTo>
                <a:lnTo>
                  <a:pt x="0" y="9391320"/>
                </a:lnTo>
                <a:lnTo>
                  <a:pt x="0" y="0"/>
                </a:lnTo>
                <a:close/>
              </a:path>
            </a:pathLst>
          </a:custGeom>
          <a:blipFill rotWithShape="1">
            <a:blip r:embed="rId4">
              <a:alphaModFix/>
            </a:blip>
            <a:stretch>
              <a:fillRect b="0" l="0" r="0" t="0"/>
            </a:stretch>
          </a:blipFill>
          <a:ln>
            <a:noFill/>
          </a:ln>
        </p:spPr>
      </p:sp>
      <p:sp>
        <p:nvSpPr>
          <p:cNvPr id="404" name="Google Shape;404;p24"/>
          <p:cNvSpPr txBox="1"/>
          <p:nvPr/>
        </p:nvSpPr>
        <p:spPr>
          <a:xfrm>
            <a:off x="9495406" y="2128520"/>
            <a:ext cx="7441500" cy="70662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0" i="0" lang="en-US" sz="2799" u="none" cap="none" strike="noStrike">
                <a:solidFill>
                  <a:schemeClr val="lt1"/>
                </a:solidFill>
                <a:latin typeface="Arimo"/>
                <a:ea typeface="Arimo"/>
                <a:cs typeface="Arimo"/>
                <a:sym typeface="Arimo"/>
              </a:rPr>
              <a:t>Nicotine reduces blood flow to your gums causing tooth decay and gum disease</a:t>
            </a:r>
            <a:endParaRPr>
              <a:solidFill>
                <a:schemeClr val="lt1"/>
              </a:solidFill>
            </a:endParaRPr>
          </a:p>
          <a:p>
            <a:pPr indent="0" lvl="0" marL="0" marR="0" rtl="0" algn="l">
              <a:lnSpc>
                <a:spcPct val="140014"/>
              </a:lnSpc>
              <a:spcBef>
                <a:spcPts val="0"/>
              </a:spcBef>
              <a:spcAft>
                <a:spcPts val="0"/>
              </a:spcAft>
              <a:buNone/>
            </a:pPr>
            <a:r>
              <a:t/>
            </a:r>
            <a:endParaRPr b="0" i="0" sz="2799" u="none" cap="none" strike="noStrike">
              <a:solidFill>
                <a:schemeClr val="lt1"/>
              </a:solidFill>
              <a:latin typeface="Arimo"/>
              <a:ea typeface="Arimo"/>
              <a:cs typeface="Arimo"/>
              <a:sym typeface="Arimo"/>
            </a:endParaRPr>
          </a:p>
          <a:p>
            <a:pPr indent="0" lvl="0" marL="0" marR="0" rtl="0" algn="l">
              <a:lnSpc>
                <a:spcPct val="140014"/>
              </a:lnSpc>
              <a:spcBef>
                <a:spcPts val="0"/>
              </a:spcBef>
              <a:spcAft>
                <a:spcPts val="0"/>
              </a:spcAft>
              <a:buNone/>
            </a:pPr>
            <a:r>
              <a:rPr b="0" i="0" lang="en-US" sz="2799" u="none" cap="none" strike="noStrike">
                <a:solidFill>
                  <a:schemeClr val="lt1"/>
                </a:solidFill>
                <a:latin typeface="Arimo"/>
                <a:ea typeface="Arimo"/>
                <a:cs typeface="Arimo"/>
                <a:sym typeface="Arimo"/>
              </a:rPr>
              <a:t>Chemicals from vaping irritate the natural bacteria in your mouth.  The bacteria produce extra slime to protect themselves. This slime causes inflammation, cavities and bad breath. </a:t>
            </a:r>
            <a:endParaRPr>
              <a:solidFill>
                <a:schemeClr val="lt1"/>
              </a:solidFill>
            </a:endParaRPr>
          </a:p>
          <a:p>
            <a:pPr indent="0" lvl="0" marL="0" marR="0" rtl="0" algn="l">
              <a:lnSpc>
                <a:spcPct val="140014"/>
              </a:lnSpc>
              <a:spcBef>
                <a:spcPts val="0"/>
              </a:spcBef>
              <a:spcAft>
                <a:spcPts val="0"/>
              </a:spcAft>
              <a:buNone/>
            </a:pPr>
            <a:r>
              <a:t/>
            </a:r>
            <a:endParaRPr b="0" i="0" sz="2799" u="none" cap="none" strike="noStrike">
              <a:solidFill>
                <a:schemeClr val="lt1"/>
              </a:solidFill>
              <a:latin typeface="Arimo"/>
              <a:ea typeface="Arimo"/>
              <a:cs typeface="Arimo"/>
              <a:sym typeface="Arimo"/>
            </a:endParaRPr>
          </a:p>
          <a:p>
            <a:pPr indent="0" lvl="0" marL="0" marR="0" rtl="0" algn="l">
              <a:lnSpc>
                <a:spcPct val="140014"/>
              </a:lnSpc>
              <a:spcBef>
                <a:spcPts val="0"/>
              </a:spcBef>
              <a:spcAft>
                <a:spcPts val="0"/>
              </a:spcAft>
              <a:buNone/>
            </a:pPr>
            <a:r>
              <a:rPr b="0" i="0" lang="en-US" sz="2799" u="none" cap="none" strike="noStrike">
                <a:solidFill>
                  <a:schemeClr val="lt1"/>
                </a:solidFill>
                <a:latin typeface="Arimo"/>
                <a:ea typeface="Arimo"/>
                <a:cs typeface="Arimo"/>
                <a:sym typeface="Arimo"/>
              </a:rPr>
              <a:t>Vaping also causes ulcers and sores on lips and mouth.  </a:t>
            </a:r>
            <a:endParaRPr>
              <a:solidFill>
                <a:schemeClr val="lt1"/>
              </a:solidFill>
            </a:endParaRPr>
          </a:p>
          <a:p>
            <a:pPr indent="0" lvl="0" marL="0" marR="0" rtl="0" algn="just">
              <a:lnSpc>
                <a:spcPct val="140014"/>
              </a:lnSpc>
              <a:spcBef>
                <a:spcPts val="0"/>
              </a:spcBef>
              <a:spcAft>
                <a:spcPts val="0"/>
              </a:spcAft>
              <a:buNone/>
            </a:pPr>
            <a:r>
              <a:t/>
            </a:r>
            <a:endParaRPr b="0" i="0" sz="2799" u="none" cap="none" strike="noStrike">
              <a:solidFill>
                <a:schemeClr val="lt1"/>
              </a:solidFill>
              <a:latin typeface="Arimo"/>
              <a:ea typeface="Arimo"/>
              <a:cs typeface="Arimo"/>
              <a:sym typeface="Arimo"/>
            </a:endParaRPr>
          </a:p>
          <a:p>
            <a:pPr indent="0" lvl="0" marL="0" marR="0" rtl="0" algn="just">
              <a:lnSpc>
                <a:spcPct val="140014"/>
              </a:lnSpc>
              <a:spcBef>
                <a:spcPts val="0"/>
              </a:spcBef>
              <a:spcAft>
                <a:spcPts val="0"/>
              </a:spcAft>
              <a:buNone/>
            </a:pPr>
            <a:r>
              <a:rPr b="0" i="0" lang="en-US" sz="2799" u="none" cap="none" strike="noStrike">
                <a:solidFill>
                  <a:schemeClr val="lt1"/>
                </a:solidFill>
                <a:latin typeface="Arimo"/>
                <a:ea typeface="Arimo"/>
                <a:cs typeface="Arimo"/>
                <a:sym typeface="Arimo"/>
              </a:rPr>
              <a:t>Overall vaping makes your mouth unhealthy. </a:t>
            </a:r>
            <a:endParaRPr>
              <a:solidFill>
                <a:schemeClr val="lt1"/>
              </a:solidFill>
            </a:endParaRPr>
          </a:p>
        </p:txBody>
      </p:sp>
      <p:grpSp>
        <p:nvGrpSpPr>
          <p:cNvPr id="405" name="Google Shape;405;p24"/>
          <p:cNvGrpSpPr/>
          <p:nvPr/>
        </p:nvGrpSpPr>
        <p:grpSpPr>
          <a:xfrm>
            <a:off x="8943561" y="2274788"/>
            <a:ext cx="400877" cy="400877"/>
            <a:chOff x="0" y="0"/>
            <a:chExt cx="812800" cy="812800"/>
          </a:xfrm>
        </p:grpSpPr>
        <p:sp>
          <p:nvSpPr>
            <p:cNvPr id="406" name="Google Shape;4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4"/>
          <p:cNvGrpSpPr/>
          <p:nvPr/>
        </p:nvGrpSpPr>
        <p:grpSpPr>
          <a:xfrm>
            <a:off x="8943561" y="3775524"/>
            <a:ext cx="400877" cy="400877"/>
            <a:chOff x="0" y="0"/>
            <a:chExt cx="812800" cy="812800"/>
          </a:xfrm>
        </p:grpSpPr>
        <p:sp>
          <p:nvSpPr>
            <p:cNvPr id="409" name="Google Shape;4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4"/>
          <p:cNvGrpSpPr/>
          <p:nvPr/>
        </p:nvGrpSpPr>
        <p:grpSpPr>
          <a:xfrm>
            <a:off x="8943561" y="8677028"/>
            <a:ext cx="400873" cy="400873"/>
            <a:chOff x="0" y="0"/>
            <a:chExt cx="812800" cy="812800"/>
          </a:xfrm>
        </p:grpSpPr>
        <p:sp>
          <p:nvSpPr>
            <p:cNvPr id="412" name="Google Shape;4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4"/>
          <p:cNvGrpSpPr/>
          <p:nvPr/>
        </p:nvGrpSpPr>
        <p:grpSpPr>
          <a:xfrm>
            <a:off x="8943561" y="6965279"/>
            <a:ext cx="400873" cy="400873"/>
            <a:chOff x="0" y="0"/>
            <a:chExt cx="812800" cy="812800"/>
          </a:xfrm>
        </p:grpSpPr>
        <p:sp>
          <p:nvSpPr>
            <p:cNvPr id="415" name="Google Shape;41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A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420" name="Shape 420"/>
        <p:cNvGrpSpPr/>
        <p:nvPr/>
      </p:nvGrpSpPr>
      <p:grpSpPr>
        <a:xfrm>
          <a:off x="0" y="0"/>
          <a:ext cx="0" cy="0"/>
          <a:chOff x="0" y="0"/>
          <a:chExt cx="0" cy="0"/>
        </a:xfrm>
      </p:grpSpPr>
      <p:sp>
        <p:nvSpPr>
          <p:cNvPr id="421" name="Google Shape;421;p25"/>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422" name="Google Shape;422;p25"/>
          <p:cNvSpPr txBox="1"/>
          <p:nvPr/>
        </p:nvSpPr>
        <p:spPr>
          <a:xfrm>
            <a:off x="5785139" y="2525222"/>
            <a:ext cx="7509480" cy="2618278"/>
          </a:xfrm>
          <a:prstGeom prst="rect">
            <a:avLst/>
          </a:prstGeom>
          <a:noFill/>
          <a:ln>
            <a:noFill/>
          </a:ln>
        </p:spPr>
        <p:txBody>
          <a:bodyPr anchorCtr="0" anchor="t" bIns="0" lIns="0" spcFirstLastPara="1" rIns="0" wrap="square" tIns="0">
            <a:spAutoFit/>
          </a:bodyPr>
          <a:lstStyle/>
          <a:p>
            <a:pPr indent="0" lvl="0" marL="0" marR="0" rtl="0" algn="ctr">
              <a:lnSpc>
                <a:spcPct val="122004"/>
              </a:lnSpc>
              <a:spcBef>
                <a:spcPts val="0"/>
              </a:spcBef>
              <a:spcAft>
                <a:spcPts val="0"/>
              </a:spcAft>
              <a:buNone/>
            </a:pPr>
            <a:r>
              <a:rPr b="0" i="0" lang="en-US" sz="4181" u="none" cap="none" strike="noStrike">
                <a:solidFill>
                  <a:srgbClr val="4B4B4B"/>
                </a:solidFill>
                <a:latin typeface="Arimo"/>
                <a:ea typeface="Arimo"/>
                <a:cs typeface="Arimo"/>
                <a:sym typeface="Arimo"/>
              </a:rPr>
              <a:t>Who owns most vaping companies &amp; products, and makes the most money from them? </a:t>
            </a:r>
            <a:endParaRPr/>
          </a:p>
        </p:txBody>
      </p:sp>
      <p:grpSp>
        <p:nvGrpSpPr>
          <p:cNvPr id="423" name="Google Shape;423;p25"/>
          <p:cNvGrpSpPr/>
          <p:nvPr/>
        </p:nvGrpSpPr>
        <p:grpSpPr>
          <a:xfrm>
            <a:off x="5454155" y="6490916"/>
            <a:ext cx="3689845" cy="820876"/>
            <a:chOff x="0" y="-38100"/>
            <a:chExt cx="1998033" cy="444500"/>
          </a:xfrm>
        </p:grpSpPr>
        <p:sp>
          <p:nvSpPr>
            <p:cNvPr id="424" name="Google Shape;424;p25"/>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Tobacco Companies</a:t>
              </a:r>
              <a:endParaRPr/>
            </a:p>
          </p:txBody>
        </p:sp>
      </p:grpSp>
      <p:grpSp>
        <p:nvGrpSpPr>
          <p:cNvPr id="426" name="Google Shape;426;p25"/>
          <p:cNvGrpSpPr/>
          <p:nvPr/>
        </p:nvGrpSpPr>
        <p:grpSpPr>
          <a:xfrm>
            <a:off x="9539879" y="6594068"/>
            <a:ext cx="4582404" cy="820876"/>
            <a:chOff x="0" y="-38100"/>
            <a:chExt cx="2481350" cy="444500"/>
          </a:xfrm>
        </p:grpSpPr>
        <p:sp>
          <p:nvSpPr>
            <p:cNvPr id="427" name="Google Shape;427;p25"/>
            <p:cNvSpPr/>
            <p:nvPr/>
          </p:nvSpPr>
          <p:spPr>
            <a:xfrm>
              <a:off x="0" y="0"/>
              <a:ext cx="2481350" cy="406400"/>
            </a:xfrm>
            <a:custGeom>
              <a:rect b="b" l="l" r="r" t="t"/>
              <a:pathLst>
                <a:path extrusionOk="0" h="406400" w="2481350">
                  <a:moveTo>
                    <a:pt x="2278150" y="0"/>
                  </a:moveTo>
                  <a:cubicBezTo>
                    <a:pt x="2390374" y="0"/>
                    <a:pt x="2481350" y="90976"/>
                    <a:pt x="2481350" y="203200"/>
                  </a:cubicBezTo>
                  <a:cubicBezTo>
                    <a:pt x="2481350" y="315424"/>
                    <a:pt x="2390374" y="406400"/>
                    <a:pt x="227815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txBox="1"/>
            <p:nvPr/>
          </p:nvSpPr>
          <p:spPr>
            <a:xfrm>
              <a:off x="0" y="-38100"/>
              <a:ext cx="248135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Pharmaceutical  Companies</a:t>
              </a:r>
              <a:endParaRPr/>
            </a:p>
          </p:txBody>
        </p:sp>
      </p:grpSp>
      <p:grpSp>
        <p:nvGrpSpPr>
          <p:cNvPr id="429" name="Google Shape;429;p25"/>
          <p:cNvGrpSpPr/>
          <p:nvPr/>
        </p:nvGrpSpPr>
        <p:grpSpPr>
          <a:xfrm>
            <a:off x="5454155" y="5588001"/>
            <a:ext cx="3689845" cy="820876"/>
            <a:chOff x="0" y="-38100"/>
            <a:chExt cx="1998033" cy="444500"/>
          </a:xfrm>
        </p:grpSpPr>
        <p:sp>
          <p:nvSpPr>
            <p:cNvPr id="430" name="Google Shape;430;p25"/>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5"/>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just">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A. Health Canada</a:t>
              </a:r>
              <a:endParaRPr/>
            </a:p>
          </p:txBody>
        </p:sp>
      </p:grpSp>
      <p:grpSp>
        <p:nvGrpSpPr>
          <p:cNvPr id="432" name="Google Shape;432;p25"/>
          <p:cNvGrpSpPr/>
          <p:nvPr/>
        </p:nvGrpSpPr>
        <p:grpSpPr>
          <a:xfrm>
            <a:off x="9539879" y="5588001"/>
            <a:ext cx="4431123" cy="820876"/>
            <a:chOff x="0" y="-38100"/>
            <a:chExt cx="2399432" cy="444500"/>
          </a:xfrm>
        </p:grpSpPr>
        <p:sp>
          <p:nvSpPr>
            <p:cNvPr id="433" name="Google Shape;433;p25"/>
            <p:cNvSpPr/>
            <p:nvPr/>
          </p:nvSpPr>
          <p:spPr>
            <a:xfrm>
              <a:off x="0" y="0"/>
              <a:ext cx="2399432" cy="406400"/>
            </a:xfrm>
            <a:custGeom>
              <a:rect b="b" l="l" r="r" t="t"/>
              <a:pathLst>
                <a:path extrusionOk="0" h="406400" w="2399432">
                  <a:moveTo>
                    <a:pt x="2196232" y="0"/>
                  </a:moveTo>
                  <a:cubicBezTo>
                    <a:pt x="2308456" y="0"/>
                    <a:pt x="2399432" y="90976"/>
                    <a:pt x="2399432" y="203200"/>
                  </a:cubicBezTo>
                  <a:cubicBezTo>
                    <a:pt x="2399432" y="315424"/>
                    <a:pt x="2308456" y="406400"/>
                    <a:pt x="219623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5"/>
            <p:cNvSpPr txBox="1"/>
            <p:nvPr/>
          </p:nvSpPr>
          <p:spPr>
            <a:xfrm>
              <a:off x="0" y="-38100"/>
              <a:ext cx="2399432"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B. Private Businesses</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438" name="Shape 438"/>
        <p:cNvGrpSpPr/>
        <p:nvPr/>
      </p:nvGrpSpPr>
      <p:grpSpPr>
        <a:xfrm>
          <a:off x="0" y="0"/>
          <a:ext cx="0" cy="0"/>
          <a:chOff x="0" y="0"/>
          <a:chExt cx="0" cy="0"/>
        </a:xfrm>
      </p:grpSpPr>
      <p:sp>
        <p:nvSpPr>
          <p:cNvPr id="439" name="Google Shape;439;p26"/>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440" name="Google Shape;440;p26"/>
          <p:cNvSpPr txBox="1"/>
          <p:nvPr/>
        </p:nvSpPr>
        <p:spPr>
          <a:xfrm>
            <a:off x="5785139" y="2525222"/>
            <a:ext cx="7509480" cy="2618278"/>
          </a:xfrm>
          <a:prstGeom prst="rect">
            <a:avLst/>
          </a:prstGeom>
          <a:noFill/>
          <a:ln>
            <a:noFill/>
          </a:ln>
        </p:spPr>
        <p:txBody>
          <a:bodyPr anchorCtr="0" anchor="t" bIns="0" lIns="0" spcFirstLastPara="1" rIns="0" wrap="square" tIns="0">
            <a:spAutoFit/>
          </a:bodyPr>
          <a:lstStyle/>
          <a:p>
            <a:pPr indent="0" lvl="0" marL="0" marR="0" rtl="0" algn="ctr">
              <a:lnSpc>
                <a:spcPct val="122004"/>
              </a:lnSpc>
              <a:spcBef>
                <a:spcPts val="0"/>
              </a:spcBef>
              <a:spcAft>
                <a:spcPts val="0"/>
              </a:spcAft>
              <a:buNone/>
            </a:pPr>
            <a:r>
              <a:rPr b="0" i="0" lang="en-US" sz="4181" u="none" cap="none" strike="noStrike">
                <a:solidFill>
                  <a:srgbClr val="4B4B4B"/>
                </a:solidFill>
                <a:latin typeface="Arimo"/>
                <a:ea typeface="Arimo"/>
                <a:cs typeface="Arimo"/>
                <a:sym typeface="Arimo"/>
              </a:rPr>
              <a:t>Who owns most vaping companies &amp; products, and makes the most money from them? </a:t>
            </a:r>
            <a:endParaRPr/>
          </a:p>
        </p:txBody>
      </p:sp>
      <p:grpSp>
        <p:nvGrpSpPr>
          <p:cNvPr id="441" name="Google Shape;441;p26"/>
          <p:cNvGrpSpPr/>
          <p:nvPr/>
        </p:nvGrpSpPr>
        <p:grpSpPr>
          <a:xfrm>
            <a:off x="5454155" y="6490916"/>
            <a:ext cx="3689845" cy="820876"/>
            <a:chOff x="0" y="-38100"/>
            <a:chExt cx="1998033" cy="444500"/>
          </a:xfrm>
        </p:grpSpPr>
        <p:sp>
          <p:nvSpPr>
            <p:cNvPr id="442" name="Google Shape;442;p26"/>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C. Tobacco Companies</a:t>
              </a:r>
              <a:endParaRPr/>
            </a:p>
          </p:txBody>
        </p:sp>
      </p:grpSp>
      <p:grpSp>
        <p:nvGrpSpPr>
          <p:cNvPr id="444" name="Google Shape;444;p26"/>
          <p:cNvGrpSpPr/>
          <p:nvPr/>
        </p:nvGrpSpPr>
        <p:grpSpPr>
          <a:xfrm>
            <a:off x="9539879" y="6594068"/>
            <a:ext cx="4582404" cy="820876"/>
            <a:chOff x="0" y="-38100"/>
            <a:chExt cx="2481350" cy="444500"/>
          </a:xfrm>
        </p:grpSpPr>
        <p:sp>
          <p:nvSpPr>
            <p:cNvPr id="445" name="Google Shape;445;p26"/>
            <p:cNvSpPr/>
            <p:nvPr/>
          </p:nvSpPr>
          <p:spPr>
            <a:xfrm>
              <a:off x="0" y="0"/>
              <a:ext cx="2481350" cy="406400"/>
            </a:xfrm>
            <a:custGeom>
              <a:rect b="b" l="l" r="r" t="t"/>
              <a:pathLst>
                <a:path extrusionOk="0" h="406400" w="2481350">
                  <a:moveTo>
                    <a:pt x="2278150" y="0"/>
                  </a:moveTo>
                  <a:cubicBezTo>
                    <a:pt x="2390374" y="0"/>
                    <a:pt x="2481350" y="90976"/>
                    <a:pt x="2481350" y="203200"/>
                  </a:cubicBezTo>
                  <a:cubicBezTo>
                    <a:pt x="2481350" y="315424"/>
                    <a:pt x="2390374" y="406400"/>
                    <a:pt x="227815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txBox="1"/>
            <p:nvPr/>
          </p:nvSpPr>
          <p:spPr>
            <a:xfrm>
              <a:off x="0" y="-38100"/>
              <a:ext cx="248135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Pharmaceutical  Companies</a:t>
              </a:r>
              <a:endParaRPr/>
            </a:p>
          </p:txBody>
        </p:sp>
      </p:grpSp>
      <p:grpSp>
        <p:nvGrpSpPr>
          <p:cNvPr id="447" name="Google Shape;447;p26"/>
          <p:cNvGrpSpPr/>
          <p:nvPr/>
        </p:nvGrpSpPr>
        <p:grpSpPr>
          <a:xfrm>
            <a:off x="5454155" y="5588001"/>
            <a:ext cx="3689845" cy="820876"/>
            <a:chOff x="0" y="-38100"/>
            <a:chExt cx="1998033" cy="444500"/>
          </a:xfrm>
        </p:grpSpPr>
        <p:sp>
          <p:nvSpPr>
            <p:cNvPr id="448" name="Google Shape;448;p26"/>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just">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A. Health Canada</a:t>
              </a:r>
              <a:endParaRPr/>
            </a:p>
          </p:txBody>
        </p:sp>
      </p:grpSp>
      <p:grpSp>
        <p:nvGrpSpPr>
          <p:cNvPr id="450" name="Google Shape;450;p26"/>
          <p:cNvGrpSpPr/>
          <p:nvPr/>
        </p:nvGrpSpPr>
        <p:grpSpPr>
          <a:xfrm>
            <a:off x="9539879" y="5588001"/>
            <a:ext cx="4431123" cy="820876"/>
            <a:chOff x="0" y="-38100"/>
            <a:chExt cx="2399432" cy="444500"/>
          </a:xfrm>
        </p:grpSpPr>
        <p:sp>
          <p:nvSpPr>
            <p:cNvPr id="451" name="Google Shape;451;p26"/>
            <p:cNvSpPr/>
            <p:nvPr/>
          </p:nvSpPr>
          <p:spPr>
            <a:xfrm>
              <a:off x="0" y="0"/>
              <a:ext cx="2399432" cy="406400"/>
            </a:xfrm>
            <a:custGeom>
              <a:rect b="b" l="l" r="r" t="t"/>
              <a:pathLst>
                <a:path extrusionOk="0" h="406400" w="2399432">
                  <a:moveTo>
                    <a:pt x="2196232" y="0"/>
                  </a:moveTo>
                  <a:cubicBezTo>
                    <a:pt x="2308456" y="0"/>
                    <a:pt x="2399432" y="90976"/>
                    <a:pt x="2399432" y="203200"/>
                  </a:cubicBezTo>
                  <a:cubicBezTo>
                    <a:pt x="2399432" y="315424"/>
                    <a:pt x="2308456" y="406400"/>
                    <a:pt x="219623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6"/>
            <p:cNvSpPr txBox="1"/>
            <p:nvPr/>
          </p:nvSpPr>
          <p:spPr>
            <a:xfrm>
              <a:off x="0" y="-38100"/>
              <a:ext cx="2399432" cy="4445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  B. Private Businesses</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456" name="Shape 456"/>
        <p:cNvGrpSpPr/>
        <p:nvPr/>
      </p:nvGrpSpPr>
      <p:grpSpPr>
        <a:xfrm>
          <a:off x="0" y="0"/>
          <a:ext cx="0" cy="0"/>
          <a:chOff x="0" y="0"/>
          <a:chExt cx="0" cy="0"/>
        </a:xfrm>
      </p:grpSpPr>
      <p:sp>
        <p:nvSpPr>
          <p:cNvPr id="457" name="Google Shape;457;p27"/>
          <p:cNvSpPr/>
          <p:nvPr/>
        </p:nvSpPr>
        <p:spPr>
          <a:xfrm>
            <a:off x="13202747" y="3135873"/>
            <a:ext cx="4590123" cy="5951654"/>
          </a:xfrm>
          <a:custGeom>
            <a:rect b="b" l="l" r="r" t="t"/>
            <a:pathLst>
              <a:path extrusionOk="0" h="5951654" w="4590123">
                <a:moveTo>
                  <a:pt x="0" y="0"/>
                </a:moveTo>
                <a:lnTo>
                  <a:pt x="4590123" y="0"/>
                </a:lnTo>
                <a:lnTo>
                  <a:pt x="4590123" y="5951653"/>
                </a:lnTo>
                <a:lnTo>
                  <a:pt x="0" y="5951653"/>
                </a:lnTo>
                <a:lnTo>
                  <a:pt x="0" y="0"/>
                </a:lnTo>
                <a:close/>
              </a:path>
            </a:pathLst>
          </a:custGeom>
          <a:blipFill rotWithShape="1">
            <a:blip r:embed="rId3">
              <a:alphaModFix/>
            </a:blip>
            <a:stretch>
              <a:fillRect b="0" l="-14170" r="-15487" t="0"/>
            </a:stretch>
          </a:blipFill>
          <a:ln>
            <a:noFill/>
          </a:ln>
        </p:spPr>
      </p:sp>
      <p:sp>
        <p:nvSpPr>
          <p:cNvPr id="458" name="Google Shape;458;p27"/>
          <p:cNvSpPr/>
          <p:nvPr/>
        </p:nvSpPr>
        <p:spPr>
          <a:xfrm>
            <a:off x="1441536" y="1028700"/>
            <a:ext cx="11552254" cy="7797772"/>
          </a:xfrm>
          <a:custGeom>
            <a:rect b="b" l="l" r="r" t="t"/>
            <a:pathLst>
              <a:path extrusionOk="0" h="7797772" w="11552254">
                <a:moveTo>
                  <a:pt x="0" y="0"/>
                </a:moveTo>
                <a:lnTo>
                  <a:pt x="11552254" y="0"/>
                </a:lnTo>
                <a:lnTo>
                  <a:pt x="11552254" y="7797772"/>
                </a:lnTo>
                <a:lnTo>
                  <a:pt x="0" y="7797772"/>
                </a:lnTo>
                <a:lnTo>
                  <a:pt x="0" y="0"/>
                </a:lnTo>
                <a:close/>
              </a:path>
            </a:pathLst>
          </a:custGeom>
          <a:blipFill rotWithShape="1">
            <a:blip r:embed="rId4">
              <a:alphaModFix/>
            </a:blip>
            <a:stretch>
              <a:fillRect b="0" l="0" r="0" t="0"/>
            </a:stretch>
          </a:blipFill>
          <a:ln>
            <a:noFill/>
          </a:ln>
        </p:spPr>
      </p:sp>
      <p:sp>
        <p:nvSpPr>
          <p:cNvPr id="459" name="Google Shape;459;p27"/>
          <p:cNvSpPr txBox="1"/>
          <p:nvPr/>
        </p:nvSpPr>
        <p:spPr>
          <a:xfrm>
            <a:off x="1921271" y="2066858"/>
            <a:ext cx="10451700" cy="5770200"/>
          </a:xfrm>
          <a:prstGeom prst="rect">
            <a:avLst/>
          </a:prstGeom>
          <a:noFill/>
          <a:ln>
            <a:noFill/>
          </a:ln>
        </p:spPr>
        <p:txBody>
          <a:bodyPr anchorCtr="0" anchor="t" bIns="0" lIns="0" spcFirstLastPara="1" rIns="0" wrap="square" tIns="0">
            <a:spAutoFit/>
          </a:bodyPr>
          <a:lstStyle/>
          <a:p>
            <a:pPr indent="-323847" lvl="1" marL="647694" marR="0" rtl="0" algn="l">
              <a:lnSpc>
                <a:spcPct val="115000"/>
              </a:lnSpc>
              <a:spcBef>
                <a:spcPts val="0"/>
              </a:spcBef>
              <a:spcAft>
                <a:spcPts val="0"/>
              </a:spcAft>
              <a:buClr>
                <a:srgbClr val="000000"/>
              </a:buClr>
              <a:buSzPts val="2999"/>
              <a:buFont typeface="Arial"/>
              <a:buChar char="•"/>
            </a:pPr>
            <a:r>
              <a:rPr b="0" i="0" lang="en-US" sz="2999" u="none" cap="none" strike="noStrike">
                <a:solidFill>
                  <a:srgbClr val="000000"/>
                </a:solidFill>
                <a:latin typeface="Arimo"/>
                <a:ea typeface="Arimo"/>
                <a:cs typeface="Arimo"/>
                <a:sym typeface="Arimo"/>
              </a:rPr>
              <a:t>Big Tobacco companies bought the start-up vaping companies. They want all nicotine consumers as their customers, regardless of what products are being used.</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323847" lvl="1" marL="647694" marR="0" rtl="0" algn="l">
              <a:lnSpc>
                <a:spcPct val="115000"/>
              </a:lnSpc>
              <a:spcBef>
                <a:spcPts val="0"/>
              </a:spcBef>
              <a:spcAft>
                <a:spcPts val="0"/>
              </a:spcAft>
              <a:buClr>
                <a:srgbClr val="000000"/>
              </a:buClr>
              <a:buSzPts val="2999"/>
              <a:buFont typeface="Arial"/>
              <a:buChar char="•"/>
            </a:pPr>
            <a:r>
              <a:rPr b="0" i="0" lang="en-US" sz="2999" u="none" cap="none" strike="noStrike">
                <a:solidFill>
                  <a:srgbClr val="000000"/>
                </a:solidFill>
                <a:latin typeface="Arimo"/>
                <a:ea typeface="Arimo"/>
                <a:cs typeface="Arimo"/>
                <a:sym typeface="Arimo"/>
              </a:rPr>
              <a:t>Tobacco companies recognize young people as the source of new, long-term customers. </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323847" lvl="1" marL="647694" marR="0" rtl="0" algn="l">
              <a:lnSpc>
                <a:spcPct val="115000"/>
              </a:lnSpc>
              <a:spcBef>
                <a:spcPts val="0"/>
              </a:spcBef>
              <a:spcAft>
                <a:spcPts val="0"/>
              </a:spcAft>
              <a:buClr>
                <a:srgbClr val="000000"/>
              </a:buClr>
              <a:buSzPts val="2999"/>
              <a:buFont typeface="Arial"/>
              <a:buChar char="•"/>
            </a:pPr>
            <a:r>
              <a:rPr b="0" i="0" lang="en-US" sz="2999" u="none" cap="none" strike="noStrike">
                <a:solidFill>
                  <a:srgbClr val="000000"/>
                </a:solidFill>
                <a:latin typeface="Arimo"/>
                <a:ea typeface="Arimo"/>
                <a:cs typeface="Arimo"/>
                <a:sym typeface="Arimo"/>
              </a:rPr>
              <a:t>Products are purposefully made to appeal to young people. </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323847" lvl="1" marL="647694" marR="0" rtl="0" algn="l">
              <a:lnSpc>
                <a:spcPct val="115000"/>
              </a:lnSpc>
              <a:spcBef>
                <a:spcPts val="0"/>
              </a:spcBef>
              <a:spcAft>
                <a:spcPts val="0"/>
              </a:spcAft>
              <a:buClr>
                <a:srgbClr val="000000"/>
              </a:buClr>
              <a:buSzPts val="2999"/>
              <a:buFont typeface="Arial"/>
              <a:buChar char="•"/>
            </a:pPr>
            <a:r>
              <a:rPr b="0" i="0" lang="en-US" sz="2999" u="none" cap="none" strike="noStrike">
                <a:solidFill>
                  <a:srgbClr val="000000"/>
                </a:solidFill>
                <a:latin typeface="Arimo"/>
                <a:ea typeface="Arimo"/>
                <a:cs typeface="Arimo"/>
                <a:sym typeface="Arimo"/>
              </a:rPr>
              <a:t>Millions of dollars are spent on advertising.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463" name="Shape 463"/>
        <p:cNvGrpSpPr/>
        <p:nvPr/>
      </p:nvGrpSpPr>
      <p:grpSpPr>
        <a:xfrm>
          <a:off x="0" y="0"/>
          <a:ext cx="0" cy="0"/>
          <a:chOff x="0" y="0"/>
          <a:chExt cx="0" cy="0"/>
        </a:xfrm>
      </p:grpSpPr>
      <p:sp>
        <p:nvSpPr>
          <p:cNvPr id="464" name="Google Shape;464;p28"/>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465" name="Google Shape;465;p28"/>
          <p:cNvSpPr/>
          <p:nvPr/>
        </p:nvSpPr>
        <p:spPr>
          <a:xfrm>
            <a:off x="7722394" y="5325031"/>
            <a:ext cx="2324060" cy="2265959"/>
          </a:xfrm>
          <a:custGeom>
            <a:rect b="b" l="l" r="r" t="t"/>
            <a:pathLst>
              <a:path extrusionOk="0" h="2265959" w="2324060">
                <a:moveTo>
                  <a:pt x="0" y="0"/>
                </a:moveTo>
                <a:lnTo>
                  <a:pt x="2324060" y="0"/>
                </a:lnTo>
                <a:lnTo>
                  <a:pt x="2324060" y="2265959"/>
                </a:lnTo>
                <a:lnTo>
                  <a:pt x="0" y="2265959"/>
                </a:lnTo>
                <a:lnTo>
                  <a:pt x="0" y="0"/>
                </a:lnTo>
                <a:close/>
              </a:path>
            </a:pathLst>
          </a:custGeom>
          <a:blipFill rotWithShape="1">
            <a:blip r:embed="rId4">
              <a:alphaModFix/>
            </a:blip>
            <a:stretch>
              <a:fillRect b="0" l="0" r="0" t="0"/>
            </a:stretch>
          </a:blipFill>
          <a:ln>
            <a:noFill/>
          </a:ln>
        </p:spPr>
      </p:sp>
      <p:sp>
        <p:nvSpPr>
          <p:cNvPr id="466" name="Google Shape;466;p28"/>
          <p:cNvSpPr txBox="1"/>
          <p:nvPr/>
        </p:nvSpPr>
        <p:spPr>
          <a:xfrm>
            <a:off x="5454155" y="2918553"/>
            <a:ext cx="7812042" cy="1322878"/>
          </a:xfrm>
          <a:prstGeom prst="rect">
            <a:avLst/>
          </a:prstGeom>
          <a:noFill/>
          <a:ln>
            <a:noFill/>
          </a:ln>
        </p:spPr>
        <p:txBody>
          <a:bodyPr anchorCtr="0" anchor="t" bIns="0" lIns="0" spcFirstLastPara="1" rIns="0" wrap="square" tIns="0">
            <a:spAutoFit/>
          </a:bodyPr>
          <a:lstStyle/>
          <a:p>
            <a:pPr indent="0" lvl="0" marL="0" marR="0" rtl="0" algn="ctr">
              <a:lnSpc>
                <a:spcPct val="122004"/>
              </a:lnSpc>
              <a:spcBef>
                <a:spcPts val="0"/>
              </a:spcBef>
              <a:spcAft>
                <a:spcPts val="0"/>
              </a:spcAft>
              <a:buNone/>
            </a:pPr>
            <a:r>
              <a:rPr b="0" i="0" lang="en-US" sz="4181" u="none" cap="none" strike="noStrike">
                <a:solidFill>
                  <a:srgbClr val="4B4B4B"/>
                </a:solidFill>
                <a:latin typeface="Arimo"/>
                <a:ea typeface="Arimo"/>
                <a:cs typeface="Arimo"/>
                <a:sym typeface="Arimo"/>
              </a:rPr>
              <a:t>Why make candy and fruit-flavoured e-liquid ?</a:t>
            </a:r>
            <a:endParaRPr/>
          </a:p>
        </p:txBody>
      </p:sp>
      <p:sp>
        <p:nvSpPr>
          <p:cNvPr id="467" name="Google Shape;467;p28"/>
          <p:cNvSpPr txBox="1"/>
          <p:nvPr/>
        </p:nvSpPr>
        <p:spPr>
          <a:xfrm>
            <a:off x="7215931" y="4685664"/>
            <a:ext cx="4288490" cy="45783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99" u="none" cap="none" strike="noStrike">
                <a:solidFill>
                  <a:srgbClr val="CB6CE6"/>
                </a:solidFill>
                <a:latin typeface="Arimo"/>
                <a:ea typeface="Arimo"/>
                <a:cs typeface="Arimo"/>
                <a:sym typeface="Arimo"/>
              </a:rPr>
              <a:t>Share your thoughts....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471" name="Shape 471"/>
        <p:cNvGrpSpPr/>
        <p:nvPr/>
      </p:nvGrpSpPr>
      <p:grpSpPr>
        <a:xfrm>
          <a:off x="0" y="0"/>
          <a:ext cx="0" cy="0"/>
          <a:chOff x="0" y="0"/>
          <a:chExt cx="0" cy="0"/>
        </a:xfrm>
      </p:grpSpPr>
      <p:sp>
        <p:nvSpPr>
          <p:cNvPr id="472" name="Google Shape;472;p29"/>
          <p:cNvSpPr/>
          <p:nvPr/>
        </p:nvSpPr>
        <p:spPr>
          <a:xfrm>
            <a:off x="-635381" y="2432733"/>
            <a:ext cx="4724274" cy="5421535"/>
          </a:xfrm>
          <a:custGeom>
            <a:rect b="b" l="l" r="r" t="t"/>
            <a:pathLst>
              <a:path extrusionOk="0" h="5421535" w="4724274">
                <a:moveTo>
                  <a:pt x="0" y="0"/>
                </a:moveTo>
                <a:lnTo>
                  <a:pt x="4724274" y="0"/>
                </a:lnTo>
                <a:lnTo>
                  <a:pt x="4724274" y="5421534"/>
                </a:lnTo>
                <a:lnTo>
                  <a:pt x="0" y="5421534"/>
                </a:lnTo>
                <a:lnTo>
                  <a:pt x="0" y="0"/>
                </a:lnTo>
                <a:close/>
              </a:path>
            </a:pathLst>
          </a:custGeom>
          <a:blipFill rotWithShape="1">
            <a:blip r:embed="rId3">
              <a:alphaModFix/>
            </a:blip>
            <a:stretch>
              <a:fillRect b="0" l="0" r="-244744" t="-100000"/>
            </a:stretch>
          </a:blipFill>
          <a:ln>
            <a:noFill/>
          </a:ln>
        </p:spPr>
      </p:sp>
      <p:sp>
        <p:nvSpPr>
          <p:cNvPr id="473" name="Google Shape;473;p29"/>
          <p:cNvSpPr/>
          <p:nvPr/>
        </p:nvSpPr>
        <p:spPr>
          <a:xfrm>
            <a:off x="14437597" y="2611802"/>
            <a:ext cx="3708751" cy="5859964"/>
          </a:xfrm>
          <a:custGeom>
            <a:rect b="b" l="l" r="r" t="t"/>
            <a:pathLst>
              <a:path extrusionOk="0" h="5859964" w="3708751">
                <a:moveTo>
                  <a:pt x="0" y="0"/>
                </a:moveTo>
                <a:lnTo>
                  <a:pt x="3708750" y="0"/>
                </a:lnTo>
                <a:lnTo>
                  <a:pt x="3708750" y="5859964"/>
                </a:lnTo>
                <a:lnTo>
                  <a:pt x="0" y="5859964"/>
                </a:lnTo>
                <a:lnTo>
                  <a:pt x="0" y="0"/>
                </a:lnTo>
                <a:close/>
              </a:path>
            </a:pathLst>
          </a:custGeom>
          <a:blipFill rotWithShape="1">
            <a:blip r:embed="rId3">
              <a:alphaModFix/>
            </a:blip>
            <a:stretch>
              <a:fillRect b="0" l="-137326" r="-237326" t="-100000"/>
            </a:stretch>
          </a:blipFill>
          <a:ln>
            <a:noFill/>
          </a:ln>
        </p:spPr>
      </p:sp>
      <p:sp>
        <p:nvSpPr>
          <p:cNvPr id="474" name="Google Shape;474;p29"/>
          <p:cNvSpPr/>
          <p:nvPr/>
        </p:nvSpPr>
        <p:spPr>
          <a:xfrm>
            <a:off x="3604793" y="0"/>
            <a:ext cx="10536268" cy="10056877"/>
          </a:xfrm>
          <a:custGeom>
            <a:rect b="b" l="l" r="r" t="t"/>
            <a:pathLst>
              <a:path extrusionOk="0" h="10056877" w="10536268">
                <a:moveTo>
                  <a:pt x="0" y="0"/>
                </a:moveTo>
                <a:lnTo>
                  <a:pt x="10536269" y="0"/>
                </a:lnTo>
                <a:lnTo>
                  <a:pt x="10536269" y="10056877"/>
                </a:lnTo>
                <a:lnTo>
                  <a:pt x="0" y="10056877"/>
                </a:lnTo>
                <a:lnTo>
                  <a:pt x="0" y="0"/>
                </a:lnTo>
                <a:close/>
              </a:path>
            </a:pathLst>
          </a:custGeom>
          <a:blipFill rotWithShape="1">
            <a:blip r:embed="rId4">
              <a:alphaModFix/>
            </a:blip>
            <a:stretch>
              <a:fillRect b="-28359" l="-1125" r="-2709" t="0"/>
            </a:stretch>
          </a:blipFill>
          <a:ln>
            <a:noFill/>
          </a:ln>
        </p:spPr>
      </p:sp>
      <p:sp>
        <p:nvSpPr>
          <p:cNvPr id="475" name="Google Shape;475;p29"/>
          <p:cNvSpPr txBox="1"/>
          <p:nvPr/>
        </p:nvSpPr>
        <p:spPr>
          <a:xfrm>
            <a:off x="4267432" y="1509861"/>
            <a:ext cx="9210900" cy="668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200" u="sng" cap="none" strike="noStrike">
                <a:solidFill>
                  <a:srgbClr val="000000"/>
                </a:solidFill>
                <a:latin typeface="Arimo"/>
                <a:ea typeface="Arimo"/>
                <a:cs typeface="Arimo"/>
                <a:sym typeface="Arimo"/>
              </a:rPr>
              <a:t>E-liquids</a:t>
            </a:r>
            <a:r>
              <a:rPr b="0" i="0" lang="en-US" sz="3200" u="none" cap="none" strike="noStrike">
                <a:solidFill>
                  <a:srgbClr val="000000"/>
                </a:solidFill>
                <a:latin typeface="Arimo"/>
                <a:ea typeface="Arimo"/>
                <a:cs typeface="Arimo"/>
                <a:sym typeface="Arimo"/>
              </a:rPr>
              <a:t> are made to appeal to young people in many ways:</a:t>
            </a:r>
            <a:endParaRPr/>
          </a:p>
          <a:p>
            <a:pPr indent="0" lvl="0" marL="0" marR="0" rtl="0" algn="l">
              <a:lnSpc>
                <a:spcPct val="115000"/>
              </a:lnSpc>
              <a:spcBef>
                <a:spcPts val="0"/>
              </a:spcBef>
              <a:spcAft>
                <a:spcPts val="0"/>
              </a:spcAft>
              <a:buNone/>
            </a:pPr>
            <a:r>
              <a:rPr b="0" i="0" lang="en-US" sz="3200" u="none" cap="none" strike="noStrike">
                <a:solidFill>
                  <a:srgbClr val="000000"/>
                </a:solidFill>
                <a:latin typeface="Arimo"/>
                <a:ea typeface="Arimo"/>
                <a:cs typeface="Arimo"/>
                <a:sym typeface="Arimo"/>
              </a:rPr>
              <a:t> - using fruit and candy flavours</a:t>
            </a:r>
            <a:endParaRPr/>
          </a:p>
          <a:p>
            <a:pPr indent="0" lvl="0" marL="0" marR="0" rtl="0" algn="l">
              <a:lnSpc>
                <a:spcPct val="115000"/>
              </a:lnSpc>
              <a:spcBef>
                <a:spcPts val="0"/>
              </a:spcBef>
              <a:spcAft>
                <a:spcPts val="0"/>
              </a:spcAft>
              <a:buNone/>
            </a:pPr>
            <a:r>
              <a:rPr b="0" i="0" lang="en-US" sz="3200" u="none" cap="none" strike="noStrike">
                <a:solidFill>
                  <a:srgbClr val="000000"/>
                </a:solidFill>
                <a:latin typeface="Arimo"/>
                <a:ea typeface="Arimo"/>
                <a:cs typeface="Arimo"/>
                <a:sym typeface="Arimo"/>
              </a:rPr>
              <a:t> - more flavours to try means more experimentation</a:t>
            </a:r>
            <a:endParaRPr/>
          </a:p>
          <a:p>
            <a:pPr indent="0" lvl="0" marL="0" marR="0" rtl="0" algn="l">
              <a:lnSpc>
                <a:spcPct val="115000"/>
              </a:lnSpc>
              <a:spcBef>
                <a:spcPts val="0"/>
              </a:spcBef>
              <a:spcAft>
                <a:spcPts val="0"/>
              </a:spcAft>
              <a:buNone/>
            </a:pPr>
            <a:r>
              <a:t/>
            </a:r>
            <a:endParaRPr b="0" i="0" sz="32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3200" u="sng" cap="none" strike="noStrike">
                <a:solidFill>
                  <a:srgbClr val="000000"/>
                </a:solidFill>
                <a:latin typeface="Arimo"/>
                <a:ea typeface="Arimo"/>
                <a:cs typeface="Arimo"/>
                <a:sym typeface="Arimo"/>
              </a:rPr>
              <a:t>Vaping devices</a:t>
            </a:r>
            <a:r>
              <a:rPr b="0" i="0" lang="en-US" sz="3200" u="none" cap="none" strike="noStrike">
                <a:solidFill>
                  <a:srgbClr val="000000"/>
                </a:solidFill>
                <a:latin typeface="Arimo"/>
                <a:ea typeface="Arimo"/>
                <a:cs typeface="Arimo"/>
                <a:sym typeface="Arimo"/>
              </a:rPr>
              <a:t> are also designed with youth in mind: </a:t>
            </a:r>
            <a:endParaRPr/>
          </a:p>
          <a:p>
            <a:pPr indent="0" lvl="0" marL="0" marR="0" rtl="0" algn="l">
              <a:lnSpc>
                <a:spcPct val="115000"/>
              </a:lnSpc>
              <a:spcBef>
                <a:spcPts val="0"/>
              </a:spcBef>
              <a:spcAft>
                <a:spcPts val="0"/>
              </a:spcAft>
              <a:buNone/>
            </a:pPr>
            <a:r>
              <a:rPr b="0" i="0" lang="en-US" sz="3200" u="none" cap="none" strike="noStrike">
                <a:solidFill>
                  <a:srgbClr val="000000"/>
                </a:solidFill>
                <a:latin typeface="Arimo"/>
                <a:ea typeface="Arimo"/>
                <a:cs typeface="Arimo"/>
                <a:sym typeface="Arimo"/>
              </a:rPr>
              <a:t> - using cool tech</a:t>
            </a:r>
            <a:endParaRPr/>
          </a:p>
          <a:p>
            <a:pPr indent="0" lvl="0" marL="0" marR="0" rtl="0" algn="l">
              <a:lnSpc>
                <a:spcPct val="115000"/>
              </a:lnSpc>
              <a:spcBef>
                <a:spcPts val="0"/>
              </a:spcBef>
              <a:spcAft>
                <a:spcPts val="0"/>
              </a:spcAft>
              <a:buNone/>
            </a:pPr>
            <a:r>
              <a:rPr b="0" i="0" lang="en-US" sz="3200" u="none" cap="none" strike="noStrike">
                <a:solidFill>
                  <a:srgbClr val="000000"/>
                </a:solidFill>
                <a:latin typeface="Arimo"/>
                <a:ea typeface="Arimo"/>
                <a:cs typeface="Arimo"/>
                <a:sym typeface="Arimo"/>
              </a:rPr>
              <a:t> - designed to NOT look like cigarettes</a:t>
            </a:r>
            <a:endParaRPr/>
          </a:p>
          <a:p>
            <a:pPr indent="0" lvl="0" marL="0" marR="0" rtl="0" algn="l">
              <a:lnSpc>
                <a:spcPct val="107531"/>
              </a:lnSpc>
              <a:spcBef>
                <a:spcPts val="0"/>
              </a:spcBef>
              <a:spcAft>
                <a:spcPts val="0"/>
              </a:spcAft>
              <a:buNone/>
            </a:pPr>
            <a:r>
              <a:t/>
            </a:r>
            <a:endParaRPr b="0" i="0" sz="3200" u="none" cap="none" strike="noStrike">
              <a:solidFill>
                <a:srgbClr val="000000"/>
              </a:solidFill>
              <a:latin typeface="Arimo"/>
              <a:ea typeface="Arimo"/>
              <a:cs typeface="Arimo"/>
              <a:sym typeface="Arimo"/>
            </a:endParaRPr>
          </a:p>
          <a:p>
            <a:pPr indent="0" lvl="0" marL="0" marR="0" rtl="0" algn="l">
              <a:lnSpc>
                <a:spcPct val="107531"/>
              </a:lnSpc>
              <a:spcBef>
                <a:spcPts val="0"/>
              </a:spcBef>
              <a:spcAft>
                <a:spcPts val="0"/>
              </a:spcAft>
              <a:buNone/>
            </a:pPr>
            <a:r>
              <a:t/>
            </a:r>
            <a:endParaRPr b="0" i="0" sz="3200" u="none" cap="none" strike="noStrike">
              <a:solidFill>
                <a:srgbClr val="000000"/>
              </a:solidFill>
              <a:latin typeface="Arimo"/>
              <a:ea typeface="Arimo"/>
              <a:cs typeface="Arimo"/>
              <a:sym typeface="Arim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11" name="Shape 111"/>
        <p:cNvGrpSpPr/>
        <p:nvPr/>
      </p:nvGrpSpPr>
      <p:grpSpPr>
        <a:xfrm>
          <a:off x="0" y="0"/>
          <a:ext cx="0" cy="0"/>
          <a:chOff x="0" y="0"/>
          <a:chExt cx="0" cy="0"/>
        </a:xfrm>
      </p:grpSpPr>
      <p:sp>
        <p:nvSpPr>
          <p:cNvPr id="112" name="Google Shape;112;p3"/>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grpSp>
        <p:nvGrpSpPr>
          <p:cNvPr id="113" name="Google Shape;113;p3"/>
          <p:cNvGrpSpPr/>
          <p:nvPr/>
        </p:nvGrpSpPr>
        <p:grpSpPr>
          <a:xfrm>
            <a:off x="6515261" y="5213081"/>
            <a:ext cx="5499529" cy="964021"/>
            <a:chOff x="0" y="-66675"/>
            <a:chExt cx="2698792" cy="473075"/>
          </a:xfrm>
        </p:grpSpPr>
        <p:sp>
          <p:nvSpPr>
            <p:cNvPr id="114" name="Google Shape;114;p3"/>
            <p:cNvSpPr/>
            <p:nvPr/>
          </p:nvSpPr>
          <p:spPr>
            <a:xfrm>
              <a:off x="0" y="0"/>
              <a:ext cx="2698792" cy="406400"/>
            </a:xfrm>
            <a:custGeom>
              <a:rect b="b" l="l" r="r" t="t"/>
              <a:pathLst>
                <a:path extrusionOk="0" h="406400" w="2698792">
                  <a:moveTo>
                    <a:pt x="2495592" y="0"/>
                  </a:moveTo>
                  <a:cubicBezTo>
                    <a:pt x="2607816" y="0"/>
                    <a:pt x="2698792" y="90976"/>
                    <a:pt x="2698792" y="203200"/>
                  </a:cubicBezTo>
                  <a:cubicBezTo>
                    <a:pt x="2698792" y="315424"/>
                    <a:pt x="2607816" y="406400"/>
                    <a:pt x="24955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txBox="1"/>
            <p:nvPr/>
          </p:nvSpPr>
          <p:spPr>
            <a:xfrm>
              <a:off x="0" y="-66675"/>
              <a:ext cx="2698792" cy="473075"/>
            </a:xfrm>
            <a:prstGeom prst="rect">
              <a:avLst/>
            </a:prstGeom>
            <a:noFill/>
            <a:ln>
              <a:noFill/>
            </a:ln>
          </p:spPr>
          <p:txBody>
            <a:bodyPr anchorCtr="0" anchor="ctr" bIns="50800" lIns="50800" spcFirstLastPara="1" rIns="50800" wrap="square" tIns="50800">
              <a:noAutofit/>
            </a:bodyPr>
            <a:lstStyle/>
            <a:p>
              <a:pPr indent="0" lvl="0" marL="0" marR="0" rtl="0" algn="ctr">
                <a:lnSpc>
                  <a:spcPct val="140014"/>
                </a:lnSpc>
                <a:spcBef>
                  <a:spcPts val="0"/>
                </a:spcBef>
                <a:spcAft>
                  <a:spcPts val="0"/>
                </a:spcAft>
                <a:buNone/>
              </a:pPr>
              <a:r>
                <a:rPr b="0" i="0" lang="en-US" sz="2699" u="none" cap="none" strike="noStrike">
                  <a:solidFill>
                    <a:srgbClr val="4B4B4B"/>
                  </a:solidFill>
                  <a:latin typeface="Arimo"/>
                  <a:ea typeface="Arimo"/>
                  <a:cs typeface="Arimo"/>
                  <a:sym typeface="Arimo"/>
                </a:rPr>
                <a:t>Raise your hand for yes...</a:t>
              </a:r>
              <a:endParaRPr/>
            </a:p>
          </p:txBody>
        </p:sp>
      </p:grpSp>
      <p:sp>
        <p:nvSpPr>
          <p:cNvPr id="116" name="Google Shape;116;p3"/>
          <p:cNvSpPr txBox="1"/>
          <p:nvPr/>
        </p:nvSpPr>
        <p:spPr>
          <a:xfrm>
            <a:off x="5348795" y="3718388"/>
            <a:ext cx="7590411" cy="601726"/>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4299" u="none" cap="none" strike="noStrike">
                <a:solidFill>
                  <a:srgbClr val="4B4B4B"/>
                </a:solidFill>
                <a:latin typeface="Arimo"/>
                <a:ea typeface="Arimo"/>
                <a:cs typeface="Arimo"/>
                <a:sym typeface="Arimo"/>
              </a:rPr>
              <a:t>Do you know what a vape is?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479" name="Shape 479"/>
        <p:cNvGrpSpPr/>
        <p:nvPr/>
      </p:nvGrpSpPr>
      <p:grpSpPr>
        <a:xfrm>
          <a:off x="0" y="0"/>
          <a:ext cx="0" cy="0"/>
          <a:chOff x="0" y="0"/>
          <a:chExt cx="0" cy="0"/>
        </a:xfrm>
      </p:grpSpPr>
      <p:sp>
        <p:nvSpPr>
          <p:cNvPr id="480" name="Google Shape;480;p30"/>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481" name="Google Shape;481;p30"/>
          <p:cNvSpPr txBox="1"/>
          <p:nvPr/>
        </p:nvSpPr>
        <p:spPr>
          <a:xfrm>
            <a:off x="4582276" y="2702352"/>
            <a:ext cx="8755276" cy="275640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Every vape device contains chemicals, plastics and electronics. </a:t>
            </a:r>
            <a:endParaRPr/>
          </a:p>
          <a:p>
            <a:pPr indent="0" lvl="0" marL="0" marR="0" rtl="0" algn="l">
              <a:lnSpc>
                <a:spcPct val="70925"/>
              </a:lnSpc>
              <a:spcBef>
                <a:spcPts val="0"/>
              </a:spcBef>
              <a:spcAft>
                <a:spcPts val="0"/>
              </a:spcAft>
              <a:buNone/>
            </a:pPr>
            <a:r>
              <a:t/>
            </a:r>
            <a:endParaRPr b="0" i="0" sz="4399" u="none" cap="none" strike="noStrike">
              <a:solidFill>
                <a:srgbClr val="4B4B4B"/>
              </a:solidFill>
              <a:latin typeface="Arimo"/>
              <a:ea typeface="Arimo"/>
              <a:cs typeface="Arimo"/>
              <a:sym typeface="Arimo"/>
            </a:endParaRPr>
          </a:p>
          <a:p>
            <a:pPr indent="0" lvl="0" marL="0" marR="0" rtl="0" algn="l">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The plastics and electronics in vape devices can be recycled. </a:t>
            </a:r>
            <a:endParaRPr/>
          </a:p>
        </p:txBody>
      </p:sp>
      <p:grpSp>
        <p:nvGrpSpPr>
          <p:cNvPr id="482" name="Google Shape;482;p30"/>
          <p:cNvGrpSpPr/>
          <p:nvPr/>
        </p:nvGrpSpPr>
        <p:grpSpPr>
          <a:xfrm>
            <a:off x="5270069" y="5963259"/>
            <a:ext cx="3689845" cy="820876"/>
            <a:chOff x="0" y="-38100"/>
            <a:chExt cx="1998033" cy="444500"/>
          </a:xfrm>
        </p:grpSpPr>
        <p:sp>
          <p:nvSpPr>
            <p:cNvPr id="483" name="Google Shape;483;p3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TRUE</a:t>
              </a:r>
              <a:endParaRPr/>
            </a:p>
          </p:txBody>
        </p:sp>
      </p:grpSp>
      <p:grpSp>
        <p:nvGrpSpPr>
          <p:cNvPr id="485" name="Google Shape;485;p30"/>
          <p:cNvGrpSpPr/>
          <p:nvPr/>
        </p:nvGrpSpPr>
        <p:grpSpPr>
          <a:xfrm>
            <a:off x="9328086" y="5963259"/>
            <a:ext cx="3689845" cy="820876"/>
            <a:chOff x="0" y="-38100"/>
            <a:chExt cx="1998033" cy="444500"/>
          </a:xfrm>
        </p:grpSpPr>
        <p:sp>
          <p:nvSpPr>
            <p:cNvPr id="486" name="Google Shape;486;p30"/>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0"/>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FALSE</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491" name="Shape 491"/>
        <p:cNvGrpSpPr/>
        <p:nvPr/>
      </p:nvGrpSpPr>
      <p:grpSpPr>
        <a:xfrm>
          <a:off x="0" y="0"/>
          <a:ext cx="0" cy="0"/>
          <a:chOff x="0" y="0"/>
          <a:chExt cx="0" cy="0"/>
        </a:xfrm>
      </p:grpSpPr>
      <p:sp>
        <p:nvSpPr>
          <p:cNvPr id="492" name="Google Shape;492;p31"/>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493" name="Google Shape;493;p31"/>
          <p:cNvSpPr txBox="1"/>
          <p:nvPr/>
        </p:nvSpPr>
        <p:spPr>
          <a:xfrm>
            <a:off x="4582276" y="2702352"/>
            <a:ext cx="8755276" cy="2756408"/>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Every vape device contains chemicals, plastics and electronics. </a:t>
            </a:r>
            <a:endParaRPr/>
          </a:p>
          <a:p>
            <a:pPr indent="0" lvl="0" marL="0" marR="0" rtl="0" algn="l">
              <a:lnSpc>
                <a:spcPct val="70925"/>
              </a:lnSpc>
              <a:spcBef>
                <a:spcPts val="0"/>
              </a:spcBef>
              <a:spcAft>
                <a:spcPts val="0"/>
              </a:spcAft>
              <a:buNone/>
            </a:pPr>
            <a:r>
              <a:t/>
            </a:r>
            <a:endParaRPr b="0" i="0" sz="4399" u="none" cap="none" strike="noStrike">
              <a:solidFill>
                <a:srgbClr val="4B4B4B"/>
              </a:solidFill>
              <a:latin typeface="Arimo"/>
              <a:ea typeface="Arimo"/>
              <a:cs typeface="Arimo"/>
              <a:sym typeface="Arimo"/>
            </a:endParaRPr>
          </a:p>
          <a:p>
            <a:pPr indent="0" lvl="0" marL="0" marR="0" rtl="0" algn="l">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The plastics and electronics in vape devices can be recycled. </a:t>
            </a:r>
            <a:endParaRPr/>
          </a:p>
        </p:txBody>
      </p:sp>
      <p:grpSp>
        <p:nvGrpSpPr>
          <p:cNvPr id="494" name="Google Shape;494;p31"/>
          <p:cNvGrpSpPr/>
          <p:nvPr/>
        </p:nvGrpSpPr>
        <p:grpSpPr>
          <a:xfrm>
            <a:off x="5270069" y="5963259"/>
            <a:ext cx="3689845" cy="820876"/>
            <a:chOff x="0" y="-38100"/>
            <a:chExt cx="1998033" cy="444500"/>
          </a:xfrm>
        </p:grpSpPr>
        <p:sp>
          <p:nvSpPr>
            <p:cNvPr id="495" name="Google Shape;495;p31"/>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1"/>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TRUE</a:t>
              </a:r>
              <a:endParaRPr/>
            </a:p>
          </p:txBody>
        </p:sp>
      </p:grpSp>
      <p:grpSp>
        <p:nvGrpSpPr>
          <p:cNvPr id="497" name="Google Shape;497;p31"/>
          <p:cNvGrpSpPr/>
          <p:nvPr/>
        </p:nvGrpSpPr>
        <p:grpSpPr>
          <a:xfrm>
            <a:off x="9328086" y="5963259"/>
            <a:ext cx="3689845" cy="820876"/>
            <a:chOff x="0" y="-38100"/>
            <a:chExt cx="1998033" cy="444500"/>
          </a:xfrm>
        </p:grpSpPr>
        <p:sp>
          <p:nvSpPr>
            <p:cNvPr id="498" name="Google Shape;498;p31"/>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1"/>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FALSE</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503" name="Shape 503"/>
        <p:cNvGrpSpPr/>
        <p:nvPr/>
      </p:nvGrpSpPr>
      <p:grpSpPr>
        <a:xfrm>
          <a:off x="0" y="0"/>
          <a:ext cx="0" cy="0"/>
          <a:chOff x="0" y="0"/>
          <a:chExt cx="0" cy="0"/>
        </a:xfrm>
      </p:grpSpPr>
      <p:sp>
        <p:nvSpPr>
          <p:cNvPr id="504" name="Google Shape;504;p32"/>
          <p:cNvSpPr/>
          <p:nvPr/>
        </p:nvSpPr>
        <p:spPr>
          <a:xfrm>
            <a:off x="1222960" y="1781134"/>
            <a:ext cx="6449055" cy="7477166"/>
          </a:xfrm>
          <a:custGeom>
            <a:rect b="b" l="l" r="r" t="t"/>
            <a:pathLst>
              <a:path extrusionOk="0" h="7477166" w="6449055">
                <a:moveTo>
                  <a:pt x="0" y="0"/>
                </a:moveTo>
                <a:lnTo>
                  <a:pt x="6449055" y="0"/>
                </a:lnTo>
                <a:lnTo>
                  <a:pt x="6449055" y="7477166"/>
                </a:lnTo>
                <a:lnTo>
                  <a:pt x="0" y="7477166"/>
                </a:lnTo>
                <a:lnTo>
                  <a:pt x="0" y="0"/>
                </a:lnTo>
                <a:close/>
              </a:path>
            </a:pathLst>
          </a:custGeom>
          <a:blipFill rotWithShape="1">
            <a:blip r:embed="rId3">
              <a:alphaModFix/>
            </a:blip>
            <a:stretch>
              <a:fillRect b="0" l="0" r="0" t="0"/>
            </a:stretch>
          </a:blipFill>
          <a:ln>
            <a:noFill/>
          </a:ln>
        </p:spPr>
      </p:sp>
      <p:sp>
        <p:nvSpPr>
          <p:cNvPr id="505" name="Google Shape;505;p32"/>
          <p:cNvSpPr/>
          <p:nvPr/>
        </p:nvSpPr>
        <p:spPr>
          <a:xfrm>
            <a:off x="9203125" y="29718"/>
            <a:ext cx="7212660" cy="10227551"/>
          </a:xfrm>
          <a:custGeom>
            <a:rect b="b" l="l" r="r" t="t"/>
            <a:pathLst>
              <a:path extrusionOk="0" h="10227551" w="7212660">
                <a:moveTo>
                  <a:pt x="0" y="0"/>
                </a:moveTo>
                <a:lnTo>
                  <a:pt x="7212660" y="0"/>
                </a:lnTo>
                <a:lnTo>
                  <a:pt x="7212660" y="10227552"/>
                </a:lnTo>
                <a:lnTo>
                  <a:pt x="0" y="10227552"/>
                </a:lnTo>
                <a:lnTo>
                  <a:pt x="0" y="0"/>
                </a:lnTo>
                <a:close/>
              </a:path>
            </a:pathLst>
          </a:custGeom>
          <a:blipFill rotWithShape="1">
            <a:blip r:embed="rId4">
              <a:alphaModFix/>
            </a:blip>
            <a:stretch>
              <a:fillRect b="0" l="0" r="0" t="0"/>
            </a:stretch>
          </a:blipFill>
          <a:ln>
            <a:noFill/>
          </a:ln>
        </p:spPr>
      </p:sp>
      <p:sp>
        <p:nvSpPr>
          <p:cNvPr id="506" name="Google Shape;506;p32"/>
          <p:cNvSpPr txBox="1"/>
          <p:nvPr/>
        </p:nvSpPr>
        <p:spPr>
          <a:xfrm>
            <a:off x="9656150" y="1449501"/>
            <a:ext cx="6306600" cy="9132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699" u="none" cap="none" strike="noStrike">
                <a:solidFill>
                  <a:srgbClr val="000000"/>
                </a:solidFill>
                <a:latin typeface="Arimo"/>
                <a:ea typeface="Arimo"/>
                <a:cs typeface="Arimo"/>
                <a:sym typeface="Arimo"/>
              </a:rPr>
              <a:t>Nicotine and other chemicals contaminate all parts of vaping devices, so that none of the recycable components are suitable for recycling facilities.  </a:t>
            </a:r>
            <a:endParaRPr/>
          </a:p>
          <a:p>
            <a:pPr indent="0" lvl="0" marL="0" marR="0" rtl="0" algn="l">
              <a:lnSpc>
                <a:spcPct val="115000"/>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699" u="none" cap="none" strike="noStrike">
                <a:solidFill>
                  <a:srgbClr val="000000"/>
                </a:solidFill>
                <a:latin typeface="Arimo"/>
                <a:ea typeface="Arimo"/>
                <a:cs typeface="Arimo"/>
                <a:sym typeface="Arimo"/>
              </a:rPr>
              <a:t>Disposable vapes are powered by lithium batteries - but they are never recharged! </a:t>
            </a:r>
            <a:endParaRPr/>
          </a:p>
          <a:p>
            <a:pPr indent="0" lvl="0" marL="0" marR="0" rtl="0" algn="l">
              <a:lnSpc>
                <a:spcPct val="115000"/>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699" u="none" cap="none" strike="noStrike">
                <a:solidFill>
                  <a:srgbClr val="000000"/>
                </a:solidFill>
                <a:latin typeface="Arimo"/>
                <a:ea typeface="Arimo"/>
                <a:cs typeface="Arimo"/>
                <a:sym typeface="Arimo"/>
              </a:rPr>
              <a:t>Vapes are considered hazardous wastes that: </a:t>
            </a:r>
            <a:endParaRPr/>
          </a:p>
          <a:p>
            <a:pPr indent="-291462" lvl="1" marL="582925" marR="0" rtl="0" algn="l">
              <a:lnSpc>
                <a:spcPct val="115000"/>
              </a:lnSpc>
              <a:spcBef>
                <a:spcPts val="0"/>
              </a:spcBef>
              <a:spcAft>
                <a:spcPts val="0"/>
              </a:spcAft>
              <a:buClr>
                <a:srgbClr val="000000"/>
              </a:buClr>
              <a:buSzPts val="2699"/>
              <a:buFont typeface="Arial"/>
              <a:buChar char="•"/>
            </a:pPr>
            <a:r>
              <a:rPr b="0" i="0" lang="en-US" sz="2699" u="none" cap="none" strike="noStrike">
                <a:solidFill>
                  <a:srgbClr val="000000"/>
                </a:solidFill>
                <a:latin typeface="Arimo"/>
                <a:ea typeface="Arimo"/>
                <a:cs typeface="Arimo"/>
                <a:sym typeface="Arimo"/>
              </a:rPr>
              <a:t>leak into soil and water</a:t>
            </a:r>
            <a:endParaRPr/>
          </a:p>
          <a:p>
            <a:pPr indent="-291462" lvl="1" marL="582925" marR="0" rtl="0" algn="l">
              <a:lnSpc>
                <a:spcPct val="115000"/>
              </a:lnSpc>
              <a:spcBef>
                <a:spcPts val="0"/>
              </a:spcBef>
              <a:spcAft>
                <a:spcPts val="0"/>
              </a:spcAft>
              <a:buClr>
                <a:srgbClr val="000000"/>
              </a:buClr>
              <a:buSzPts val="2699"/>
              <a:buFont typeface="Arial"/>
              <a:buChar char="•"/>
            </a:pPr>
            <a:r>
              <a:rPr b="0" i="0" lang="en-US" sz="2699" u="none" cap="none" strike="noStrike">
                <a:solidFill>
                  <a:srgbClr val="000000"/>
                </a:solidFill>
                <a:latin typeface="Arimo"/>
                <a:ea typeface="Arimo"/>
                <a:cs typeface="Arimo"/>
                <a:sym typeface="Arimo"/>
              </a:rPr>
              <a:t>cause fires at recycling and garbage facilities</a:t>
            </a:r>
            <a:endParaRPr/>
          </a:p>
          <a:p>
            <a:pPr indent="-291462" lvl="1" marL="582925" marR="0" rtl="0" algn="l">
              <a:lnSpc>
                <a:spcPct val="115000"/>
              </a:lnSpc>
              <a:spcBef>
                <a:spcPts val="0"/>
              </a:spcBef>
              <a:spcAft>
                <a:spcPts val="0"/>
              </a:spcAft>
              <a:buClr>
                <a:srgbClr val="000000"/>
              </a:buClr>
              <a:buSzPts val="2699"/>
              <a:buFont typeface="Arial"/>
              <a:buChar char="•"/>
            </a:pPr>
            <a:r>
              <a:rPr b="0" i="0" lang="en-US" sz="2699" u="none" cap="none" strike="noStrike">
                <a:solidFill>
                  <a:srgbClr val="000000"/>
                </a:solidFill>
                <a:latin typeface="Arimo"/>
                <a:ea typeface="Arimo"/>
                <a:cs typeface="Arimo"/>
                <a:sym typeface="Arimo"/>
              </a:rPr>
              <a:t>poison birds, wildlife and fish.</a:t>
            </a:r>
            <a:endParaRPr/>
          </a:p>
          <a:p>
            <a:pPr indent="0" lvl="0" marL="0" marR="0" rtl="0" algn="l">
              <a:lnSpc>
                <a:spcPct val="124453"/>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24453"/>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24453"/>
              </a:lnSpc>
              <a:spcBef>
                <a:spcPts val="0"/>
              </a:spcBef>
              <a:spcAft>
                <a:spcPts val="0"/>
              </a:spcAft>
              <a:buNone/>
            </a:pPr>
            <a:r>
              <a:t/>
            </a:r>
            <a:endParaRPr b="0" i="0" sz="2699" u="none" cap="none" strike="noStrike">
              <a:solidFill>
                <a:srgbClr val="000000"/>
              </a:solidFill>
              <a:latin typeface="Arimo"/>
              <a:ea typeface="Arimo"/>
              <a:cs typeface="Arimo"/>
              <a:sym typeface="Arimo"/>
            </a:endParaRPr>
          </a:p>
          <a:p>
            <a:pPr indent="0" lvl="0" marL="0" marR="0" rtl="0" algn="l">
              <a:lnSpc>
                <a:spcPct val="124453"/>
              </a:lnSpc>
              <a:spcBef>
                <a:spcPts val="0"/>
              </a:spcBef>
              <a:spcAft>
                <a:spcPts val="0"/>
              </a:spcAft>
              <a:buNone/>
            </a:pPr>
            <a:r>
              <a:t/>
            </a:r>
            <a:endParaRPr b="0" i="0" sz="2699" u="none" cap="none" strike="noStrike">
              <a:solidFill>
                <a:srgbClr val="000000"/>
              </a:solidFill>
              <a:latin typeface="Arimo"/>
              <a:ea typeface="Arimo"/>
              <a:cs typeface="Arimo"/>
              <a:sym typeface="Arim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510" name="Shape 510"/>
        <p:cNvGrpSpPr/>
        <p:nvPr/>
      </p:nvGrpSpPr>
      <p:grpSpPr>
        <a:xfrm>
          <a:off x="0" y="0"/>
          <a:ext cx="0" cy="0"/>
          <a:chOff x="0" y="0"/>
          <a:chExt cx="0" cy="0"/>
        </a:xfrm>
      </p:grpSpPr>
      <p:sp>
        <p:nvSpPr>
          <p:cNvPr id="511" name="Google Shape;511;p33"/>
          <p:cNvSpPr/>
          <p:nvPr/>
        </p:nvSpPr>
        <p:spPr>
          <a:xfrm flipH="1" rot="1858698">
            <a:off x="-8125" y="1585543"/>
            <a:ext cx="9455137" cy="9455137"/>
          </a:xfrm>
          <a:custGeom>
            <a:rect b="b" l="l" r="r" t="t"/>
            <a:pathLst>
              <a:path extrusionOk="0" h="9455137" w="9455137">
                <a:moveTo>
                  <a:pt x="9455137" y="0"/>
                </a:moveTo>
                <a:lnTo>
                  <a:pt x="0" y="0"/>
                </a:lnTo>
                <a:lnTo>
                  <a:pt x="0" y="9455137"/>
                </a:lnTo>
                <a:lnTo>
                  <a:pt x="9455137" y="9455137"/>
                </a:lnTo>
                <a:lnTo>
                  <a:pt x="9455137" y="0"/>
                </a:lnTo>
                <a:close/>
              </a:path>
            </a:pathLst>
          </a:custGeom>
          <a:blipFill rotWithShape="1">
            <a:blip r:embed="rId3">
              <a:alphaModFix/>
            </a:blip>
            <a:stretch>
              <a:fillRect b="0" l="0" r="0" t="0"/>
            </a:stretch>
          </a:blipFill>
          <a:ln>
            <a:noFill/>
          </a:ln>
        </p:spPr>
      </p:sp>
      <p:sp>
        <p:nvSpPr>
          <p:cNvPr id="512" name="Google Shape;512;p33"/>
          <p:cNvSpPr/>
          <p:nvPr/>
        </p:nvSpPr>
        <p:spPr>
          <a:xfrm>
            <a:off x="9810678" y="113964"/>
            <a:ext cx="6617569" cy="9668293"/>
          </a:xfrm>
          <a:custGeom>
            <a:rect b="b" l="l" r="r" t="t"/>
            <a:pathLst>
              <a:path extrusionOk="0" h="9668293" w="6617569">
                <a:moveTo>
                  <a:pt x="0" y="0"/>
                </a:moveTo>
                <a:lnTo>
                  <a:pt x="6617569" y="0"/>
                </a:lnTo>
                <a:lnTo>
                  <a:pt x="6617569" y="9668293"/>
                </a:lnTo>
                <a:lnTo>
                  <a:pt x="0" y="9668293"/>
                </a:lnTo>
                <a:lnTo>
                  <a:pt x="0" y="0"/>
                </a:lnTo>
                <a:close/>
              </a:path>
            </a:pathLst>
          </a:custGeom>
          <a:blipFill rotWithShape="1">
            <a:blip r:embed="rId4">
              <a:alphaModFix/>
            </a:blip>
            <a:stretch>
              <a:fillRect b="0" l="0" r="0" t="-27045"/>
            </a:stretch>
          </a:blipFill>
          <a:ln>
            <a:noFill/>
          </a:ln>
        </p:spPr>
      </p:sp>
      <p:sp>
        <p:nvSpPr>
          <p:cNvPr id="513" name="Google Shape;513;p33"/>
          <p:cNvSpPr txBox="1"/>
          <p:nvPr/>
        </p:nvSpPr>
        <p:spPr>
          <a:xfrm>
            <a:off x="873734" y="1166121"/>
            <a:ext cx="7192863" cy="1193803"/>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Caveat Brush"/>
                <a:ea typeface="Caveat Brush"/>
                <a:cs typeface="Caveat Brush"/>
                <a:sym typeface="Caveat Brush"/>
              </a:rPr>
              <a:t>Don’t fall for vaping... </a:t>
            </a:r>
            <a:endParaRPr/>
          </a:p>
        </p:txBody>
      </p:sp>
      <p:sp>
        <p:nvSpPr>
          <p:cNvPr id="514" name="Google Shape;514;p33"/>
          <p:cNvSpPr txBox="1"/>
          <p:nvPr/>
        </p:nvSpPr>
        <p:spPr>
          <a:xfrm>
            <a:off x="10393066" y="1540323"/>
            <a:ext cx="5452800" cy="789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Vaping is not safe.</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Vaping can expose you to harmful chemicals.</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Vaping can lead to nicotine addiction.</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Vaping gets expensive.</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Vaping isn’t cool, it’s just the new look of nicotine addiction. </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999" u="none" cap="none" strike="noStrike">
                <a:solidFill>
                  <a:srgbClr val="000000"/>
                </a:solidFill>
                <a:latin typeface="Arimo"/>
                <a:ea typeface="Arimo"/>
                <a:cs typeface="Arimo"/>
                <a:sym typeface="Arimo"/>
              </a:rPr>
              <a:t>Living vape-free means that you will be healthier and stronger.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518" name="Shape 518"/>
        <p:cNvGrpSpPr/>
        <p:nvPr/>
      </p:nvGrpSpPr>
      <p:grpSpPr>
        <a:xfrm>
          <a:off x="0" y="0"/>
          <a:ext cx="0" cy="0"/>
          <a:chOff x="0" y="0"/>
          <a:chExt cx="0" cy="0"/>
        </a:xfrm>
      </p:grpSpPr>
      <p:sp>
        <p:nvSpPr>
          <p:cNvPr id="519" name="Google Shape;519;p34"/>
          <p:cNvSpPr txBox="1"/>
          <p:nvPr/>
        </p:nvSpPr>
        <p:spPr>
          <a:xfrm>
            <a:off x="1437171" y="1382171"/>
            <a:ext cx="15625500" cy="8580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Arimo"/>
                <a:ea typeface="Arimo"/>
                <a:cs typeface="Arimo"/>
                <a:sym typeface="Arimo"/>
              </a:rPr>
              <a:t>Thanks for listening! </a:t>
            </a:r>
            <a:endParaRPr/>
          </a:p>
          <a:p>
            <a:pPr indent="0" lvl="0" marL="0" marR="0" rtl="0" algn="ctr">
              <a:lnSpc>
                <a:spcPct val="140011"/>
              </a:lnSpc>
              <a:spcBef>
                <a:spcPts val="0"/>
              </a:spcBef>
              <a:spcAft>
                <a:spcPts val="0"/>
              </a:spcAft>
              <a:buNone/>
            </a:pPr>
            <a:r>
              <a:rPr b="0" i="0" lang="en-US" sz="3399" u="none" cap="none" strike="noStrike">
                <a:solidFill>
                  <a:srgbClr val="000000"/>
                </a:solidFill>
                <a:latin typeface="Arimo"/>
                <a:ea typeface="Arimo"/>
                <a:cs typeface="Arimo"/>
                <a:sym typeface="Arimo"/>
              </a:rPr>
              <a:t>Let’s Talk</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t/>
            </a:r>
            <a:endParaRPr b="0" i="0" sz="3399" u="none" cap="none" strike="noStrike">
              <a:solidFill>
                <a:srgbClr val="000000"/>
              </a:solidFill>
              <a:latin typeface="Arimo"/>
              <a:ea typeface="Arimo"/>
              <a:cs typeface="Arimo"/>
              <a:sym typeface="Arimo"/>
            </a:endParaRPr>
          </a:p>
          <a:p>
            <a:pPr indent="0" lvl="0" marL="0" marR="0" rtl="0" algn="ctr">
              <a:lnSpc>
                <a:spcPct val="140011"/>
              </a:lnSpc>
              <a:spcBef>
                <a:spcPts val="0"/>
              </a:spcBef>
              <a:spcAft>
                <a:spcPts val="0"/>
              </a:spcAft>
              <a:buNone/>
            </a:pPr>
            <a:r>
              <a:rPr b="0" i="0" lang="en-US" sz="3399" u="none" cap="none" strike="noStrike">
                <a:solidFill>
                  <a:srgbClr val="000000"/>
                </a:solidFill>
                <a:latin typeface="Arimo"/>
                <a:ea typeface="Arimo"/>
                <a:cs typeface="Arimo"/>
                <a:sym typeface="Arimo"/>
              </a:rPr>
              <a:t>If you have any questions after today you can talk to your teacher, guidance counsellor or your parents. </a:t>
            </a:r>
            <a:endParaRPr/>
          </a:p>
          <a:p>
            <a:pPr indent="0" lvl="0" marL="0" marR="0" rtl="0" algn="ctr">
              <a:lnSpc>
                <a:spcPct val="140011"/>
              </a:lnSpc>
              <a:spcBef>
                <a:spcPts val="0"/>
              </a:spcBef>
              <a:spcAft>
                <a:spcPts val="0"/>
              </a:spcAft>
              <a:buNone/>
            </a:pPr>
            <a:r>
              <a:rPr b="0" i="0" lang="en-US" sz="3399" u="none" cap="none" strike="noStrike">
                <a:solidFill>
                  <a:srgbClr val="000000"/>
                </a:solidFill>
                <a:latin typeface="Arimo"/>
                <a:ea typeface="Arimo"/>
                <a:cs typeface="Arimo"/>
                <a:sym typeface="Arimo"/>
              </a:rPr>
              <a:t>Many people are here to help you. </a:t>
            </a:r>
            <a:endParaRPr/>
          </a:p>
        </p:txBody>
      </p:sp>
      <p:sp>
        <p:nvSpPr>
          <p:cNvPr id="520" name="Google Shape;520;p34"/>
          <p:cNvSpPr/>
          <p:nvPr/>
        </p:nvSpPr>
        <p:spPr>
          <a:xfrm>
            <a:off x="5698555" y="2777302"/>
            <a:ext cx="6851672" cy="4821864"/>
          </a:xfrm>
          <a:custGeom>
            <a:rect b="b" l="l" r="r" t="t"/>
            <a:pathLst>
              <a:path extrusionOk="0" h="4821864" w="6851672">
                <a:moveTo>
                  <a:pt x="0" y="0"/>
                </a:moveTo>
                <a:lnTo>
                  <a:pt x="6851672" y="0"/>
                </a:lnTo>
                <a:lnTo>
                  <a:pt x="6851672" y="4821864"/>
                </a:lnTo>
                <a:lnTo>
                  <a:pt x="0" y="482186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20" name="Shape 120"/>
        <p:cNvGrpSpPr/>
        <p:nvPr/>
      </p:nvGrpSpPr>
      <p:grpSpPr>
        <a:xfrm>
          <a:off x="0" y="0"/>
          <a:ext cx="0" cy="0"/>
          <a:chOff x="0" y="0"/>
          <a:chExt cx="0" cy="0"/>
        </a:xfrm>
      </p:grpSpPr>
      <p:grpSp>
        <p:nvGrpSpPr>
          <p:cNvPr id="121" name="Google Shape;121;p4"/>
          <p:cNvGrpSpPr/>
          <p:nvPr/>
        </p:nvGrpSpPr>
        <p:grpSpPr>
          <a:xfrm>
            <a:off x="7663221" y="3142402"/>
            <a:ext cx="2749764" cy="944611"/>
            <a:chOff x="0" y="-57150"/>
            <a:chExt cx="1349396" cy="463550"/>
          </a:xfrm>
        </p:grpSpPr>
        <p:sp>
          <p:nvSpPr>
            <p:cNvPr id="122" name="Google Shape;122;p4"/>
            <p:cNvSpPr/>
            <p:nvPr/>
          </p:nvSpPr>
          <p:spPr>
            <a:xfrm>
              <a:off x="0" y="0"/>
              <a:ext cx="1349396" cy="406400"/>
            </a:xfrm>
            <a:custGeom>
              <a:rect b="b" l="l" r="r" t="t"/>
              <a:pathLst>
                <a:path extrusionOk="0" h="406400" w="1349396">
                  <a:moveTo>
                    <a:pt x="1146196" y="0"/>
                  </a:moveTo>
                  <a:cubicBezTo>
                    <a:pt x="1258420" y="0"/>
                    <a:pt x="1349396" y="90976"/>
                    <a:pt x="1349396" y="203200"/>
                  </a:cubicBezTo>
                  <a:cubicBezTo>
                    <a:pt x="1349396" y="315424"/>
                    <a:pt x="1258420" y="406400"/>
                    <a:pt x="114619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
            <p:cNvSpPr txBox="1"/>
            <p:nvPr/>
          </p:nvSpPr>
          <p:spPr>
            <a:xfrm>
              <a:off x="0" y="-57150"/>
              <a:ext cx="1349396"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39958"/>
                </a:lnSpc>
                <a:spcBef>
                  <a:spcPts val="0"/>
                </a:spcBef>
                <a:spcAft>
                  <a:spcPts val="0"/>
                </a:spcAft>
                <a:buNone/>
              </a:pPr>
              <a:r>
                <a:rPr b="0" i="0" lang="en-US" sz="2400" u="none" cap="none" strike="noStrike">
                  <a:solidFill>
                    <a:srgbClr val="4B4B4B"/>
                  </a:solidFill>
                  <a:latin typeface="Arimo"/>
                  <a:ea typeface="Arimo"/>
                  <a:cs typeface="Arimo"/>
                  <a:sym typeface="Arimo"/>
                </a:rPr>
                <a:t>ANSWER</a:t>
              </a:r>
              <a:endParaRPr/>
            </a:p>
          </p:txBody>
        </p:sp>
      </p:grpSp>
      <p:sp>
        <p:nvSpPr>
          <p:cNvPr id="124" name="Google Shape;124;p4"/>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125" name="Google Shape;125;p4"/>
          <p:cNvSpPr txBox="1"/>
          <p:nvPr/>
        </p:nvSpPr>
        <p:spPr>
          <a:xfrm>
            <a:off x="4887387" y="4568280"/>
            <a:ext cx="9103222" cy="600389"/>
          </a:xfrm>
          <a:prstGeom prst="rect">
            <a:avLst/>
          </a:prstGeom>
          <a:noFill/>
          <a:ln>
            <a:noFill/>
          </a:ln>
        </p:spPr>
        <p:txBody>
          <a:bodyPr anchorCtr="0" anchor="t" bIns="0" lIns="0" spcFirstLastPara="1" rIns="0" wrap="square" tIns="0">
            <a:spAutoFit/>
          </a:bodyPr>
          <a:lstStyle/>
          <a:p>
            <a:pPr indent="0" lvl="0" marL="0" marR="0" rtl="0" algn="ctr">
              <a:lnSpc>
                <a:spcPct val="103991"/>
              </a:lnSpc>
              <a:spcBef>
                <a:spcPts val="0"/>
              </a:spcBef>
              <a:spcAft>
                <a:spcPts val="0"/>
              </a:spcAft>
              <a:buNone/>
            </a:pPr>
            <a:r>
              <a:rPr b="0" i="0" lang="en-US" sz="4234" u="none" cap="none" strike="noStrike">
                <a:solidFill>
                  <a:srgbClr val="4B4B4B"/>
                </a:solidFill>
                <a:latin typeface="Arimo"/>
                <a:ea typeface="Arimo"/>
                <a:cs typeface="Arimo"/>
                <a:sym typeface="Arimo"/>
              </a:rPr>
              <a:t>A </a:t>
            </a:r>
            <a:r>
              <a:rPr b="0" i="0" lang="en-US" sz="4234" u="none" cap="none" strike="noStrike">
                <a:solidFill>
                  <a:srgbClr val="CB6CE6"/>
                </a:solidFill>
                <a:latin typeface="Arimo"/>
                <a:ea typeface="Arimo"/>
                <a:cs typeface="Arimo"/>
                <a:sym typeface="Arimo"/>
              </a:rPr>
              <a:t>vape</a:t>
            </a:r>
            <a:r>
              <a:rPr b="0" i="0" lang="en-US" sz="4234" u="none" cap="none" strike="noStrike">
                <a:solidFill>
                  <a:srgbClr val="FFFFFF"/>
                </a:solidFill>
                <a:latin typeface="Arimo"/>
                <a:ea typeface="Arimo"/>
                <a:cs typeface="Arimo"/>
                <a:sym typeface="Arimo"/>
              </a:rPr>
              <a:t> </a:t>
            </a:r>
            <a:r>
              <a:rPr b="0" i="0" lang="en-US" sz="4234" u="none" cap="none" strike="noStrike">
                <a:solidFill>
                  <a:srgbClr val="4B4B4B"/>
                </a:solidFill>
                <a:latin typeface="Arimo"/>
                <a:ea typeface="Arimo"/>
                <a:cs typeface="Arimo"/>
                <a:sym typeface="Arimo"/>
              </a:rPr>
              <a:t>is an electronic cigarette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129" name="Shape 129"/>
        <p:cNvGrpSpPr/>
        <p:nvPr/>
      </p:nvGrpSpPr>
      <p:grpSpPr>
        <a:xfrm>
          <a:off x="0" y="0"/>
          <a:ext cx="0" cy="0"/>
          <a:chOff x="0" y="0"/>
          <a:chExt cx="0" cy="0"/>
        </a:xfrm>
      </p:grpSpPr>
      <p:sp>
        <p:nvSpPr>
          <p:cNvPr id="130" name="Google Shape;130;p5"/>
          <p:cNvSpPr/>
          <p:nvPr/>
        </p:nvSpPr>
        <p:spPr>
          <a:xfrm>
            <a:off x="14205062" y="1240494"/>
            <a:ext cx="3905952" cy="7602827"/>
          </a:xfrm>
          <a:custGeom>
            <a:rect b="b" l="l" r="r" t="t"/>
            <a:pathLst>
              <a:path extrusionOk="0" h="7602827" w="3905952">
                <a:moveTo>
                  <a:pt x="0" y="0"/>
                </a:moveTo>
                <a:lnTo>
                  <a:pt x="3905953" y="0"/>
                </a:lnTo>
                <a:lnTo>
                  <a:pt x="3905953" y="7602827"/>
                </a:lnTo>
                <a:lnTo>
                  <a:pt x="0" y="7602827"/>
                </a:lnTo>
                <a:lnTo>
                  <a:pt x="0" y="0"/>
                </a:lnTo>
                <a:close/>
              </a:path>
            </a:pathLst>
          </a:custGeom>
          <a:blipFill rotWithShape="1">
            <a:blip r:embed="rId3">
              <a:alphaModFix/>
            </a:blip>
            <a:stretch>
              <a:fillRect b="0" l="0" r="0" t="0"/>
            </a:stretch>
          </a:blipFill>
          <a:ln>
            <a:noFill/>
          </a:ln>
        </p:spPr>
      </p:sp>
      <p:sp>
        <p:nvSpPr>
          <p:cNvPr id="131" name="Google Shape;131;p5"/>
          <p:cNvSpPr txBox="1"/>
          <p:nvPr/>
        </p:nvSpPr>
        <p:spPr>
          <a:xfrm>
            <a:off x="8629089" y="962025"/>
            <a:ext cx="5665101" cy="6906827"/>
          </a:xfrm>
          <a:prstGeom prst="rect">
            <a:avLst/>
          </a:prstGeom>
          <a:noFill/>
          <a:ln>
            <a:noFill/>
          </a:ln>
        </p:spPr>
        <p:txBody>
          <a:bodyPr anchorCtr="0" anchor="t" bIns="0" lIns="0" spcFirstLastPara="1" rIns="0" wrap="square" tIns="0">
            <a:spAutoFit/>
          </a:bodyPr>
          <a:lstStyle/>
          <a:p>
            <a:pPr indent="-323847" lvl="1" marL="647697" marR="0" rtl="0" algn="l">
              <a:lnSpc>
                <a:spcPct val="140013"/>
              </a:lnSpc>
              <a:spcBef>
                <a:spcPts val="0"/>
              </a:spcBef>
              <a:spcAft>
                <a:spcPts val="0"/>
              </a:spcAft>
              <a:buClr>
                <a:srgbClr val="000000"/>
              </a:buClr>
              <a:buSzPts val="2999"/>
              <a:buFont typeface="Arial"/>
              <a:buChar char="•"/>
            </a:pPr>
            <a:r>
              <a:rPr b="1" i="0" lang="en-US" sz="2999" u="none" cap="none" strike="noStrike">
                <a:solidFill>
                  <a:srgbClr val="000000"/>
                </a:solidFill>
                <a:latin typeface="Arimo"/>
                <a:ea typeface="Arimo"/>
                <a:cs typeface="Arimo"/>
                <a:sym typeface="Arimo"/>
              </a:rPr>
              <a:t>A battery heats a coil, that heats a liquid so people can inhale the aerosol.</a:t>
            </a:r>
            <a:endParaRPr/>
          </a:p>
          <a:p>
            <a:pPr indent="0" lvl="0" marL="0" marR="0" rtl="0" algn="l">
              <a:lnSpc>
                <a:spcPct val="140013"/>
              </a:lnSpc>
              <a:spcBef>
                <a:spcPts val="0"/>
              </a:spcBef>
              <a:spcAft>
                <a:spcPts val="0"/>
              </a:spcAft>
              <a:buNone/>
            </a:pPr>
            <a:r>
              <a:t/>
            </a:r>
            <a:endParaRPr b="1" i="0" sz="2999" u="none" cap="none" strike="noStrike">
              <a:solidFill>
                <a:srgbClr val="000000"/>
              </a:solidFill>
              <a:latin typeface="Arimo"/>
              <a:ea typeface="Arimo"/>
              <a:cs typeface="Arimo"/>
              <a:sym typeface="Arimo"/>
            </a:endParaRPr>
          </a:p>
          <a:p>
            <a:pPr indent="-323847" lvl="1" marL="647697" marR="0" rtl="0" algn="l">
              <a:lnSpc>
                <a:spcPct val="140013"/>
              </a:lnSpc>
              <a:spcBef>
                <a:spcPts val="0"/>
              </a:spcBef>
              <a:spcAft>
                <a:spcPts val="0"/>
              </a:spcAft>
              <a:buClr>
                <a:srgbClr val="000000"/>
              </a:buClr>
              <a:buSzPts val="2999"/>
              <a:buFont typeface="Arial"/>
              <a:buChar char="•"/>
            </a:pPr>
            <a:r>
              <a:rPr b="1" i="0" lang="en-US" sz="2999" u="none" cap="none" strike="noStrike">
                <a:solidFill>
                  <a:srgbClr val="000000"/>
                </a:solidFill>
                <a:latin typeface="Arimo"/>
                <a:ea typeface="Arimo"/>
                <a:cs typeface="Arimo"/>
                <a:sym typeface="Arimo"/>
              </a:rPr>
              <a:t>They are different from cigarettes because they do not burn tobacco.</a:t>
            </a:r>
            <a:endParaRPr/>
          </a:p>
          <a:p>
            <a:pPr indent="0" lvl="0" marL="0" marR="0" rtl="0" algn="l">
              <a:lnSpc>
                <a:spcPct val="140013"/>
              </a:lnSpc>
              <a:spcBef>
                <a:spcPts val="0"/>
              </a:spcBef>
              <a:spcAft>
                <a:spcPts val="0"/>
              </a:spcAft>
              <a:buNone/>
            </a:pPr>
            <a:r>
              <a:t/>
            </a:r>
            <a:endParaRPr b="1" i="0" sz="2999" u="none" cap="none" strike="noStrike">
              <a:solidFill>
                <a:srgbClr val="000000"/>
              </a:solidFill>
              <a:latin typeface="Arimo"/>
              <a:ea typeface="Arimo"/>
              <a:cs typeface="Arimo"/>
              <a:sym typeface="Arimo"/>
            </a:endParaRPr>
          </a:p>
          <a:p>
            <a:pPr indent="-323847" lvl="1" marL="647697" marR="0" rtl="0" algn="l">
              <a:lnSpc>
                <a:spcPct val="140013"/>
              </a:lnSpc>
              <a:spcBef>
                <a:spcPts val="0"/>
              </a:spcBef>
              <a:spcAft>
                <a:spcPts val="0"/>
              </a:spcAft>
              <a:buClr>
                <a:srgbClr val="000000"/>
              </a:buClr>
              <a:buSzPts val="2999"/>
              <a:buFont typeface="Arial"/>
              <a:buChar char="•"/>
            </a:pPr>
            <a:r>
              <a:rPr b="1" i="0" lang="en-US" sz="2999" u="none" cap="none" strike="noStrike">
                <a:solidFill>
                  <a:srgbClr val="000000"/>
                </a:solidFill>
                <a:latin typeface="Arimo"/>
                <a:ea typeface="Arimo"/>
                <a:cs typeface="Arimo"/>
                <a:sym typeface="Arimo"/>
              </a:rPr>
              <a:t>Vape liquids usually contain nicotine, the same drug found in cigarettes.</a:t>
            </a:r>
            <a:endParaRPr/>
          </a:p>
          <a:p>
            <a:pPr indent="0" lvl="0" marL="0" marR="0" rtl="0" algn="l">
              <a:lnSpc>
                <a:spcPct val="100600"/>
              </a:lnSpc>
              <a:spcBef>
                <a:spcPts val="0"/>
              </a:spcBef>
              <a:spcAft>
                <a:spcPts val="0"/>
              </a:spcAft>
              <a:buNone/>
            </a:pPr>
            <a:r>
              <a:t/>
            </a:r>
            <a:endParaRPr b="1" i="0" sz="2999" u="none" cap="none" strike="noStrike">
              <a:solidFill>
                <a:srgbClr val="000000"/>
              </a:solidFill>
              <a:latin typeface="Arimo"/>
              <a:ea typeface="Arimo"/>
              <a:cs typeface="Arimo"/>
              <a:sym typeface="Arimo"/>
            </a:endParaRPr>
          </a:p>
          <a:p>
            <a:pPr indent="0" lvl="0" marL="0" marR="0" rtl="0" algn="l">
              <a:lnSpc>
                <a:spcPct val="100600"/>
              </a:lnSpc>
              <a:spcBef>
                <a:spcPts val="0"/>
              </a:spcBef>
              <a:spcAft>
                <a:spcPts val="0"/>
              </a:spcAft>
              <a:buNone/>
            </a:pPr>
            <a:r>
              <a:t/>
            </a:r>
            <a:endParaRPr b="1" i="0" sz="2999" u="none" cap="none" strike="noStrike">
              <a:solidFill>
                <a:srgbClr val="000000"/>
              </a:solidFill>
              <a:latin typeface="Arimo"/>
              <a:ea typeface="Arimo"/>
              <a:cs typeface="Arimo"/>
              <a:sym typeface="Arimo"/>
            </a:endParaRPr>
          </a:p>
          <a:p>
            <a:pPr indent="0" lvl="0" marL="0" marR="0" rtl="0" algn="l">
              <a:lnSpc>
                <a:spcPct val="100600"/>
              </a:lnSpc>
              <a:spcBef>
                <a:spcPts val="0"/>
              </a:spcBef>
              <a:spcAft>
                <a:spcPts val="0"/>
              </a:spcAft>
              <a:buNone/>
            </a:pPr>
            <a:r>
              <a:t/>
            </a:r>
            <a:endParaRPr b="1" i="0" sz="2999" u="none" cap="none" strike="noStrike">
              <a:solidFill>
                <a:srgbClr val="000000"/>
              </a:solidFill>
              <a:latin typeface="Arimo"/>
              <a:ea typeface="Arimo"/>
              <a:cs typeface="Arimo"/>
              <a:sym typeface="Arimo"/>
            </a:endParaRPr>
          </a:p>
        </p:txBody>
      </p:sp>
      <p:pic>
        <p:nvPicPr>
          <p:cNvPr id="132" name="Google Shape;132;p5"/>
          <p:cNvPicPr preferRelativeResize="0"/>
          <p:nvPr/>
        </p:nvPicPr>
        <p:blipFill>
          <a:blip r:embed="rId4">
            <a:alphaModFix/>
          </a:blip>
          <a:stretch>
            <a:fillRect/>
          </a:stretch>
        </p:blipFill>
        <p:spPr>
          <a:xfrm>
            <a:off x="1303375" y="162575"/>
            <a:ext cx="6543825" cy="10124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36" name="Shape 136"/>
        <p:cNvGrpSpPr/>
        <p:nvPr/>
      </p:nvGrpSpPr>
      <p:grpSpPr>
        <a:xfrm>
          <a:off x="0" y="0"/>
          <a:ext cx="0" cy="0"/>
          <a:chOff x="0" y="0"/>
          <a:chExt cx="0" cy="0"/>
        </a:xfrm>
      </p:grpSpPr>
      <p:sp>
        <p:nvSpPr>
          <p:cNvPr id="137" name="Google Shape;137;p6"/>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138" name="Google Shape;138;p6"/>
          <p:cNvSpPr txBox="1"/>
          <p:nvPr/>
        </p:nvSpPr>
        <p:spPr>
          <a:xfrm>
            <a:off x="5489963" y="3215157"/>
            <a:ext cx="6939902" cy="1784858"/>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4399" u="none" cap="none" strike="noStrike">
                <a:solidFill>
                  <a:srgbClr val="4B4B4B"/>
                </a:solidFill>
                <a:latin typeface="Arimo"/>
                <a:ea typeface="Arimo"/>
                <a:cs typeface="Arimo"/>
                <a:sym typeface="Arimo"/>
              </a:rPr>
              <a:t>Nicotine from vapes is just as addictive as nicotine from cigarettes. </a:t>
            </a:r>
            <a:endParaRPr/>
          </a:p>
        </p:txBody>
      </p:sp>
      <p:grpSp>
        <p:nvGrpSpPr>
          <p:cNvPr id="139" name="Google Shape;139;p6"/>
          <p:cNvGrpSpPr/>
          <p:nvPr/>
        </p:nvGrpSpPr>
        <p:grpSpPr>
          <a:xfrm>
            <a:off x="5270069" y="5963259"/>
            <a:ext cx="3689845" cy="820876"/>
            <a:chOff x="0" y="-38100"/>
            <a:chExt cx="1998033" cy="444500"/>
          </a:xfrm>
        </p:grpSpPr>
        <p:sp>
          <p:nvSpPr>
            <p:cNvPr id="140" name="Google Shape;140;p6"/>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TRUE</a:t>
              </a:r>
              <a:endParaRPr/>
            </a:p>
          </p:txBody>
        </p:sp>
      </p:grpSp>
      <p:grpSp>
        <p:nvGrpSpPr>
          <p:cNvPr id="142" name="Google Shape;142;p6"/>
          <p:cNvGrpSpPr/>
          <p:nvPr/>
        </p:nvGrpSpPr>
        <p:grpSpPr>
          <a:xfrm>
            <a:off x="9328086" y="5963259"/>
            <a:ext cx="3689845" cy="820876"/>
            <a:chOff x="0" y="-38100"/>
            <a:chExt cx="1998033" cy="444500"/>
          </a:xfrm>
        </p:grpSpPr>
        <p:sp>
          <p:nvSpPr>
            <p:cNvPr id="143" name="Google Shape;143;p6"/>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FALSE</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48" name="Shape 148"/>
        <p:cNvGrpSpPr/>
        <p:nvPr/>
      </p:nvGrpSpPr>
      <p:grpSpPr>
        <a:xfrm>
          <a:off x="0" y="0"/>
          <a:ext cx="0" cy="0"/>
          <a:chOff x="0" y="0"/>
          <a:chExt cx="0" cy="0"/>
        </a:xfrm>
      </p:grpSpPr>
      <p:sp>
        <p:nvSpPr>
          <p:cNvPr id="149" name="Google Shape;149;p7"/>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grpSp>
        <p:nvGrpSpPr>
          <p:cNvPr id="150" name="Google Shape;150;p7"/>
          <p:cNvGrpSpPr/>
          <p:nvPr/>
        </p:nvGrpSpPr>
        <p:grpSpPr>
          <a:xfrm>
            <a:off x="5270069" y="5963259"/>
            <a:ext cx="3689845" cy="820876"/>
            <a:chOff x="0" y="-38100"/>
            <a:chExt cx="1998033" cy="444500"/>
          </a:xfrm>
        </p:grpSpPr>
        <p:sp>
          <p:nvSpPr>
            <p:cNvPr id="151" name="Google Shape;151;p7"/>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7695B7"/>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000000"/>
                  </a:solidFill>
                  <a:latin typeface="Arimo"/>
                  <a:ea typeface="Arimo"/>
                  <a:cs typeface="Arimo"/>
                  <a:sym typeface="Arimo"/>
                </a:rPr>
                <a:t>TRUE</a:t>
              </a:r>
              <a:endParaRPr/>
            </a:p>
          </p:txBody>
        </p:sp>
      </p:grpSp>
      <p:grpSp>
        <p:nvGrpSpPr>
          <p:cNvPr id="153" name="Google Shape;153;p7"/>
          <p:cNvGrpSpPr/>
          <p:nvPr/>
        </p:nvGrpSpPr>
        <p:grpSpPr>
          <a:xfrm>
            <a:off x="9328086" y="5963259"/>
            <a:ext cx="3689845" cy="820876"/>
            <a:chOff x="0" y="-38100"/>
            <a:chExt cx="1998033" cy="444500"/>
          </a:xfrm>
        </p:grpSpPr>
        <p:sp>
          <p:nvSpPr>
            <p:cNvPr id="154" name="Google Shape;154;p7"/>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FALSE</a:t>
              </a:r>
              <a:endParaRPr/>
            </a:p>
          </p:txBody>
        </p:sp>
      </p:grpSp>
      <p:sp>
        <p:nvSpPr>
          <p:cNvPr id="156" name="Google Shape;156;p7"/>
          <p:cNvSpPr txBox="1"/>
          <p:nvPr/>
        </p:nvSpPr>
        <p:spPr>
          <a:xfrm>
            <a:off x="5185852" y="3136352"/>
            <a:ext cx="8284467" cy="2336165"/>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399" u="none" cap="none" strike="noStrike">
                <a:solidFill>
                  <a:srgbClr val="4B4B4B"/>
                </a:solidFill>
                <a:latin typeface="Arimo"/>
                <a:ea typeface="Arimo"/>
                <a:cs typeface="Arimo"/>
                <a:sym typeface="Arimo"/>
              </a:rPr>
              <a:t>Nicotine from vapes is just as addictive as nicotine from cigarettes.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BCB"/>
        </a:solidFill>
      </p:bgPr>
    </p:bg>
    <p:spTree>
      <p:nvGrpSpPr>
        <p:cNvPr id="160" name="Shape 160"/>
        <p:cNvGrpSpPr/>
        <p:nvPr/>
      </p:nvGrpSpPr>
      <p:grpSpPr>
        <a:xfrm>
          <a:off x="0" y="0"/>
          <a:ext cx="0" cy="0"/>
          <a:chOff x="0" y="0"/>
          <a:chExt cx="0" cy="0"/>
        </a:xfrm>
      </p:grpSpPr>
      <p:sp>
        <p:nvSpPr>
          <p:cNvPr id="161" name="Google Shape;161;p8"/>
          <p:cNvSpPr/>
          <p:nvPr/>
        </p:nvSpPr>
        <p:spPr>
          <a:xfrm>
            <a:off x="4804132" y="908909"/>
            <a:ext cx="11735615" cy="8229600"/>
          </a:xfrm>
          <a:custGeom>
            <a:rect b="b" l="l" r="r" t="t"/>
            <a:pathLst>
              <a:path extrusionOk="0" h="8229600" w="11735615">
                <a:moveTo>
                  <a:pt x="0" y="0"/>
                </a:moveTo>
                <a:lnTo>
                  <a:pt x="11735615" y="0"/>
                </a:lnTo>
                <a:lnTo>
                  <a:pt x="11735615" y="8229600"/>
                </a:lnTo>
                <a:lnTo>
                  <a:pt x="0" y="8229600"/>
                </a:lnTo>
                <a:lnTo>
                  <a:pt x="0" y="0"/>
                </a:lnTo>
                <a:close/>
              </a:path>
            </a:pathLst>
          </a:custGeom>
          <a:blipFill rotWithShape="1">
            <a:blip r:embed="rId3">
              <a:alphaModFix/>
            </a:blip>
            <a:stretch>
              <a:fillRect b="0" l="0" r="0" t="0"/>
            </a:stretch>
          </a:blipFill>
          <a:ln>
            <a:noFill/>
          </a:ln>
        </p:spPr>
      </p:sp>
      <p:grpSp>
        <p:nvGrpSpPr>
          <p:cNvPr id="162" name="Google Shape;162;p8"/>
          <p:cNvGrpSpPr/>
          <p:nvPr/>
        </p:nvGrpSpPr>
        <p:grpSpPr>
          <a:xfrm>
            <a:off x="5442121" y="6760844"/>
            <a:ext cx="400873" cy="400873"/>
            <a:chOff x="0" y="0"/>
            <a:chExt cx="812800" cy="812800"/>
          </a:xfrm>
        </p:grpSpPr>
        <p:sp>
          <p:nvSpPr>
            <p:cNvPr id="163" name="Google Shape;16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5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8"/>
          <p:cNvGrpSpPr/>
          <p:nvPr/>
        </p:nvGrpSpPr>
        <p:grpSpPr>
          <a:xfrm>
            <a:off x="5442121" y="4749638"/>
            <a:ext cx="400873" cy="400873"/>
            <a:chOff x="0" y="0"/>
            <a:chExt cx="812800" cy="812800"/>
          </a:xfrm>
        </p:grpSpPr>
        <p:sp>
          <p:nvSpPr>
            <p:cNvPr id="166" name="Google Shape;16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BB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8"/>
          <p:cNvGrpSpPr/>
          <p:nvPr/>
        </p:nvGrpSpPr>
        <p:grpSpPr>
          <a:xfrm>
            <a:off x="5442121" y="2945348"/>
            <a:ext cx="400873" cy="400873"/>
            <a:chOff x="0" y="0"/>
            <a:chExt cx="812800" cy="812800"/>
          </a:xfrm>
        </p:grpSpPr>
        <p:sp>
          <p:nvSpPr>
            <p:cNvPr id="169" name="Google Shape;16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3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8"/>
          <p:cNvSpPr/>
          <p:nvPr/>
        </p:nvSpPr>
        <p:spPr>
          <a:xfrm>
            <a:off x="561841" y="1134597"/>
            <a:ext cx="3549015" cy="8229600"/>
          </a:xfrm>
          <a:custGeom>
            <a:rect b="b" l="l" r="r" t="t"/>
            <a:pathLst>
              <a:path extrusionOk="0" h="8229600" w="3549015">
                <a:moveTo>
                  <a:pt x="0" y="0"/>
                </a:moveTo>
                <a:lnTo>
                  <a:pt x="3549015" y="0"/>
                </a:lnTo>
                <a:lnTo>
                  <a:pt x="3549015" y="8229600"/>
                </a:lnTo>
                <a:lnTo>
                  <a:pt x="0" y="8229600"/>
                </a:lnTo>
                <a:lnTo>
                  <a:pt x="0" y="0"/>
                </a:lnTo>
                <a:close/>
              </a:path>
            </a:pathLst>
          </a:custGeom>
          <a:blipFill rotWithShape="1">
            <a:blip r:embed="rId4">
              <a:alphaModFix/>
            </a:blip>
            <a:stretch>
              <a:fillRect b="0" l="0" r="0" t="0"/>
            </a:stretch>
          </a:blipFill>
          <a:ln>
            <a:noFill/>
          </a:ln>
        </p:spPr>
      </p:sp>
      <p:sp>
        <p:nvSpPr>
          <p:cNvPr id="172" name="Google Shape;172;p8"/>
          <p:cNvSpPr txBox="1"/>
          <p:nvPr/>
        </p:nvSpPr>
        <p:spPr>
          <a:xfrm>
            <a:off x="6065800" y="2534213"/>
            <a:ext cx="9635100" cy="55104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600" u="none" cap="none" strike="noStrike">
                <a:solidFill>
                  <a:srgbClr val="000000"/>
                </a:solidFill>
                <a:latin typeface="Arimo"/>
                <a:ea typeface="Arimo"/>
                <a:cs typeface="Arimo"/>
                <a:sym typeface="Arimo"/>
              </a:rPr>
              <a:t>Nicotine has the same chemical structure no matter where it comes from.</a:t>
            </a:r>
            <a:endParaRPr/>
          </a:p>
          <a:p>
            <a:pPr indent="0" lvl="0" marL="0" marR="0" rtl="0" algn="just">
              <a:lnSpc>
                <a:spcPct val="140000"/>
              </a:lnSpc>
              <a:spcBef>
                <a:spcPts val="0"/>
              </a:spcBef>
              <a:spcAft>
                <a:spcPts val="0"/>
              </a:spcAft>
              <a:buNone/>
            </a:pPr>
            <a:r>
              <a:t/>
            </a:r>
            <a:endParaRPr b="0" i="0" sz="2800" u="none" cap="none" strike="noStrike">
              <a:solidFill>
                <a:srgbClr val="000000"/>
              </a:solidFill>
              <a:latin typeface="Arimo"/>
              <a:ea typeface="Arimo"/>
              <a:cs typeface="Arimo"/>
              <a:sym typeface="Arimo"/>
            </a:endParaRPr>
          </a:p>
          <a:p>
            <a:pPr indent="0" lvl="0" marL="0" marR="0" rtl="0" algn="just">
              <a:lnSpc>
                <a:spcPct val="140000"/>
              </a:lnSpc>
              <a:spcBef>
                <a:spcPts val="0"/>
              </a:spcBef>
              <a:spcAft>
                <a:spcPts val="0"/>
              </a:spcAft>
              <a:buNone/>
            </a:pPr>
            <a:r>
              <a:rPr b="0" i="0" lang="en-US" sz="3600" u="none" cap="none" strike="noStrike">
                <a:solidFill>
                  <a:srgbClr val="000000"/>
                </a:solidFill>
                <a:latin typeface="Arimo"/>
                <a:ea typeface="Arimo"/>
                <a:cs typeface="Arimo"/>
                <a:sym typeface="Arimo"/>
              </a:rPr>
              <a:t>Vaping can deliver very high amounts of nicotine.</a:t>
            </a:r>
            <a:endParaRPr/>
          </a:p>
          <a:p>
            <a:pPr indent="0" lvl="0" marL="0" marR="0" rtl="0" algn="just">
              <a:lnSpc>
                <a:spcPct val="140000"/>
              </a:lnSpc>
              <a:spcBef>
                <a:spcPts val="0"/>
              </a:spcBef>
              <a:spcAft>
                <a:spcPts val="0"/>
              </a:spcAft>
              <a:buNone/>
            </a:pPr>
            <a:r>
              <a:t/>
            </a:r>
            <a:endParaRPr b="0" i="0" sz="2200" u="none" cap="none" strike="noStrike">
              <a:solidFill>
                <a:srgbClr val="000000"/>
              </a:solidFill>
              <a:latin typeface="Arimo"/>
              <a:ea typeface="Arimo"/>
              <a:cs typeface="Arimo"/>
              <a:sym typeface="Arimo"/>
            </a:endParaRPr>
          </a:p>
          <a:p>
            <a:pPr indent="0" lvl="0" marL="0" marR="0" rtl="0" algn="just">
              <a:lnSpc>
                <a:spcPct val="140000"/>
              </a:lnSpc>
              <a:spcBef>
                <a:spcPts val="0"/>
              </a:spcBef>
              <a:spcAft>
                <a:spcPts val="0"/>
              </a:spcAft>
              <a:buNone/>
            </a:pPr>
            <a:r>
              <a:rPr b="0" i="0" lang="en-US" sz="3600" u="none" cap="none" strike="noStrike">
                <a:solidFill>
                  <a:srgbClr val="000000"/>
                </a:solidFill>
                <a:latin typeface="Arimo"/>
                <a:ea typeface="Arimo"/>
                <a:cs typeface="Arimo"/>
                <a:sym typeface="Arimo"/>
              </a:rPr>
              <a:t>Nicotine is a drug. It can be hard to stop using it once you start. </a:t>
            </a:r>
            <a:r>
              <a:rPr b="0" i="0" lang="en-US" sz="2463" u="none" cap="none" strike="noStrike">
                <a:solidFill>
                  <a:srgbClr val="000000"/>
                </a:solidFill>
                <a:latin typeface="Arial"/>
                <a:ea typeface="Arial"/>
                <a:cs typeface="Arial"/>
                <a:sym typeface="Arial"/>
              </a:rPr>
              <a:t> </a:t>
            </a:r>
            <a:endParaRPr/>
          </a:p>
        </p:txBody>
      </p:sp>
      <p:sp>
        <p:nvSpPr>
          <p:cNvPr id="173" name="Google Shape;173;p8"/>
          <p:cNvSpPr txBox="1"/>
          <p:nvPr/>
        </p:nvSpPr>
        <p:spPr>
          <a:xfrm>
            <a:off x="7886330" y="1383572"/>
            <a:ext cx="5754886" cy="67426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829" u="none" cap="none" strike="noStrike">
                <a:solidFill>
                  <a:srgbClr val="000000"/>
                </a:solidFill>
                <a:latin typeface="Arimo"/>
                <a:ea typeface="Arimo"/>
                <a:cs typeface="Arimo"/>
                <a:sym typeface="Arimo"/>
              </a:rPr>
              <a:t>Let’s Talk about Nicotine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B8B5B4"/>
            </a:gs>
            <a:gs pos="100000">
              <a:srgbClr val="454343"/>
            </a:gs>
          </a:gsLst>
          <a:lin ang="5400000" scaled="0"/>
        </a:gradFill>
      </p:bgPr>
    </p:bg>
    <p:spTree>
      <p:nvGrpSpPr>
        <p:cNvPr id="177" name="Shape 177"/>
        <p:cNvGrpSpPr/>
        <p:nvPr/>
      </p:nvGrpSpPr>
      <p:grpSpPr>
        <a:xfrm>
          <a:off x="0" y="0"/>
          <a:ext cx="0" cy="0"/>
          <a:chOff x="0" y="0"/>
          <a:chExt cx="0" cy="0"/>
        </a:xfrm>
      </p:grpSpPr>
      <p:sp>
        <p:nvSpPr>
          <p:cNvPr id="178" name="Google Shape;178;p9"/>
          <p:cNvSpPr/>
          <p:nvPr/>
        </p:nvSpPr>
        <p:spPr>
          <a:xfrm>
            <a:off x="2923030" y="1153123"/>
            <a:ext cx="12219233" cy="9133877"/>
          </a:xfrm>
          <a:custGeom>
            <a:rect b="b" l="l" r="r" t="t"/>
            <a:pathLst>
              <a:path extrusionOk="0" h="9133877" w="12219233">
                <a:moveTo>
                  <a:pt x="0" y="0"/>
                </a:moveTo>
                <a:lnTo>
                  <a:pt x="12219233" y="0"/>
                </a:lnTo>
                <a:lnTo>
                  <a:pt x="12219233" y="9133877"/>
                </a:lnTo>
                <a:lnTo>
                  <a:pt x="0" y="9133877"/>
                </a:lnTo>
                <a:lnTo>
                  <a:pt x="0" y="0"/>
                </a:lnTo>
                <a:close/>
              </a:path>
            </a:pathLst>
          </a:custGeom>
          <a:blipFill rotWithShape="1">
            <a:blip r:embed="rId3">
              <a:alphaModFix/>
            </a:blip>
            <a:stretch>
              <a:fillRect b="0" l="0" r="0" t="0"/>
            </a:stretch>
          </a:blipFill>
          <a:ln>
            <a:noFill/>
          </a:ln>
        </p:spPr>
      </p:sp>
      <p:sp>
        <p:nvSpPr>
          <p:cNvPr id="179" name="Google Shape;179;p9"/>
          <p:cNvSpPr txBox="1"/>
          <p:nvPr/>
        </p:nvSpPr>
        <p:spPr>
          <a:xfrm>
            <a:off x="4718681" y="3090444"/>
            <a:ext cx="8850639" cy="1318612"/>
          </a:xfrm>
          <a:prstGeom prst="rect">
            <a:avLst/>
          </a:prstGeom>
          <a:noFill/>
          <a:ln>
            <a:noFill/>
          </a:ln>
        </p:spPr>
        <p:txBody>
          <a:bodyPr anchorCtr="0" anchor="t" bIns="0" lIns="0" spcFirstLastPara="1" rIns="0" wrap="square" tIns="0">
            <a:spAutoFit/>
          </a:bodyPr>
          <a:lstStyle/>
          <a:p>
            <a:pPr indent="0" lvl="0" marL="0" marR="0" rtl="0" algn="ctr">
              <a:lnSpc>
                <a:spcPct val="104006"/>
              </a:lnSpc>
              <a:spcBef>
                <a:spcPts val="0"/>
              </a:spcBef>
              <a:spcAft>
                <a:spcPts val="0"/>
              </a:spcAft>
              <a:buNone/>
            </a:pPr>
            <a:r>
              <a:rPr b="0" i="0" lang="en-US" sz="4892" u="none" cap="none" strike="noStrike">
                <a:solidFill>
                  <a:srgbClr val="4B4B4B"/>
                </a:solidFill>
                <a:latin typeface="Arimo"/>
                <a:ea typeface="Arimo"/>
                <a:cs typeface="Arimo"/>
                <a:sym typeface="Arimo"/>
              </a:rPr>
              <a:t>What is one way that nicotine changes your brain?   </a:t>
            </a:r>
            <a:endParaRPr/>
          </a:p>
        </p:txBody>
      </p:sp>
      <p:grpSp>
        <p:nvGrpSpPr>
          <p:cNvPr id="180" name="Google Shape;180;p9"/>
          <p:cNvGrpSpPr/>
          <p:nvPr/>
        </p:nvGrpSpPr>
        <p:grpSpPr>
          <a:xfrm>
            <a:off x="5270069" y="5387976"/>
            <a:ext cx="3689845" cy="820876"/>
            <a:chOff x="0" y="-38100"/>
            <a:chExt cx="1998033" cy="444500"/>
          </a:xfrm>
        </p:grpSpPr>
        <p:sp>
          <p:nvSpPr>
            <p:cNvPr id="181" name="Google Shape;181;p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A. Seizures</a:t>
              </a:r>
              <a:endParaRPr/>
            </a:p>
          </p:txBody>
        </p:sp>
      </p:grpSp>
      <p:grpSp>
        <p:nvGrpSpPr>
          <p:cNvPr id="183" name="Google Shape;183;p9"/>
          <p:cNvGrpSpPr/>
          <p:nvPr/>
        </p:nvGrpSpPr>
        <p:grpSpPr>
          <a:xfrm>
            <a:off x="9328086" y="5387976"/>
            <a:ext cx="3689845" cy="820876"/>
            <a:chOff x="0" y="-38100"/>
            <a:chExt cx="1998033" cy="444500"/>
          </a:xfrm>
        </p:grpSpPr>
        <p:sp>
          <p:nvSpPr>
            <p:cNvPr id="184" name="Google Shape;184;p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B. Learning difficulties</a:t>
              </a:r>
              <a:endParaRPr/>
            </a:p>
          </p:txBody>
        </p:sp>
      </p:grpSp>
      <p:grpSp>
        <p:nvGrpSpPr>
          <p:cNvPr id="186" name="Google Shape;186;p9"/>
          <p:cNvGrpSpPr/>
          <p:nvPr/>
        </p:nvGrpSpPr>
        <p:grpSpPr>
          <a:xfrm>
            <a:off x="5270069" y="6443291"/>
            <a:ext cx="3689845" cy="820876"/>
            <a:chOff x="0" y="-38100"/>
            <a:chExt cx="1998033" cy="444500"/>
          </a:xfrm>
        </p:grpSpPr>
        <p:sp>
          <p:nvSpPr>
            <p:cNvPr id="187" name="Google Shape;187;p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C. Better recall</a:t>
              </a:r>
              <a:endParaRPr/>
            </a:p>
          </p:txBody>
        </p:sp>
      </p:grpSp>
      <p:grpSp>
        <p:nvGrpSpPr>
          <p:cNvPr id="189" name="Google Shape;189;p9"/>
          <p:cNvGrpSpPr/>
          <p:nvPr/>
        </p:nvGrpSpPr>
        <p:grpSpPr>
          <a:xfrm>
            <a:off x="9328086" y="6443291"/>
            <a:ext cx="3689845" cy="820876"/>
            <a:chOff x="0" y="-38100"/>
            <a:chExt cx="1998033" cy="444500"/>
          </a:xfrm>
        </p:grpSpPr>
        <p:sp>
          <p:nvSpPr>
            <p:cNvPr id="190" name="Google Shape;190;p9"/>
            <p:cNvSpPr/>
            <p:nvPr/>
          </p:nvSpPr>
          <p:spPr>
            <a:xfrm>
              <a:off x="0" y="0"/>
              <a:ext cx="1998033" cy="406400"/>
            </a:xfrm>
            <a:custGeom>
              <a:rect b="b" l="l" r="r" t="t"/>
              <a:pathLst>
                <a:path extrusionOk="0" h="406400" w="1998033">
                  <a:moveTo>
                    <a:pt x="1794833" y="0"/>
                  </a:moveTo>
                  <a:cubicBezTo>
                    <a:pt x="1907058" y="0"/>
                    <a:pt x="1998033" y="90976"/>
                    <a:pt x="1998033" y="203200"/>
                  </a:cubicBezTo>
                  <a:cubicBezTo>
                    <a:pt x="1998033" y="315424"/>
                    <a:pt x="1907058" y="406400"/>
                    <a:pt x="1794833"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7695B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txBox="1"/>
            <p:nvPr/>
          </p:nvSpPr>
          <p:spPr>
            <a:xfrm>
              <a:off x="0" y="-38100"/>
              <a:ext cx="199803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0" i="0" lang="en-US" sz="1999" u="none" cap="none" strike="noStrike">
                  <a:solidFill>
                    <a:srgbClr val="4B4B4B"/>
                  </a:solidFill>
                  <a:latin typeface="Arimo"/>
                  <a:ea typeface="Arimo"/>
                  <a:cs typeface="Arimo"/>
                  <a:sym typeface="Arimo"/>
                </a:rPr>
                <a:t>D.  All of the above</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