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Caveat"/>
      <p:regular r:id="rId51"/>
      <p:bold r:id="rId52"/>
    </p:embeddedFont>
    <p:embeddedFont>
      <p:font typeface="Corbel"/>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hRh97ZjyCU6E+LdMwUiC5BIqoU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aveat-regular.fntdata"/><Relationship Id="rId50" Type="http://schemas.openxmlformats.org/officeDocument/2006/relationships/slide" Target="slides/slide46.xml"/><Relationship Id="rId53" Type="http://schemas.openxmlformats.org/officeDocument/2006/relationships/font" Target="fonts/Corbel-regular.fntdata"/><Relationship Id="rId52" Type="http://schemas.openxmlformats.org/officeDocument/2006/relationships/font" Target="fonts/Caveat-bold.fntdata"/><Relationship Id="rId11" Type="http://schemas.openxmlformats.org/officeDocument/2006/relationships/slide" Target="slides/slide7.xml"/><Relationship Id="rId55" Type="http://schemas.openxmlformats.org/officeDocument/2006/relationships/font" Target="fonts/Corbel-italic.fntdata"/><Relationship Id="rId10" Type="http://schemas.openxmlformats.org/officeDocument/2006/relationships/slide" Target="slides/slide6.xml"/><Relationship Id="rId54" Type="http://schemas.openxmlformats.org/officeDocument/2006/relationships/font" Target="fonts/Corbel-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Corbel-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 Correct Answer: Nicotine</a:t>
            </a:r>
            <a:br>
              <a:rPr lang="en-US"/>
            </a:br>
            <a:r>
              <a:rPr lang="en-US"/>
              <a:t>● Reinforcing the learnings from the health unit, identifying nicotine as a drug.</a:t>
            </a:r>
            <a:br>
              <a:rPr lang="en-US"/>
            </a:br>
            <a:r>
              <a:rPr lang="en-US"/>
              <a:t>● Key Message: Nicotine is a drug</a:t>
            </a:r>
            <a:endParaRPr/>
          </a:p>
          <a:p>
            <a:pPr indent="0" lvl="0" marL="0" rtl="0" algn="l">
              <a:lnSpc>
                <a:spcPct val="100000"/>
              </a:lnSpc>
              <a:spcBef>
                <a:spcPts val="0"/>
              </a:spcBef>
              <a:spcAft>
                <a:spcPts val="0"/>
              </a:spcAft>
              <a:buSzPts val="1400"/>
              <a:buNone/>
            </a:pPr>
            <a:r>
              <a:t/>
            </a:r>
            <a:endParaRPr/>
          </a:p>
        </p:txBody>
      </p:sp>
      <p:sp>
        <p:nvSpPr>
          <p:cNvPr id="166" name="Google Shape;1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 Correct Answer: Nicotine</a:t>
            </a:r>
            <a:br>
              <a:rPr lang="en-US"/>
            </a:br>
            <a:r>
              <a:rPr lang="en-US"/>
              <a:t>● Reinforcing the learnings from the health unit, identifying nicotine as a drug.</a:t>
            </a:r>
            <a:br>
              <a:rPr lang="en-US"/>
            </a:br>
            <a:r>
              <a:rPr lang="en-US"/>
              <a:t>● Key Message: Nicotine is a drug, it does not have any health benefits. It is not a medicine, even for adults. </a:t>
            </a:r>
            <a:endParaRPr/>
          </a:p>
          <a:p>
            <a:pPr indent="0" lvl="0" marL="0" rtl="0" algn="l">
              <a:lnSpc>
                <a:spcPct val="100000"/>
              </a:lnSpc>
              <a:spcBef>
                <a:spcPts val="0"/>
              </a:spcBef>
              <a:spcAft>
                <a:spcPts val="0"/>
              </a:spcAft>
              <a:buSzPts val="1400"/>
              <a:buNone/>
            </a:pPr>
            <a:r>
              <a:t/>
            </a:r>
            <a:endParaRPr/>
          </a:p>
        </p:txBody>
      </p:sp>
      <p:sp>
        <p:nvSpPr>
          <p:cNvPr id="182" name="Google Shape;1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7. POLL: Ask Students – How much do you know about vaping? </a:t>
            </a:r>
            <a:endParaRPr/>
          </a:p>
          <a:p>
            <a:pPr indent="0" lvl="0" marL="0" rtl="0" algn="l">
              <a:lnSpc>
                <a:spcPct val="100000"/>
              </a:lnSpc>
              <a:spcBef>
                <a:spcPts val="0"/>
              </a:spcBef>
              <a:spcAft>
                <a:spcPts val="0"/>
              </a:spcAft>
              <a:buSzPts val="1400"/>
              <a:buNone/>
            </a:pPr>
            <a:br>
              <a:rPr lang="en-US"/>
            </a:br>
            <a:r>
              <a:rPr lang="en-US"/>
              <a:t>A discussion opportunity for the teacher to engage the class about their experiences to date about vaping. At grade 4, some students/classes may be</a:t>
            </a:r>
            <a:br>
              <a:rPr lang="en-US"/>
            </a:br>
            <a:r>
              <a:rPr lang="en-US"/>
              <a:t>more or less aware than others. This poll will help inform the teacher about the classes’ current level of knowledge/exposure.</a:t>
            </a:r>
            <a:endParaRPr/>
          </a:p>
        </p:txBody>
      </p:sp>
      <p:sp>
        <p:nvSpPr>
          <p:cNvPr id="191" name="Google Shape;19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An informational slide to ensure that all students have the correct information</a:t>
            </a:r>
            <a:br>
              <a:rPr lang="en-US">
                <a:latin typeface="Arial"/>
                <a:ea typeface="Arial"/>
                <a:cs typeface="Arial"/>
                <a:sym typeface="Arial"/>
              </a:rPr>
            </a:br>
            <a:r>
              <a:rPr lang="en-US">
                <a:latin typeface="Arial"/>
                <a:ea typeface="Arial"/>
                <a:cs typeface="Arial"/>
                <a:sym typeface="Arial"/>
              </a:rPr>
              <a:t>about vape components and how they work.</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There is more information in the Teacher Manual about vape devices and e-liquid if needed.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At the Grade 4 Level, we did not want to overwhelm the students with too much information, so just covering basic information.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If teachers want more information to explain vaping to grade 4 students, you may contact Melissa Moore at ACT: melissamoore@actnf.com</a:t>
            </a:r>
            <a:endParaRPr/>
          </a:p>
          <a:p>
            <a:pPr indent="0" lvl="0" marL="0" rtl="0" algn="l">
              <a:lnSpc>
                <a:spcPct val="100000"/>
              </a:lnSpc>
              <a:spcBef>
                <a:spcPts val="0"/>
              </a:spcBef>
              <a:spcAft>
                <a:spcPts val="0"/>
              </a:spcAft>
              <a:buSzPts val="1400"/>
              <a:buNone/>
            </a:pPr>
            <a:r>
              <a:t/>
            </a:r>
            <a:endParaRPr/>
          </a:p>
        </p:txBody>
      </p:sp>
      <p:sp>
        <p:nvSpPr>
          <p:cNvPr id="202" name="Google Shape;2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An informational slide to ensure that all students have the correct information</a:t>
            </a:r>
            <a:br>
              <a:rPr lang="en-US">
                <a:latin typeface="Arial"/>
                <a:ea typeface="Arial"/>
                <a:cs typeface="Arial"/>
                <a:sym typeface="Arial"/>
              </a:rPr>
            </a:br>
            <a:r>
              <a:rPr lang="en-US">
                <a:latin typeface="Arial"/>
                <a:ea typeface="Arial"/>
                <a:cs typeface="Arial"/>
                <a:sym typeface="Arial"/>
              </a:rPr>
              <a:t>about vape components and how they work.</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Nicotine is the drug</a:t>
            </a:r>
            <a:endParaRPr/>
          </a:p>
          <a:p>
            <a:pPr indent="0" lvl="0" marL="0" rtl="0" algn="l">
              <a:lnSpc>
                <a:spcPct val="100000"/>
              </a:lnSpc>
              <a:spcBef>
                <a:spcPts val="0"/>
              </a:spcBef>
              <a:spcAft>
                <a:spcPts val="0"/>
              </a:spcAft>
              <a:buSzPts val="1400"/>
              <a:buNone/>
            </a:pPr>
            <a:r>
              <a:rPr lang="en-US">
                <a:latin typeface="Arial"/>
                <a:ea typeface="Arial"/>
                <a:cs typeface="Arial"/>
                <a:sym typeface="Arial"/>
              </a:rPr>
              <a:t>Flavourings (these are created by using chemicals, not real fruit or juice)</a:t>
            </a:r>
            <a:endParaRPr/>
          </a:p>
          <a:p>
            <a:pPr indent="0" lvl="0" marL="0" rtl="0" algn="l">
              <a:lnSpc>
                <a:spcPct val="100000"/>
              </a:lnSpc>
              <a:spcBef>
                <a:spcPts val="0"/>
              </a:spcBef>
              <a:spcAft>
                <a:spcPts val="0"/>
              </a:spcAft>
              <a:buSzPts val="1400"/>
              <a:buNone/>
            </a:pPr>
            <a:r>
              <a:rPr lang="en-US"/>
              <a:t>Other chemicals are in the aerosol – things that can hurt their lungs</a:t>
            </a:r>
            <a:endParaRPr/>
          </a:p>
          <a:p>
            <a:pPr indent="0" lvl="0" marL="0" rtl="0" algn="l">
              <a:lnSpc>
                <a:spcPct val="100000"/>
              </a:lnSpc>
              <a:spcBef>
                <a:spcPts val="0"/>
              </a:spcBef>
              <a:spcAft>
                <a:spcPts val="0"/>
              </a:spcAft>
              <a:buSzPts val="1400"/>
              <a:buNone/>
            </a:pPr>
            <a:r>
              <a:rPr lang="en-US"/>
              <a:t>Heavy metals – Lead, tin, nickel  - tiny bits of these metals can be inhaled with the aerosol and they can hurt your body/ make you sick. </a:t>
            </a:r>
            <a:endParaRPr/>
          </a:p>
          <a:p>
            <a:pPr indent="0" lvl="0" marL="0" rtl="0" algn="l">
              <a:lnSpc>
                <a:spcPct val="100000"/>
              </a:lnSpc>
              <a:spcBef>
                <a:spcPts val="0"/>
              </a:spcBef>
              <a:spcAft>
                <a:spcPts val="0"/>
              </a:spcAft>
              <a:buSzPts val="1400"/>
              <a:buNone/>
            </a:pPr>
            <a:r>
              <a:t/>
            </a:r>
            <a:endParaRPr/>
          </a:p>
        </p:txBody>
      </p:sp>
      <p:sp>
        <p:nvSpPr>
          <p:cNvPr id="213" name="Google Shape;21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Correct Answer: Nicotine</a:t>
            </a:r>
            <a:br>
              <a:rPr lang="en-US"/>
            </a:br>
            <a:r>
              <a:rPr lang="en-US"/>
              <a:t>● Key Message: Both cigarettes, which contains tobacco,  and vapes where the e-liquid has nicotine added to it, deliver nicotine to the user. It is a very powerful drug that keeps people coming back for more.  </a:t>
            </a:r>
            <a:endParaRPr/>
          </a:p>
          <a:p>
            <a:pPr indent="0" lvl="0" marL="0" rtl="0" algn="l">
              <a:lnSpc>
                <a:spcPct val="100000"/>
              </a:lnSpc>
              <a:spcBef>
                <a:spcPts val="0"/>
              </a:spcBef>
              <a:spcAft>
                <a:spcPts val="0"/>
              </a:spcAft>
              <a:buSzPts val="1400"/>
              <a:buNone/>
            </a:pPr>
            <a:r>
              <a:t/>
            </a:r>
            <a:endParaRPr/>
          </a:p>
        </p:txBody>
      </p:sp>
      <p:sp>
        <p:nvSpPr>
          <p:cNvPr id="235" name="Google Shape;23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 Cigarettes and vapes both contain a drug (nicotine) and other harmful chemicals. </a:t>
            </a:r>
            <a:br>
              <a:rPr lang="en-US"/>
            </a:br>
            <a:br>
              <a:rPr lang="en-US"/>
            </a:br>
            <a:r>
              <a:rPr lang="en-US"/>
              <a:t>● Key Message: Inhaling any amount of chemicals is harmful to lungs. Vapes are not safe.</a:t>
            </a:r>
            <a:endParaRPr/>
          </a:p>
        </p:txBody>
      </p:sp>
      <p:sp>
        <p:nvSpPr>
          <p:cNvPr id="246" name="Google Shape;24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question is connecting the risks of vaping to the respiratory system, which is part of their health and science curriculum.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Key Message: Vaping means that a person is inhaling chemicals and nicotine. Inhaling these things from vaping aerosol can damage a person’s lungs. </a:t>
            </a:r>
            <a:endParaRPr/>
          </a:p>
          <a:p>
            <a:pPr indent="0" lvl="0" marL="0" rtl="0" algn="l">
              <a:lnSpc>
                <a:spcPct val="100000"/>
              </a:lnSpc>
              <a:spcBef>
                <a:spcPts val="0"/>
              </a:spcBef>
              <a:spcAft>
                <a:spcPts val="0"/>
              </a:spcAft>
              <a:buSzPts val="1400"/>
              <a:buNone/>
            </a:pPr>
            <a:r>
              <a:t/>
            </a:r>
            <a:endParaRPr/>
          </a:p>
        </p:txBody>
      </p:sp>
      <p:sp>
        <p:nvSpPr>
          <p:cNvPr id="265" name="Google Shape;26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is connecting the risks of vaping to the circulatory system.</a:t>
            </a:r>
            <a:endParaRPr/>
          </a:p>
          <a:p>
            <a:pPr indent="-228600" lvl="0" marL="457200" rtl="0" algn="l">
              <a:lnSpc>
                <a:spcPct val="100000"/>
              </a:lnSpc>
              <a:spcBef>
                <a:spcPts val="0"/>
              </a:spcBef>
              <a:spcAft>
                <a:spcPts val="0"/>
              </a:spcAft>
              <a:buSzPts val="1400"/>
              <a:buFont typeface="Arial"/>
              <a:buChar char="•"/>
            </a:pPr>
            <a:r>
              <a:rPr lang="en-US" u="sng"/>
              <a:t>Key Message:</a:t>
            </a:r>
            <a:r>
              <a:rPr lang="en-US"/>
              <a:t> Vaping means that a person is inhaling chemicals and nicotine. Inhaling nicotine from vaping increases a person’s heart rate.</a:t>
            </a:r>
            <a:endParaRPr/>
          </a:p>
          <a:p>
            <a:pPr indent="-228600" lvl="0" marL="457200" rtl="0" algn="l">
              <a:lnSpc>
                <a:spcPct val="100000"/>
              </a:lnSpc>
              <a:spcBef>
                <a:spcPts val="0"/>
              </a:spcBef>
              <a:spcAft>
                <a:spcPts val="0"/>
              </a:spcAft>
              <a:buSzPts val="1400"/>
              <a:buNone/>
            </a:pPr>
            <a:r>
              <a:rPr lang="en-US"/>
              <a:t> </a:t>
            </a:r>
            <a:endParaRPr/>
          </a:p>
          <a:p>
            <a:pPr indent="-228600" lvl="0" marL="457200" rtl="0" algn="l">
              <a:lnSpc>
                <a:spcPct val="100000"/>
              </a:lnSpc>
              <a:spcBef>
                <a:spcPts val="0"/>
              </a:spcBef>
              <a:spcAft>
                <a:spcPts val="0"/>
              </a:spcAft>
              <a:buSzPts val="1400"/>
              <a:buFont typeface="Arial"/>
              <a:buChar char="•"/>
            </a:pPr>
            <a:r>
              <a:rPr lang="en-US"/>
              <a:t>NOTE TO TEACHER: Nicotine is a stimulant, which increases blood pressure and heart rate. Over time, this leads to heart disease. Young people who vape (and never smoked cigarettes) are showing early signs of heart disease. The main point is that vaping can hurt your body in different ways.</a:t>
            </a:r>
            <a:endParaRPr/>
          </a:p>
          <a:p>
            <a:pPr indent="0" lvl="0" marL="0" rtl="0" algn="l">
              <a:lnSpc>
                <a:spcPct val="100000"/>
              </a:lnSpc>
              <a:spcBef>
                <a:spcPts val="0"/>
              </a:spcBef>
              <a:spcAft>
                <a:spcPts val="0"/>
              </a:spcAft>
              <a:buSzPts val="1400"/>
              <a:buNone/>
            </a:pPr>
            <a:r>
              <a:t/>
            </a:r>
            <a:endParaRPr/>
          </a:p>
        </p:txBody>
      </p:sp>
      <p:sp>
        <p:nvSpPr>
          <p:cNvPr id="281" name="Google Shape;28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Correct Answer: False</a:t>
            </a:r>
            <a:endParaRPr/>
          </a:p>
          <a:p>
            <a:pPr indent="0" lvl="0" marL="0" marR="0" rtl="0" algn="l">
              <a:lnSpc>
                <a:spcPct val="100000"/>
              </a:lnSpc>
              <a:spcBef>
                <a:spcPts val="0"/>
              </a:spcBef>
              <a:spcAft>
                <a:spcPts val="0"/>
              </a:spcAft>
              <a:buClr>
                <a:srgbClr val="000000"/>
              </a:buClr>
              <a:buSzPts val="1400"/>
              <a:buFont typeface="Arial"/>
              <a:buNone/>
            </a:pPr>
            <a:r>
              <a:rPr lang="en-US"/>
              <a:t>To your brain, the chemical or drug of nicotine is the same, regardless of where it comes from.  </a:t>
            </a:r>
            <a:endParaRPr/>
          </a:p>
          <a:p>
            <a:pPr indent="0" lvl="0" marL="0" marR="0" rtl="0" algn="l">
              <a:lnSpc>
                <a:spcPct val="100000"/>
              </a:lnSpc>
              <a:spcBef>
                <a:spcPts val="0"/>
              </a:spcBef>
              <a:spcAft>
                <a:spcPts val="0"/>
              </a:spcAft>
              <a:buClr>
                <a:srgbClr val="000000"/>
              </a:buClr>
              <a:buSzPts val="1400"/>
              <a:buFont typeface="Arial"/>
              <a:buNone/>
            </a:pPr>
            <a:r>
              <a:rPr lang="en-US"/>
              <a:t>Just like vitamin c is the same whether it comes from eating an orange or a lemon. Your mouth recognized a difference, but your body uses it the same, regardless where it came from. </a:t>
            </a:r>
            <a:br>
              <a:rPr lang="en-US"/>
            </a:br>
            <a:br>
              <a:rPr lang="en-US"/>
            </a:br>
            <a:r>
              <a:rPr lang="en-US"/>
              <a:t>● Key Message: All forms of nicotine are the same to your brain, and cause the same effects on the brain, heart and body, including addiction.</a:t>
            </a:r>
            <a:endParaRPr/>
          </a:p>
          <a:p>
            <a:pPr indent="0" lvl="0" marL="0" rtl="0" algn="l">
              <a:lnSpc>
                <a:spcPct val="100000"/>
              </a:lnSpc>
              <a:spcBef>
                <a:spcPts val="0"/>
              </a:spcBef>
              <a:spcAft>
                <a:spcPts val="0"/>
              </a:spcAft>
              <a:buSzPts val="1400"/>
              <a:buNone/>
            </a:pPr>
            <a:r>
              <a:t/>
            </a:r>
            <a:endParaRPr/>
          </a:p>
        </p:txBody>
      </p:sp>
      <p:sp>
        <p:nvSpPr>
          <p:cNvPr id="299" name="Google Shape;299;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question is connecting the risks of vaping to their growth and development, their brain and nervous system.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Key Message: Nicotine from vapes negatively affects your brain and makes it more difficult to learn new things.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 TEACHER: Nicotine affects young developing brains in many negative ways. Nicotine impairs learning, memory and recall, focus and concentration. Nicotine also reduces impulse control and can cause mood swings, irritability and anxiety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younger a person is when they start using or even experimenting with nicotine, addiction can develop faster and be more intense. </a:t>
            </a:r>
            <a:endParaRPr/>
          </a:p>
        </p:txBody>
      </p:sp>
      <p:sp>
        <p:nvSpPr>
          <p:cNvPr id="315" name="Google Shape;31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24" name="Google Shape;324;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Correct Answer: All of the above</a:t>
            </a:r>
            <a:br>
              <a:rPr lang="en-US"/>
            </a:br>
            <a:r>
              <a:rPr lang="en-US"/>
              <a:t>● Introducing students to the concept that vaping can also damage your airways.</a:t>
            </a:r>
            <a:br>
              <a:rPr lang="en-US"/>
            </a:br>
            <a:r>
              <a:rPr lang="en-US"/>
              <a:t>● Key Message: Vaping can harm your airways and lungs.</a:t>
            </a:r>
            <a:endParaRPr/>
          </a:p>
          <a:p>
            <a:pPr indent="0" lvl="0" marL="0" rtl="0" algn="l">
              <a:lnSpc>
                <a:spcPct val="100000"/>
              </a:lnSpc>
              <a:spcBef>
                <a:spcPts val="0"/>
              </a:spcBef>
              <a:spcAft>
                <a:spcPts val="0"/>
              </a:spcAft>
              <a:buSzPts val="1400"/>
              <a:buNone/>
            </a:pPr>
            <a:r>
              <a:t/>
            </a:r>
            <a:endParaRPr/>
          </a:p>
        </p:txBody>
      </p:sp>
      <p:sp>
        <p:nvSpPr>
          <p:cNvPr id="345" name="Google Shape;345;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 Correct Answer: False</a:t>
            </a:r>
            <a:br>
              <a:rPr lang="en-US"/>
            </a:br>
            <a:r>
              <a:rPr lang="en-US"/>
              <a:t>● Many people believe that the aerosol from a vape is just harmless water vapour.</a:t>
            </a:r>
            <a:endParaRPr/>
          </a:p>
          <a:p>
            <a:pPr indent="0" lvl="0" marL="0" marR="0" rtl="0" algn="l">
              <a:lnSpc>
                <a:spcPct val="100000"/>
              </a:lnSpc>
              <a:spcBef>
                <a:spcPts val="0"/>
              </a:spcBef>
              <a:spcAft>
                <a:spcPts val="0"/>
              </a:spcAft>
              <a:buClr>
                <a:srgbClr val="000000"/>
              </a:buClr>
              <a:buSzPts val="1400"/>
              <a:buFont typeface="Arial"/>
              <a:buNone/>
            </a:pPr>
            <a:r>
              <a:rPr lang="en-US"/>
              <a:t>In fact, that aerosol contains many harmful chemicals.  It can cause people to have red, watery eyes, sore throats, coughing and asthma attacks. </a:t>
            </a:r>
            <a:br>
              <a:rPr lang="en-US"/>
            </a:br>
            <a:endParaRPr/>
          </a:p>
          <a:p>
            <a:pPr indent="0" lvl="0" marL="0" marR="0" rtl="0" algn="l">
              <a:lnSpc>
                <a:spcPct val="100000"/>
              </a:lnSpc>
              <a:spcBef>
                <a:spcPts val="0"/>
              </a:spcBef>
              <a:spcAft>
                <a:spcPts val="0"/>
              </a:spcAft>
              <a:buClr>
                <a:srgbClr val="000000"/>
              </a:buClr>
              <a:buSzPts val="1400"/>
              <a:buFont typeface="Arial"/>
              <a:buNone/>
            </a:pPr>
            <a:r>
              <a:rPr lang="en-US"/>
              <a:t>● Key Message: Vape clouds contain harmful chemicals. It is not water vapour. It is not safe.</a:t>
            </a:r>
            <a:endParaRPr/>
          </a:p>
          <a:p>
            <a:pPr indent="0" lvl="0" marL="0" rtl="0" algn="l">
              <a:lnSpc>
                <a:spcPct val="100000"/>
              </a:lnSpc>
              <a:spcBef>
                <a:spcPts val="0"/>
              </a:spcBef>
              <a:spcAft>
                <a:spcPts val="0"/>
              </a:spcAft>
              <a:buSzPts val="1400"/>
              <a:buNone/>
            </a:pPr>
            <a:r>
              <a:t/>
            </a:r>
            <a:endParaRPr/>
          </a:p>
        </p:txBody>
      </p:sp>
      <p:sp>
        <p:nvSpPr>
          <p:cNvPr id="368" name="Google Shape;368;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bacteria that normally live inside our mouths do not like the chemicals from vaping. To protect themselves, the bacteria produce a slime to cover themselves as a form of protection. This slime does protect the bacteria, but it softens our enamel, making it easier for cavities to develop. </a:t>
            </a:r>
            <a:endParaRPr/>
          </a:p>
          <a:p>
            <a:pPr indent="0" lvl="0" marL="0" rtl="0" algn="l">
              <a:lnSpc>
                <a:spcPct val="100000"/>
              </a:lnSpc>
              <a:spcBef>
                <a:spcPts val="0"/>
              </a:spcBef>
              <a:spcAft>
                <a:spcPts val="0"/>
              </a:spcAft>
              <a:buSzPts val="1400"/>
              <a:buNone/>
            </a:pPr>
            <a:r>
              <a:rPr lang="en-US"/>
              <a:t>Key Message: Vaping can cause cavities and harm our oral health. </a:t>
            </a:r>
            <a:endParaRPr/>
          </a:p>
        </p:txBody>
      </p:sp>
      <p:sp>
        <p:nvSpPr>
          <p:cNvPr id="390" name="Google Shape;390;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Lots of products are named after fruits, but do not contain healthy fruits in them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 you name some products like that? </a:t>
            </a:r>
            <a:br>
              <a:rPr lang="en-US"/>
            </a:br>
            <a:r>
              <a:rPr lang="en-US"/>
              <a:t>Fruit loops, fruit roll-ups, Gatorade and other drinks.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100% fruit juice comes from fruit, and does have some nutrient but it is better only have small amounts of real juice because it has high amounts of sugar. It is healthier to eat the whole fruit to get all the fibre and nutrients, as well as the juice</a:t>
            </a:r>
            <a:endParaRPr/>
          </a:p>
        </p:txBody>
      </p:sp>
      <p:sp>
        <p:nvSpPr>
          <p:cNvPr id="411" name="Google Shape;411;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49" lvl="1" marL="843914" rtl="0" algn="l">
              <a:lnSpc>
                <a:spcPct val="100000"/>
              </a:lnSpc>
              <a:spcBef>
                <a:spcPts val="110"/>
              </a:spcBef>
              <a:spcAft>
                <a:spcPts val="0"/>
              </a:spcAft>
              <a:buClr>
                <a:srgbClr val="333333"/>
              </a:buClr>
              <a:buSzPts val="1200"/>
              <a:buFont typeface="Arial"/>
              <a:buChar char="•"/>
            </a:pPr>
            <a:r>
              <a:rPr lang="en-US">
                <a:latin typeface="Arial"/>
                <a:ea typeface="Arial"/>
                <a:cs typeface="Arial"/>
                <a:sym typeface="Arial"/>
              </a:rPr>
              <a:t>Naming vaping liquids after fruit and candy makes young people want to try more flavours, to try the variety.  Fruit  names may lead children to think that there is no harm in these products – “ how can strawberry splash be dangerous?” </a:t>
            </a:r>
            <a:endParaRPr/>
          </a:p>
          <a:p>
            <a:pPr indent="-304800" lvl="1" marL="977900" marR="166370" rtl="0" algn="l">
              <a:lnSpc>
                <a:spcPct val="107916"/>
              </a:lnSpc>
              <a:spcBef>
                <a:spcPts val="0"/>
              </a:spcBef>
              <a:spcAft>
                <a:spcPts val="0"/>
              </a:spcAft>
              <a:buClr>
                <a:schemeClr val="dk1"/>
              </a:buClr>
              <a:buSzPts val="1200"/>
              <a:buFont typeface="Calibri"/>
              <a:buChar char="●"/>
            </a:pPr>
            <a:r>
              <a:rPr lang="en-US" u="sng"/>
              <a:t>Key Message</a:t>
            </a:r>
            <a:r>
              <a:rPr lang="en-US"/>
              <a:t>: Calling vaping liquids after fruit implies that they are not harmful, it attracts children and kids think it is healthier. Using healthy names for vape liquids (which contain chemicals) is dangerous for children.</a:t>
            </a:r>
            <a:endParaRPr/>
          </a:p>
          <a:p>
            <a:pPr indent="0" lvl="0" marL="0" rtl="0" algn="l">
              <a:lnSpc>
                <a:spcPct val="100000"/>
              </a:lnSpc>
              <a:spcBef>
                <a:spcPts val="0"/>
              </a:spcBef>
              <a:spcAft>
                <a:spcPts val="0"/>
              </a:spcAft>
              <a:buSzPts val="1400"/>
              <a:buNone/>
            </a:pPr>
            <a:r>
              <a:t/>
            </a:r>
            <a:endParaRPr/>
          </a:p>
        </p:txBody>
      </p:sp>
      <p:sp>
        <p:nvSpPr>
          <p:cNvPr id="423" name="Google Shape;423;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mentioned before, vaping is not safe and it exposes people to chemicals and nicotine. </a:t>
            </a:r>
            <a:endParaRPr/>
          </a:p>
          <a:p>
            <a:pPr indent="0" lvl="0" marL="0" rtl="0" algn="l">
              <a:lnSpc>
                <a:spcPct val="100000"/>
              </a:lnSpc>
              <a:spcBef>
                <a:spcPts val="0"/>
              </a:spcBef>
              <a:spcAft>
                <a:spcPts val="0"/>
              </a:spcAft>
              <a:buSzPts val="1400"/>
              <a:buNone/>
            </a:pPr>
            <a:r>
              <a:rPr lang="en-US"/>
              <a:t>Because of the chemicals and nicotine, people often have a sore throat, can experience changes in their brain (how they feel, how they learn), and have lung damage or develop heart problems from vaping. </a:t>
            </a:r>
            <a:endParaRPr/>
          </a:p>
          <a:p>
            <a:pPr indent="0" lvl="0" marL="0" rtl="0" algn="l">
              <a:lnSpc>
                <a:spcPct val="100000"/>
              </a:lnSpc>
              <a:spcBef>
                <a:spcPts val="0"/>
              </a:spcBef>
              <a:spcAft>
                <a:spcPts val="0"/>
              </a:spcAft>
              <a:buSzPts val="1400"/>
              <a:buNone/>
            </a:pPr>
            <a:r>
              <a:rPr lang="en-US"/>
              <a:t>Key Message: Nicotine poses many dangers to children.</a:t>
            </a:r>
            <a:endParaRPr/>
          </a:p>
          <a:p>
            <a:pPr indent="0" lvl="0" marL="0" rtl="0" algn="l">
              <a:lnSpc>
                <a:spcPct val="100000"/>
              </a:lnSpc>
              <a:spcBef>
                <a:spcPts val="0"/>
              </a:spcBef>
              <a:spcAft>
                <a:spcPts val="0"/>
              </a:spcAft>
              <a:buSzPts val="1400"/>
              <a:buNone/>
            </a:pPr>
            <a:r>
              <a:t/>
            </a:r>
            <a:endParaRPr/>
          </a:p>
        </p:txBody>
      </p:sp>
      <p:sp>
        <p:nvSpPr>
          <p:cNvPr id="443" name="Google Shape;443;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introduces the primary components of healthy living, including clean air to breathe.</a:t>
            </a:r>
            <a:endParaRPr/>
          </a:p>
          <a:p>
            <a:pPr indent="-228600" lvl="0" marL="457200" marR="0" rtl="0" algn="l">
              <a:lnSpc>
                <a:spcPct val="100000"/>
              </a:lnSpc>
              <a:spcBef>
                <a:spcPts val="0"/>
              </a:spcBef>
              <a:spcAft>
                <a:spcPts val="0"/>
              </a:spcAft>
              <a:buSzPts val="1400"/>
              <a:buNone/>
            </a:pPr>
            <a:r>
              <a:rPr lang="en-US" u="sng"/>
              <a:t>Key Message</a:t>
            </a:r>
            <a:r>
              <a:rPr lang="en-US"/>
              <a:t>: Your body needs clean air to be healthy and work properly</a:t>
            </a:r>
            <a:endParaRPr/>
          </a:p>
          <a:p>
            <a:pPr indent="0" lvl="0" marL="0" rtl="0" algn="l">
              <a:lnSpc>
                <a:spcPct val="100000"/>
              </a:lnSpc>
              <a:spcBef>
                <a:spcPts val="0"/>
              </a:spcBef>
              <a:spcAft>
                <a:spcPts val="0"/>
              </a:spcAft>
              <a:buSzPts val="1400"/>
              <a:buNone/>
            </a:pPr>
            <a:r>
              <a:t/>
            </a:r>
            <a:endParaRPr/>
          </a:p>
        </p:txBody>
      </p:sp>
      <p:sp>
        <p:nvSpPr>
          <p:cNvPr id="116" name="Google Shape;1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Vaping makes breathing more difficult which can immediately affect how an athlete, singer, musician can perform.  If you can’t breathe well, it will be hard to do your best!</a:t>
            </a:r>
            <a:endParaRPr/>
          </a:p>
          <a:p>
            <a:pPr indent="0" lvl="0" marL="0" rtl="0" algn="l">
              <a:lnSpc>
                <a:spcPct val="100000"/>
              </a:lnSpc>
              <a:spcBef>
                <a:spcPts val="0"/>
              </a:spcBef>
              <a:spcAft>
                <a:spcPts val="0"/>
              </a:spcAft>
              <a:buSzPts val="1400"/>
              <a:buNone/>
            </a:pPr>
            <a:r>
              <a:rPr lang="en-US"/>
              <a:t>This message might be really meaningful to some students who are doing these kinds of activities.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IDEAS FOR THE TEACHER:</a:t>
            </a:r>
            <a:endParaRPr/>
          </a:p>
          <a:p>
            <a:pPr indent="0" lvl="0" marL="0" rtl="0" algn="l">
              <a:lnSpc>
                <a:spcPct val="100000"/>
              </a:lnSpc>
              <a:spcBef>
                <a:spcPts val="0"/>
              </a:spcBef>
              <a:spcAft>
                <a:spcPts val="0"/>
              </a:spcAft>
              <a:buSzPts val="1400"/>
              <a:buNone/>
            </a:pPr>
            <a:r>
              <a:rPr lang="en-US"/>
              <a:t>Ask the class : If you are working really hard as an athlete on a team, how would you feel if some teammates are vaping before you go to a really important game?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5" name="Google Shape;465;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Correct Answer: All of the above</a:t>
            </a:r>
            <a:br>
              <a:rPr lang="en-US"/>
            </a:br>
            <a:r>
              <a:rPr lang="en-US"/>
              <a:t>● Second-hand smoke includes smoke from the burning tip of a cigarette and well</a:t>
            </a:r>
            <a:br>
              <a:rPr lang="en-US"/>
            </a:br>
            <a:r>
              <a:rPr lang="en-US"/>
              <a:t>as what is exhaled by users. Second-hand vapour is the aerosol clouds exhaled by</a:t>
            </a:r>
            <a:br>
              <a:rPr lang="en-US"/>
            </a:br>
            <a:r>
              <a:rPr lang="en-US"/>
              <a:t>users. Vapes do not have a burning tip. Both products contain chemicals that are</a:t>
            </a:r>
            <a:br>
              <a:rPr lang="en-US"/>
            </a:br>
            <a:r>
              <a:rPr lang="en-US"/>
              <a:t>harmful when inhaled by animals and humans. Unborn babies can be harmed by</a:t>
            </a:r>
            <a:br>
              <a:rPr lang="en-US"/>
            </a:br>
            <a:r>
              <a:rPr lang="en-US"/>
              <a:t>second hand smoke because they are exposed to the same things as the</a:t>
            </a:r>
            <a:br>
              <a:rPr lang="en-US"/>
            </a:br>
            <a:r>
              <a:rPr lang="en-US"/>
              <a:t>pregnant mom.</a:t>
            </a:r>
            <a:br>
              <a:rPr lang="en-US"/>
            </a:br>
            <a:r>
              <a:rPr lang="en-US"/>
              <a:t>● Key Message: Smoking and vaping are sources of air-pollution and harm humans</a:t>
            </a:r>
            <a:br>
              <a:rPr lang="en-US"/>
            </a:br>
            <a:r>
              <a:rPr lang="en-US"/>
              <a:t>and animals.</a:t>
            </a:r>
            <a:endParaRPr/>
          </a:p>
          <a:p>
            <a:pPr indent="0" lvl="0" marL="0" rtl="0" algn="l">
              <a:lnSpc>
                <a:spcPct val="100000"/>
              </a:lnSpc>
              <a:spcBef>
                <a:spcPts val="0"/>
              </a:spcBef>
              <a:spcAft>
                <a:spcPts val="0"/>
              </a:spcAft>
              <a:buSzPts val="1400"/>
              <a:buNone/>
            </a:pPr>
            <a:r>
              <a:t/>
            </a:r>
            <a:endParaRPr/>
          </a:p>
        </p:txBody>
      </p:sp>
      <p:sp>
        <p:nvSpPr>
          <p:cNvPr id="497" name="Google Shape;497;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Correct Answer: All of the above</a:t>
            </a:r>
            <a:br>
              <a:rPr lang="en-US"/>
            </a:br>
            <a:r>
              <a:rPr lang="en-US"/>
              <a:t>● To live a long and healthy life, there are things that you should do and things</a:t>
            </a:r>
            <a:br>
              <a:rPr lang="en-US"/>
            </a:br>
            <a:r>
              <a:rPr lang="en-US"/>
              <a:t>that you shouldn’t do. Discuss other behaviours that can be adopted or avoided.</a:t>
            </a:r>
            <a:br>
              <a:rPr lang="en-US"/>
            </a:br>
            <a:r>
              <a:rPr lang="en-US"/>
              <a:t>● Key Message: Reinforcing the healthy choices for healthy living.</a:t>
            </a:r>
            <a:endParaRPr/>
          </a:p>
          <a:p>
            <a:pPr indent="0" lvl="0" marL="0" rtl="0" algn="l">
              <a:lnSpc>
                <a:spcPct val="100000"/>
              </a:lnSpc>
              <a:spcBef>
                <a:spcPts val="0"/>
              </a:spcBef>
              <a:spcAft>
                <a:spcPts val="0"/>
              </a:spcAft>
              <a:buSzPts val="1400"/>
              <a:buNone/>
            </a:pPr>
            <a:r>
              <a:t/>
            </a:r>
            <a:endParaRPr/>
          </a:p>
        </p:txBody>
      </p:sp>
      <p:sp>
        <p:nvSpPr>
          <p:cNvPr id="515" name="Google Shape;515;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This concludes this portion of Vaping the EX-Files – Let’s EXPLAIN Vaping. </a:t>
            </a:r>
            <a:endParaRPr/>
          </a:p>
          <a:p>
            <a:pPr indent="-228600" lvl="0" marL="457200" marR="0" rtl="0" algn="l">
              <a:lnSpc>
                <a:spcPct val="100000"/>
              </a:lnSpc>
              <a:spcBef>
                <a:spcPts val="0"/>
              </a:spcBef>
              <a:spcAft>
                <a:spcPts val="0"/>
              </a:spcAft>
              <a:buSzPts val="1400"/>
              <a:buNone/>
            </a:pPr>
            <a:r>
              <a:rPr lang="en-US"/>
              <a:t>You may want to discuss what the students found interesting or allow them to ask a few questions.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You can continue with learning activities in the Grade 4 Student Workbook.</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Please remember to complete the teacher Feedback form. </a:t>
            </a:r>
            <a:endParaRPr/>
          </a:p>
        </p:txBody>
      </p:sp>
      <p:sp>
        <p:nvSpPr>
          <p:cNvPr id="524" name="Google Shape;524;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is bringing the focus of the lesson towards lungs and how important it is to keep them healthy</a:t>
            </a:r>
            <a:r>
              <a:rPr lang="en-US">
                <a:solidFill>
                  <a:srgbClr val="1E53A3"/>
                </a:solidFill>
              </a:rPr>
              <a:t>.</a:t>
            </a:r>
            <a:endParaRPr/>
          </a:p>
          <a:p>
            <a:pPr indent="-228600" lvl="0" marL="457200" marR="0" rtl="0" algn="l">
              <a:lnSpc>
                <a:spcPct val="100000"/>
              </a:lnSpc>
              <a:spcBef>
                <a:spcPts val="0"/>
              </a:spcBef>
              <a:spcAft>
                <a:spcPts val="0"/>
              </a:spcAft>
              <a:buSzPts val="1400"/>
              <a:buNone/>
            </a:pPr>
            <a:r>
              <a:rPr lang="en-US" u="sng"/>
              <a:t>Key Message:</a:t>
            </a:r>
            <a:r>
              <a:rPr lang="en-US"/>
              <a:t> Healthy lungs are needed to breathe properly.</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IDEAS FOR CLASS PARTICIPATION:</a:t>
            </a:r>
            <a:endParaRPr/>
          </a:p>
          <a:p>
            <a:pPr indent="-228600" lvl="0" marL="457200" marR="0" rtl="0" algn="l">
              <a:lnSpc>
                <a:spcPct val="100000"/>
              </a:lnSpc>
              <a:spcBef>
                <a:spcPts val="0"/>
              </a:spcBef>
              <a:spcAft>
                <a:spcPts val="0"/>
              </a:spcAft>
              <a:buSzPts val="1400"/>
              <a:buNone/>
            </a:pPr>
            <a:r>
              <a:rPr lang="en-US"/>
              <a:t>Lead the students through a deep breathing exercise by inhaling for 4 seconds through the nose, hold for 4 seconds, exhale for 4 seconds through their mouth. </a:t>
            </a:r>
            <a:endParaRPr/>
          </a:p>
          <a:p>
            <a:pPr indent="-228600" lvl="0" marL="457200" marR="0" rtl="0" algn="l">
              <a:lnSpc>
                <a:spcPct val="100000"/>
              </a:lnSpc>
              <a:spcBef>
                <a:spcPts val="0"/>
              </a:spcBef>
              <a:spcAft>
                <a:spcPts val="0"/>
              </a:spcAft>
              <a:buSzPts val="1400"/>
              <a:buNone/>
            </a:pPr>
            <a:r>
              <a:rPr lang="en-US"/>
              <a:t>Ask students to feel their lungs expand, notice how easy it was because their lungs are healthy. </a:t>
            </a:r>
            <a:endParaRPr/>
          </a:p>
          <a:p>
            <a:pPr indent="-228600" lvl="0" marL="457200" marR="0" rtl="0" algn="l">
              <a:lnSpc>
                <a:spcPct val="100000"/>
              </a:lnSpc>
              <a:spcBef>
                <a:spcPts val="0"/>
              </a:spcBef>
              <a:spcAft>
                <a:spcPts val="0"/>
              </a:spcAft>
              <a:buSzPts val="1400"/>
              <a:buNone/>
            </a:pPr>
            <a:r>
              <a:rPr lang="en-US"/>
              <a:t>Ask them how breathing might feel if they were sick, had asthma or if their lungs were damaged. </a:t>
            </a:r>
            <a:endParaRPr/>
          </a:p>
          <a:p>
            <a:pPr indent="0" lvl="0" marL="0" rtl="0" algn="l">
              <a:lnSpc>
                <a:spcPct val="100000"/>
              </a:lnSpc>
              <a:spcBef>
                <a:spcPts val="0"/>
              </a:spcBef>
              <a:spcAft>
                <a:spcPts val="0"/>
              </a:spcAft>
              <a:buSzPts val="1400"/>
              <a:buNone/>
            </a:pPr>
            <a:r>
              <a:t/>
            </a:r>
            <a:endParaRPr/>
          </a:p>
        </p:txBody>
      </p:sp>
      <p:sp>
        <p:nvSpPr>
          <p:cNvPr id="134" name="Google Shape;1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is introducing the importance of the heart and will tie into subsequent questions concerning vaping and its effect on the heart</a:t>
            </a:r>
            <a:endParaRPr/>
          </a:p>
          <a:p>
            <a:pPr indent="-228600" lvl="0" marL="457200" marR="0" rtl="0" algn="l">
              <a:lnSpc>
                <a:spcPct val="100000"/>
              </a:lnSpc>
              <a:spcBef>
                <a:spcPts val="0"/>
              </a:spcBef>
              <a:spcAft>
                <a:spcPts val="0"/>
              </a:spcAft>
              <a:buSzPts val="1400"/>
              <a:buNone/>
            </a:pPr>
            <a:r>
              <a:rPr lang="en-US" u="sng"/>
              <a:t>Key Message:</a:t>
            </a:r>
            <a:r>
              <a:rPr lang="en-US"/>
              <a:t> Your heart is a vital organ that needs to be kept healthy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IDEAS FOR CLASS PARTICIPATION:</a:t>
            </a:r>
            <a:endParaRPr/>
          </a:p>
          <a:p>
            <a:pPr indent="0" lvl="0" marL="0" rtl="0" algn="l">
              <a:lnSpc>
                <a:spcPct val="100000"/>
              </a:lnSpc>
              <a:spcBef>
                <a:spcPts val="0"/>
              </a:spcBef>
              <a:spcAft>
                <a:spcPts val="0"/>
              </a:spcAft>
              <a:buSzPts val="1400"/>
              <a:buNone/>
            </a:pPr>
            <a:r>
              <a:rPr lang="en-US"/>
              <a:t>Ask students to put their hand over the left side of their chest to feel their heart beating. </a:t>
            </a:r>
            <a:endParaRPr/>
          </a:p>
          <a:p>
            <a:pPr indent="0" lvl="0" marL="0" rtl="0" algn="l">
              <a:lnSpc>
                <a:spcPct val="100000"/>
              </a:lnSpc>
              <a:spcBef>
                <a:spcPts val="0"/>
              </a:spcBef>
              <a:spcAft>
                <a:spcPts val="0"/>
              </a:spcAft>
              <a:buSzPts val="1400"/>
              <a:buNone/>
            </a:pPr>
            <a:r>
              <a:rPr lang="en-US"/>
              <a:t>Ask them how big do they think it is? It is about the size of their fist! </a:t>
            </a:r>
            <a:endParaRPr/>
          </a:p>
          <a:p>
            <a:pPr indent="0" lvl="0" marL="0" rtl="0" algn="l">
              <a:lnSpc>
                <a:spcPct val="100000"/>
              </a:lnSpc>
              <a:spcBef>
                <a:spcPts val="0"/>
              </a:spcBef>
              <a:spcAft>
                <a:spcPts val="0"/>
              </a:spcAft>
              <a:buSzPts val="1400"/>
              <a:buNone/>
            </a:pPr>
            <a:r>
              <a:rPr lang="en-US"/>
              <a:t>Ask students if their heart takes a break? Does it stop when they sleep? NO&lt; It keeps beating from the time it started in their mother’s womb, until we die. </a:t>
            </a:r>
            <a:endParaRPr/>
          </a:p>
        </p:txBody>
      </p:sp>
      <p:sp>
        <p:nvSpPr>
          <p:cNvPr id="150" name="Google Shape;1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7" name="Shape 17"/>
        <p:cNvGrpSpPr/>
        <p:nvPr/>
      </p:nvGrpSpPr>
      <p:grpSpPr>
        <a:xfrm>
          <a:off x="0" y="0"/>
          <a:ext cx="0" cy="0"/>
          <a:chOff x="0" y="0"/>
          <a:chExt cx="0" cy="0"/>
        </a:xfrm>
      </p:grpSpPr>
      <p:sp>
        <p:nvSpPr>
          <p:cNvPr id="18" name="Google Shape;18;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8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89"/>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8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8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90"/>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90"/>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9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9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 name="Shape 21"/>
        <p:cNvGrpSpPr/>
        <p:nvPr/>
      </p:nvGrpSpPr>
      <p:grpSpPr>
        <a:xfrm>
          <a:off x="0" y="0"/>
          <a:ext cx="0" cy="0"/>
          <a:chOff x="0" y="0"/>
          <a:chExt cx="0" cy="0"/>
        </a:xfrm>
      </p:grpSpPr>
      <p:sp>
        <p:nvSpPr>
          <p:cNvPr id="22" name="Google Shape;22;p81"/>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81"/>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8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81"/>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8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2"/>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2" name="Google Shape;32;p82"/>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3" name="Google Shape;33;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8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9" name="Google Shape;39;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8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5" name="Google Shape;45;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8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8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8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8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8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7"/>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87"/>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8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8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88"/>
          <p:cNvSpPr/>
          <p:nvPr>
            <p:ph idx="2" type="pic"/>
          </p:nvPr>
        </p:nvSpPr>
        <p:spPr>
          <a:xfrm>
            <a:off x="3570644" y="767419"/>
            <a:ext cx="8115230" cy="5330952"/>
          </a:xfrm>
          <a:prstGeom prst="rect">
            <a:avLst/>
          </a:prstGeom>
          <a:solidFill>
            <a:srgbClr val="BFBFBF"/>
          </a:solidFill>
          <a:ln>
            <a:noFill/>
          </a:ln>
        </p:spPr>
      </p:sp>
      <p:sp>
        <p:nvSpPr>
          <p:cNvPr id="72" name="Google Shape;72;p88"/>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8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8"/>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1200"/>
              <a:buFont typeface="Corbel"/>
              <a:buNone/>
              <a:defRPr/>
            </a:lvl1pPr>
            <a:lvl2pPr indent="0" lvl="1" marL="0" algn="r">
              <a:spcBef>
                <a:spcPts val="0"/>
              </a:spcBef>
              <a:spcAft>
                <a:spcPts val="0"/>
              </a:spcAft>
              <a:buClr>
                <a:schemeClr val="accent1"/>
              </a:buClr>
              <a:buSzPts val="1200"/>
              <a:buFont typeface="Corbel"/>
              <a:buNone/>
              <a:defRPr/>
            </a:lvl2pPr>
            <a:lvl3pPr indent="0" lvl="2" marL="0" algn="r">
              <a:spcBef>
                <a:spcPts val="0"/>
              </a:spcBef>
              <a:spcAft>
                <a:spcPts val="0"/>
              </a:spcAft>
              <a:buClr>
                <a:schemeClr val="accent1"/>
              </a:buClr>
              <a:buSzPts val="1200"/>
              <a:buFont typeface="Corbel"/>
              <a:buNone/>
              <a:defRPr/>
            </a:lvl3pPr>
            <a:lvl4pPr indent="0" lvl="3" marL="0" algn="r">
              <a:spcBef>
                <a:spcPts val="0"/>
              </a:spcBef>
              <a:spcAft>
                <a:spcPts val="0"/>
              </a:spcAft>
              <a:buClr>
                <a:schemeClr val="accent1"/>
              </a:buClr>
              <a:buSzPts val="1200"/>
              <a:buFont typeface="Corbel"/>
              <a:buNone/>
              <a:defRPr/>
            </a:lvl4pPr>
            <a:lvl5pPr indent="0" lvl="4" marL="0" algn="r">
              <a:spcBef>
                <a:spcPts val="0"/>
              </a:spcBef>
              <a:spcAft>
                <a:spcPts val="0"/>
              </a:spcAft>
              <a:buClr>
                <a:schemeClr val="accent1"/>
              </a:buClr>
              <a:buSzPts val="1200"/>
              <a:buFont typeface="Corbel"/>
              <a:buNone/>
              <a:defRPr/>
            </a:lvl5pPr>
            <a:lvl6pPr indent="0" lvl="5" marL="0" algn="r">
              <a:spcBef>
                <a:spcPts val="0"/>
              </a:spcBef>
              <a:spcAft>
                <a:spcPts val="0"/>
              </a:spcAft>
              <a:buClr>
                <a:schemeClr val="accent1"/>
              </a:buClr>
              <a:buSzPts val="1200"/>
              <a:buFont typeface="Corbel"/>
              <a:buNone/>
              <a:defRPr/>
            </a:lvl6pPr>
            <a:lvl7pPr indent="0" lvl="6" marL="0" algn="r">
              <a:spcBef>
                <a:spcPts val="0"/>
              </a:spcBef>
              <a:spcAft>
                <a:spcPts val="0"/>
              </a:spcAft>
              <a:buClr>
                <a:schemeClr val="accent1"/>
              </a:buClr>
              <a:buSzPts val="1200"/>
              <a:buFont typeface="Corbel"/>
              <a:buNone/>
              <a:defRPr/>
            </a:lvl7pPr>
            <a:lvl8pPr indent="0" lvl="7" marL="0" algn="r">
              <a:spcBef>
                <a:spcPts val="0"/>
              </a:spcBef>
              <a:spcAft>
                <a:spcPts val="0"/>
              </a:spcAft>
              <a:buClr>
                <a:schemeClr val="accent1"/>
              </a:buClr>
              <a:buSzPts val="1200"/>
              <a:buFont typeface="Corbel"/>
              <a:buNone/>
              <a:defRPr/>
            </a:lvl8pPr>
            <a:lvl9pPr indent="0" lvl="8" marL="0" algn="r">
              <a:spcBef>
                <a:spcPts val="0"/>
              </a:spcBef>
              <a:spcAft>
                <a:spcPts val="0"/>
              </a:spcAft>
              <a:buClr>
                <a:schemeClr val="accent1"/>
              </a:buClr>
              <a:buSzPts val="1200"/>
              <a:buFont typeface="Corbe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9"/>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7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79"/>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7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6" name="Google Shape;16;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rtl="0" algn="r">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hyperlink" Target="https://create.kahoot.it/share/2025-vaping-the-ex-files-let-s-explain-vaping-grade-4/a8accf7d-a0a8-4828-b3ec-1aeb7873ac3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1.jpg"/><Relationship Id="rId5"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1.jpg"/><Relationship Id="rId5"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1.jpg"/><Relationship Id="rId5"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31.jpg"/><Relationship Id="rId5"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4.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1" name="Shape 91"/>
        <p:cNvGrpSpPr/>
        <p:nvPr/>
      </p:nvGrpSpPr>
      <p:grpSpPr>
        <a:xfrm>
          <a:off x="0" y="0"/>
          <a:ext cx="0" cy="0"/>
          <a:chOff x="0" y="0"/>
          <a:chExt cx="0" cy="0"/>
        </a:xfrm>
      </p:grpSpPr>
      <p:pic>
        <p:nvPicPr>
          <p:cNvPr descr="A picture containing text, clipart&#10;&#10;Description automatically generated" id="92" name="Google Shape;92;p2"/>
          <p:cNvPicPr preferRelativeResize="0"/>
          <p:nvPr/>
        </p:nvPicPr>
        <p:blipFill rotWithShape="1">
          <a:blip r:embed="rId3">
            <a:alphaModFix/>
          </a:blip>
          <a:srcRect b="0" l="-2249" r="0" t="0"/>
          <a:stretch/>
        </p:blipFill>
        <p:spPr>
          <a:xfrm>
            <a:off x="426525" y="710325"/>
            <a:ext cx="4730625" cy="5140675"/>
          </a:xfrm>
          <a:prstGeom prst="rect">
            <a:avLst/>
          </a:prstGeom>
          <a:noFill/>
          <a:ln>
            <a:noFill/>
          </a:ln>
        </p:spPr>
      </p:pic>
      <p:sp>
        <p:nvSpPr>
          <p:cNvPr id="93" name="Google Shape;93;p2"/>
          <p:cNvSpPr txBox="1"/>
          <p:nvPr/>
        </p:nvSpPr>
        <p:spPr>
          <a:xfrm>
            <a:off x="5816600" y="1075266"/>
            <a:ext cx="5643844" cy="5140669"/>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002060"/>
              </a:buClr>
              <a:buSzPct val="100000"/>
              <a:buFont typeface="Calibri"/>
              <a:buNone/>
            </a:pPr>
            <a:r>
              <a:rPr b="0" i="0" lang="en-US" sz="2400" u="none" cap="none" strike="noStrike">
                <a:solidFill>
                  <a:srgbClr val="002060"/>
                </a:solidFill>
                <a:latin typeface="Calibri"/>
                <a:ea typeface="Calibri"/>
                <a:cs typeface="Calibri"/>
                <a:sym typeface="Calibri"/>
              </a:rPr>
              <a:t>Dear Teacher,</a:t>
            </a:r>
            <a:endParaRPr b="0" i="0" sz="1800" u="none" cap="none" strike="noStrike">
              <a:solidFill>
                <a:schemeClr val="dk1"/>
              </a:solidFill>
              <a:latin typeface="Corbel"/>
              <a:ea typeface="Corbel"/>
              <a:cs typeface="Corbel"/>
              <a:sym typeface="Corbel"/>
            </a:endParaRPr>
          </a:p>
          <a:p>
            <a:pPr indent="112776" lvl="0" marL="0" marR="0" rtl="0" algn="l">
              <a:lnSpc>
                <a:spcPct val="90000"/>
              </a:lnSpc>
              <a:spcBef>
                <a:spcPts val="600"/>
              </a:spcBef>
              <a:spcAft>
                <a:spcPts val="0"/>
              </a:spcAft>
              <a:buClr>
                <a:schemeClr val="accent1"/>
              </a:buClr>
              <a:buSzPct val="86486"/>
              <a:buFont typeface="Corbel"/>
              <a:buNone/>
            </a:pPr>
            <a:r>
              <a:t/>
            </a:r>
            <a:endParaRPr b="0" i="0" sz="2400" u="none" cap="none" strike="noStrike">
              <a:solidFill>
                <a:srgbClr val="002060"/>
              </a:solidFill>
              <a:latin typeface="Calibri"/>
              <a:ea typeface="Calibri"/>
              <a:cs typeface="Calibri"/>
              <a:sym typeface="Calibri"/>
            </a:endParaRPr>
          </a:p>
          <a:p>
            <a:pPr indent="0" lvl="0" marL="0" marR="0" rtl="0" algn="l">
              <a:lnSpc>
                <a:spcPct val="90000"/>
              </a:lnSpc>
              <a:spcBef>
                <a:spcPts val="600"/>
              </a:spcBef>
              <a:spcAft>
                <a:spcPts val="0"/>
              </a:spcAft>
              <a:buClr>
                <a:srgbClr val="002060"/>
              </a:buClr>
              <a:buSzPct val="100000"/>
              <a:buFont typeface="Calibri"/>
              <a:buNone/>
            </a:pPr>
            <a:r>
              <a:rPr b="0" i="0" lang="en-US" sz="2400" u="none" cap="none" strike="noStrike">
                <a:solidFill>
                  <a:srgbClr val="002060"/>
                </a:solidFill>
                <a:latin typeface="Calibri"/>
                <a:ea typeface="Calibri"/>
                <a:cs typeface="Calibri"/>
                <a:sym typeface="Calibri"/>
              </a:rPr>
              <a:t>This PowerPoint presentation is also available as a Kahoot Game.   The questions are the same in each format, so use the resource that your classroom technology can accommodate best. </a:t>
            </a:r>
            <a:endParaRPr b="0" i="0" sz="2400" u="none" cap="none" strike="noStrike">
              <a:solidFill>
                <a:srgbClr val="002060"/>
              </a:solidFill>
              <a:latin typeface="Calibri"/>
              <a:ea typeface="Calibri"/>
              <a:cs typeface="Calibri"/>
              <a:sym typeface="Calibri"/>
            </a:endParaRPr>
          </a:p>
          <a:p>
            <a:pPr indent="0" lvl="0" marL="0" marR="0" rtl="0" algn="l">
              <a:lnSpc>
                <a:spcPct val="90000"/>
              </a:lnSpc>
              <a:spcBef>
                <a:spcPts val="600"/>
              </a:spcBef>
              <a:spcAft>
                <a:spcPts val="0"/>
              </a:spcAft>
              <a:buClr>
                <a:srgbClr val="002060"/>
              </a:buClr>
              <a:buSzPct val="100000"/>
              <a:buFont typeface="Calibri"/>
              <a:buNone/>
            </a:pPr>
            <a:r>
              <a:rPr lang="en-US" sz="2400">
                <a:solidFill>
                  <a:srgbClr val="4C1130"/>
                </a:solidFill>
                <a:latin typeface="Calibri"/>
                <a:ea typeface="Calibri"/>
                <a:cs typeface="Calibri"/>
                <a:sym typeface="Calibri"/>
              </a:rPr>
              <a:t>Link: </a:t>
            </a:r>
            <a:r>
              <a:rPr lang="en-US" sz="2400" u="sng">
                <a:solidFill>
                  <a:srgbClr val="4C1130"/>
                </a:solidFill>
                <a:latin typeface="Calibri"/>
                <a:ea typeface="Calibri"/>
                <a:cs typeface="Calibri"/>
                <a:sym typeface="Calibri"/>
                <a:hlinkClick r:id="rId4">
                  <a:extLst>
                    <a:ext uri="{A12FA001-AC4F-418D-AE19-62706E023703}">
                      <ahyp:hlinkClr val="tx"/>
                    </a:ext>
                  </a:extLst>
                </a:hlinkClick>
              </a:rPr>
              <a:t>https://create.kahoot.it/share/2025-vaping-the-ex-files-let-s-explain-vaping-grade-4/a8accf7d-a0a8-4828-b3ec-1aeb7873ac3a</a:t>
            </a:r>
            <a:r>
              <a:rPr lang="en-US" sz="2400">
                <a:solidFill>
                  <a:srgbClr val="002060"/>
                </a:solidFill>
                <a:latin typeface="Calibri"/>
                <a:ea typeface="Calibri"/>
                <a:cs typeface="Calibri"/>
                <a:sym typeface="Calibri"/>
              </a:rPr>
              <a:t> </a:t>
            </a:r>
            <a:endParaRPr sz="2400">
              <a:solidFill>
                <a:srgbClr val="002060"/>
              </a:solidFill>
              <a:latin typeface="Calibri"/>
              <a:ea typeface="Calibri"/>
              <a:cs typeface="Calibri"/>
              <a:sym typeface="Calibri"/>
            </a:endParaRPr>
          </a:p>
          <a:p>
            <a:pPr indent="0" lvl="0" marL="0" marR="0" rtl="0" algn="l">
              <a:lnSpc>
                <a:spcPct val="90000"/>
              </a:lnSpc>
              <a:spcBef>
                <a:spcPts val="600"/>
              </a:spcBef>
              <a:spcAft>
                <a:spcPts val="0"/>
              </a:spcAft>
              <a:buClr>
                <a:srgbClr val="002060"/>
              </a:buClr>
              <a:buSzPct val="100000"/>
              <a:buFont typeface="Calibri"/>
              <a:buNone/>
            </a:pPr>
            <a:r>
              <a:rPr b="0" i="0" lang="en-US" sz="2400" u="none" cap="none" strike="noStrike">
                <a:solidFill>
                  <a:srgbClr val="002060"/>
                </a:solidFill>
                <a:latin typeface="Calibri"/>
                <a:ea typeface="Calibri"/>
                <a:cs typeface="Calibri"/>
                <a:sym typeface="Calibri"/>
              </a:rPr>
              <a:t>There is a Teacher’s Notes and Answers sheet available to guide you through this presentation, however, we have put that same information in the speaker’s notes section of this presentation , which may be helpful for you too. </a:t>
            </a:r>
            <a:endParaRPr b="0" i="0" sz="1800" u="none" cap="none" strike="noStrike">
              <a:solidFill>
                <a:schemeClr val="dk1"/>
              </a:solidFill>
              <a:latin typeface="Corbel"/>
              <a:ea typeface="Corbel"/>
              <a:cs typeface="Corbel"/>
              <a:sym typeface="Corbel"/>
            </a:endParaRPr>
          </a:p>
          <a:p>
            <a:pPr indent="112776" lvl="0" marL="0" marR="0" rtl="0" algn="l">
              <a:lnSpc>
                <a:spcPct val="90000"/>
              </a:lnSpc>
              <a:spcBef>
                <a:spcPts val="600"/>
              </a:spcBef>
              <a:spcAft>
                <a:spcPts val="0"/>
              </a:spcAft>
              <a:buClr>
                <a:schemeClr val="accent1"/>
              </a:buClr>
              <a:buSzPct val="86486"/>
              <a:buFont typeface="Corbel"/>
              <a:buNone/>
            </a:pPr>
            <a:r>
              <a:t/>
            </a:r>
            <a:endParaRPr b="0" i="0" sz="2400" u="none" cap="none" strike="noStrike">
              <a:solidFill>
                <a:srgbClr val="002060"/>
              </a:solidFill>
              <a:latin typeface="Calibri"/>
              <a:ea typeface="Calibri"/>
              <a:cs typeface="Calibri"/>
              <a:sym typeface="Calibri"/>
            </a:endParaRPr>
          </a:p>
          <a:p>
            <a:pPr indent="-112034" lvl="0" marL="0" marR="0" rtl="0" algn="l">
              <a:lnSpc>
                <a:spcPct val="90000"/>
              </a:lnSpc>
              <a:spcBef>
                <a:spcPts val="600"/>
              </a:spcBef>
              <a:spcAft>
                <a:spcPts val="0"/>
              </a:spcAft>
              <a:buClr>
                <a:schemeClr val="accent1"/>
              </a:buClr>
              <a:buSzPct val="86486"/>
              <a:buFont typeface="Corbel"/>
              <a:buChar char="•"/>
            </a:pPr>
            <a:r>
              <a:rPr b="0" i="0" lang="en-US" sz="2400" u="none" cap="none" strike="noStrike">
                <a:solidFill>
                  <a:srgbClr val="002060"/>
                </a:solidFill>
                <a:latin typeface="Calibri"/>
                <a:ea typeface="Calibri"/>
                <a:cs typeface="Calibri"/>
                <a:sym typeface="Calibri"/>
              </a:rPr>
              <a:t>With many thanks,</a:t>
            </a:r>
            <a:endParaRPr b="0" i="0" sz="1800" u="none" cap="none" strike="noStrike">
              <a:solidFill>
                <a:schemeClr val="dk1"/>
              </a:solidFill>
              <a:latin typeface="Corbel"/>
              <a:ea typeface="Corbel"/>
              <a:cs typeface="Corbel"/>
              <a:sym typeface="Corbel"/>
            </a:endParaRPr>
          </a:p>
          <a:p>
            <a:pPr indent="-112034" lvl="0" marL="0" marR="0" rtl="0" algn="l">
              <a:lnSpc>
                <a:spcPct val="90000"/>
              </a:lnSpc>
              <a:spcBef>
                <a:spcPts val="600"/>
              </a:spcBef>
              <a:spcAft>
                <a:spcPts val="0"/>
              </a:spcAft>
              <a:buClr>
                <a:schemeClr val="accent1"/>
              </a:buClr>
              <a:buSzPct val="86486"/>
              <a:buFont typeface="Corbel"/>
              <a:buChar char="•"/>
            </a:pPr>
            <a:r>
              <a:rPr b="0" i="0" lang="en-US" sz="2400" u="none" cap="none" strike="noStrike">
                <a:solidFill>
                  <a:srgbClr val="002060"/>
                </a:solidFill>
                <a:latin typeface="Calibri"/>
                <a:ea typeface="Calibri"/>
                <a:cs typeface="Calibri"/>
                <a:sym typeface="Calibri"/>
              </a:rPr>
              <a:t>ACT</a:t>
            </a:r>
            <a:endParaRPr b="0" i="0" sz="1800" u="none" cap="none" strike="noStrike">
              <a:solidFill>
                <a:schemeClr val="dk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4:</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Which item in this list is a drug?</a:t>
            </a:r>
            <a:endParaRPr sz="3200">
              <a:latin typeface="Arial"/>
              <a:ea typeface="Arial"/>
              <a:cs typeface="Arial"/>
              <a:sym typeface="Arial"/>
            </a:endParaRPr>
          </a:p>
        </p:txBody>
      </p:sp>
      <p:sp>
        <p:nvSpPr>
          <p:cNvPr id="169" name="Google Shape;169;p26"/>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Chocolate</a:t>
            </a:r>
            <a:endParaRPr sz="3000">
              <a:latin typeface="Arial"/>
              <a:ea typeface="Arial"/>
              <a:cs typeface="Arial"/>
              <a:sym typeface="Arial"/>
            </a:endParaRPr>
          </a:p>
          <a:p>
            <a:pPr indent="-59944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Nicotine</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Oxygen</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Sugar</a:t>
            </a:r>
            <a:endParaRPr sz="3000">
              <a:latin typeface="Arial"/>
              <a:ea typeface="Arial"/>
              <a:cs typeface="Arial"/>
              <a:sym typeface="Aria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70" name="Google Shape;170;p26"/>
          <p:cNvPicPr preferRelativeResize="0"/>
          <p:nvPr/>
        </p:nvPicPr>
        <p:blipFill rotWithShape="1">
          <a:blip r:embed="rId3">
            <a:alphaModFix/>
          </a:blip>
          <a:srcRect b="0" l="0" r="0" t="0"/>
          <a:stretch/>
        </p:blipFill>
        <p:spPr>
          <a:xfrm>
            <a:off x="9497641" y="5181462"/>
            <a:ext cx="1833408" cy="1676538"/>
          </a:xfrm>
          <a:prstGeom prst="rect">
            <a:avLst/>
          </a:prstGeom>
          <a:noFill/>
          <a:ln>
            <a:noFill/>
          </a:ln>
        </p:spPr>
      </p:pic>
      <p:pic>
        <p:nvPicPr>
          <p:cNvPr descr="A blue bottle with white balls&#10;&#10;AI-generated content may be incorrect." id="171" name="Google Shape;171;p26"/>
          <p:cNvPicPr preferRelativeResize="0"/>
          <p:nvPr/>
        </p:nvPicPr>
        <p:blipFill rotWithShape="1">
          <a:blip r:embed="rId4">
            <a:alphaModFix/>
          </a:blip>
          <a:srcRect b="16285" l="21187" r="28585" t="18874"/>
          <a:stretch/>
        </p:blipFill>
        <p:spPr>
          <a:xfrm>
            <a:off x="8572820" y="1065228"/>
            <a:ext cx="3045612" cy="39316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243492" y="1498862"/>
            <a:ext cx="2947482" cy="3330611"/>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2060"/>
              </a:buClr>
              <a:buSzPts val="3200"/>
              <a:buFont typeface="Calibri"/>
              <a:buNone/>
            </a:pPr>
            <a:r>
              <a:rPr lang="en-US" sz="3200" u="sng">
                <a:solidFill>
                  <a:srgbClr val="002060"/>
                </a:solidFill>
                <a:latin typeface="Arial"/>
                <a:ea typeface="Arial"/>
                <a:cs typeface="Arial"/>
                <a:sym typeface="Arial"/>
              </a:rPr>
              <a:t>Question 5:</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Which drug in this list is not used as medicine?</a:t>
            </a:r>
            <a:endParaRPr sz="1600">
              <a:latin typeface="Arial"/>
              <a:ea typeface="Arial"/>
              <a:cs typeface="Arial"/>
              <a:sym typeface="Arial"/>
            </a:endParaRPr>
          </a:p>
        </p:txBody>
      </p:sp>
      <p:sp>
        <p:nvSpPr>
          <p:cNvPr id="177" name="Google Shape;177;p9"/>
          <p:cNvSpPr txBox="1"/>
          <p:nvPr>
            <p:ph idx="1" type="body"/>
          </p:nvPr>
        </p:nvSpPr>
        <p:spPr>
          <a:xfrm>
            <a:off x="3896192" y="1849067"/>
            <a:ext cx="3474720" cy="2892615"/>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Benadryl</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Insulin</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Nicotine</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Tylenol</a:t>
            </a:r>
            <a:endParaRPr sz="3000">
              <a:solidFill>
                <a:schemeClr val="dk1"/>
              </a:solidFill>
              <a:latin typeface="Arial"/>
              <a:ea typeface="Arial"/>
              <a:cs typeface="Arial"/>
              <a:sym typeface="Arial"/>
            </a:endParaRPr>
          </a:p>
        </p:txBody>
      </p:sp>
      <p:pic>
        <p:nvPicPr>
          <p:cNvPr id="178" name="Google Shape;178;p9"/>
          <p:cNvPicPr preferRelativeResize="0"/>
          <p:nvPr/>
        </p:nvPicPr>
        <p:blipFill rotWithShape="1">
          <a:blip r:embed="rId3">
            <a:alphaModFix/>
          </a:blip>
          <a:srcRect b="0" l="0" r="0" t="0"/>
          <a:stretch/>
        </p:blipFill>
        <p:spPr>
          <a:xfrm>
            <a:off x="9444942" y="4062953"/>
            <a:ext cx="2221535" cy="2349421"/>
          </a:xfrm>
          <a:prstGeom prst="rect">
            <a:avLst/>
          </a:prstGeom>
          <a:noFill/>
          <a:ln>
            <a:noFill/>
          </a:ln>
        </p:spPr>
      </p:pic>
      <p:pic>
        <p:nvPicPr>
          <p:cNvPr descr="A hand holding a thermometer in his mouth&#10;&#10;AI-generated content may be incorrect." id="179" name="Google Shape;179;p9"/>
          <p:cNvPicPr preferRelativeResize="0"/>
          <p:nvPr/>
        </p:nvPicPr>
        <p:blipFill rotWithShape="1">
          <a:blip r:embed="rId4">
            <a:alphaModFix/>
          </a:blip>
          <a:srcRect b="2249" l="22782" r="15072" t="7503"/>
          <a:stretch/>
        </p:blipFill>
        <p:spPr>
          <a:xfrm>
            <a:off x="8371099" y="813979"/>
            <a:ext cx="2965496" cy="3248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243492" y="1498862"/>
            <a:ext cx="2947482" cy="3330611"/>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2060"/>
              </a:buClr>
              <a:buSzPts val="3200"/>
              <a:buFont typeface="Calibri"/>
              <a:buNone/>
            </a:pPr>
            <a:r>
              <a:rPr lang="en-US" sz="3200" u="sng">
                <a:solidFill>
                  <a:srgbClr val="002060"/>
                </a:solidFill>
                <a:latin typeface="Arial"/>
                <a:ea typeface="Arial"/>
                <a:cs typeface="Arial"/>
                <a:sym typeface="Arial"/>
              </a:rPr>
              <a:t>Question 5:</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Which drug in this list is not used as medicine?</a:t>
            </a:r>
            <a:endParaRPr sz="1600">
              <a:latin typeface="Arial"/>
              <a:ea typeface="Arial"/>
              <a:cs typeface="Arial"/>
              <a:sym typeface="Arial"/>
            </a:endParaRPr>
          </a:p>
        </p:txBody>
      </p:sp>
      <p:sp>
        <p:nvSpPr>
          <p:cNvPr id="185" name="Google Shape;185;p27"/>
          <p:cNvSpPr txBox="1"/>
          <p:nvPr>
            <p:ph idx="1" type="body"/>
          </p:nvPr>
        </p:nvSpPr>
        <p:spPr>
          <a:xfrm>
            <a:off x="3896192" y="1849067"/>
            <a:ext cx="3474720" cy="2892615"/>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Benadryl</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Insulin</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Nicotine</a:t>
            </a:r>
            <a:endParaRPr b="1" sz="3000">
              <a:solidFill>
                <a:schemeClr val="accent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Tylenol</a:t>
            </a:r>
            <a:endParaRPr sz="3000">
              <a:solidFill>
                <a:schemeClr val="dk1"/>
              </a:solidFill>
              <a:latin typeface="Arial"/>
              <a:ea typeface="Arial"/>
              <a:cs typeface="Arial"/>
              <a:sym typeface="Arial"/>
            </a:endParaRPr>
          </a:p>
        </p:txBody>
      </p:sp>
      <p:pic>
        <p:nvPicPr>
          <p:cNvPr id="186" name="Google Shape;186;p27"/>
          <p:cNvPicPr preferRelativeResize="0"/>
          <p:nvPr/>
        </p:nvPicPr>
        <p:blipFill rotWithShape="1">
          <a:blip r:embed="rId3">
            <a:alphaModFix/>
          </a:blip>
          <a:srcRect b="0" l="0" r="0" t="0"/>
          <a:stretch/>
        </p:blipFill>
        <p:spPr>
          <a:xfrm>
            <a:off x="9144000" y="4363895"/>
            <a:ext cx="2337282" cy="2291547"/>
          </a:xfrm>
          <a:prstGeom prst="rect">
            <a:avLst/>
          </a:prstGeom>
          <a:noFill/>
          <a:ln>
            <a:noFill/>
          </a:ln>
        </p:spPr>
      </p:pic>
      <p:pic>
        <p:nvPicPr>
          <p:cNvPr descr="A hand holding a thermometer in his mouth&#10;&#10;AI-generated content may be incorrect." id="187" name="Google Shape;187;p27"/>
          <p:cNvPicPr preferRelativeResize="0"/>
          <p:nvPr/>
        </p:nvPicPr>
        <p:blipFill rotWithShape="1">
          <a:blip r:embed="rId4">
            <a:alphaModFix/>
          </a:blip>
          <a:srcRect b="2249" l="22782" r="15072" t="7503"/>
          <a:stretch/>
        </p:blipFill>
        <p:spPr>
          <a:xfrm>
            <a:off x="8371099" y="813979"/>
            <a:ext cx="2965496" cy="3248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240749" y="2527287"/>
            <a:ext cx="3127484" cy="14508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6:</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How much do you know about vaping? </a:t>
            </a:r>
            <a:endParaRPr sz="3200">
              <a:latin typeface="Arial"/>
              <a:ea typeface="Arial"/>
              <a:cs typeface="Arial"/>
              <a:sym typeface="Arial"/>
            </a:endParaRPr>
          </a:p>
        </p:txBody>
      </p:sp>
      <p:sp>
        <p:nvSpPr>
          <p:cNvPr id="194" name="Google Shape;194;p15"/>
          <p:cNvSpPr txBox="1"/>
          <p:nvPr>
            <p:ph idx="1" type="body"/>
          </p:nvPr>
        </p:nvSpPr>
        <p:spPr>
          <a:xfrm>
            <a:off x="3864432" y="1734850"/>
            <a:ext cx="5435700" cy="4023300"/>
          </a:xfrm>
          <a:prstGeom prst="rect">
            <a:avLst/>
          </a:prstGeom>
          <a:noFill/>
          <a:ln>
            <a:noFill/>
          </a:ln>
        </p:spPr>
        <p:txBody>
          <a:bodyPr anchorCtr="0" anchor="t" bIns="45700" lIns="0" spcFirstLastPara="1" rIns="0" wrap="square" tIns="45700">
            <a:normAutofit/>
          </a:bodyPr>
          <a:lstStyle/>
          <a:p>
            <a:pPr indent="-622300" lvl="0" marL="635000" rtl="0" algn="l">
              <a:lnSpc>
                <a:spcPct val="90000"/>
              </a:lnSpc>
              <a:spcBef>
                <a:spcPts val="0"/>
              </a:spcBef>
              <a:spcAft>
                <a:spcPts val="0"/>
              </a:spcAft>
              <a:buClr>
                <a:schemeClr val="dk1"/>
              </a:buClr>
              <a:buSzPts val="3040"/>
              <a:buFont typeface="Arial"/>
              <a:buAutoNum type="alphaUcPeriod"/>
            </a:pPr>
            <a:r>
              <a:rPr lang="en-US" sz="3000">
                <a:solidFill>
                  <a:schemeClr val="dk1"/>
                </a:solidFill>
                <a:latin typeface="Arial"/>
                <a:ea typeface="Arial"/>
                <a:cs typeface="Arial"/>
                <a:sym typeface="Arial"/>
              </a:rPr>
              <a:t>I don’t know much about it</a:t>
            </a:r>
            <a:endParaRPr sz="3000">
              <a:solidFill>
                <a:schemeClr val="dk1"/>
              </a:solidFill>
              <a:latin typeface="Arial"/>
              <a:ea typeface="Arial"/>
              <a:cs typeface="Arial"/>
              <a:sym typeface="Arial"/>
            </a:endParaRPr>
          </a:p>
          <a:p>
            <a:pPr indent="-622300" lvl="0" marL="635000" rtl="0" algn="l">
              <a:lnSpc>
                <a:spcPct val="90000"/>
              </a:lnSpc>
              <a:spcBef>
                <a:spcPts val="1400"/>
              </a:spcBef>
              <a:spcAft>
                <a:spcPts val="0"/>
              </a:spcAft>
              <a:buClr>
                <a:schemeClr val="dk1"/>
              </a:buClr>
              <a:buSzPts val="3040"/>
              <a:buFont typeface="Arial"/>
              <a:buAutoNum type="alphaUcPeriod"/>
            </a:pPr>
            <a:r>
              <a:rPr lang="en-US" sz="3000">
                <a:solidFill>
                  <a:schemeClr val="dk1"/>
                </a:solidFill>
                <a:latin typeface="Arial"/>
                <a:ea typeface="Arial"/>
                <a:cs typeface="Arial"/>
                <a:sym typeface="Arial"/>
              </a:rPr>
              <a:t>I know a little about it</a:t>
            </a:r>
            <a:endParaRPr sz="3000">
              <a:solidFill>
                <a:schemeClr val="dk1"/>
              </a:solidFill>
              <a:latin typeface="Arial"/>
              <a:ea typeface="Arial"/>
              <a:cs typeface="Arial"/>
              <a:sym typeface="Arial"/>
            </a:endParaRPr>
          </a:p>
          <a:p>
            <a:pPr indent="-622300" lvl="0" marL="635000" rtl="0" algn="l">
              <a:lnSpc>
                <a:spcPct val="90000"/>
              </a:lnSpc>
              <a:spcBef>
                <a:spcPts val="1400"/>
              </a:spcBef>
              <a:spcAft>
                <a:spcPts val="0"/>
              </a:spcAft>
              <a:buClr>
                <a:schemeClr val="dk1"/>
              </a:buClr>
              <a:buSzPts val="3040"/>
              <a:buFont typeface="Arial"/>
              <a:buAutoNum type="alphaUcPeriod"/>
            </a:pPr>
            <a:r>
              <a:rPr lang="en-US" sz="3000">
                <a:solidFill>
                  <a:schemeClr val="dk1"/>
                </a:solidFill>
                <a:latin typeface="Arial"/>
                <a:ea typeface="Arial"/>
                <a:cs typeface="Arial"/>
                <a:sym typeface="Arial"/>
              </a:rPr>
              <a:t>I know a lot about it</a:t>
            </a:r>
            <a:endParaRPr sz="3000">
              <a:solidFill>
                <a:schemeClr val="dk1"/>
              </a:solidFill>
              <a:latin typeface="Arial"/>
              <a:ea typeface="Arial"/>
              <a:cs typeface="Arial"/>
              <a:sym typeface="Arial"/>
            </a:endParaRPr>
          </a:p>
        </p:txBody>
      </p:sp>
      <p:pic>
        <p:nvPicPr>
          <p:cNvPr descr="Two speech bubbles" id="195" name="Google Shape;195;p15"/>
          <p:cNvPicPr preferRelativeResize="0"/>
          <p:nvPr>
            <p:ph idx="2" type="body"/>
          </p:nvPr>
        </p:nvPicPr>
        <p:blipFill rotWithShape="1">
          <a:blip r:embed="rId3">
            <a:alphaModFix/>
          </a:blip>
          <a:srcRect b="0" l="0" r="0" t="0"/>
          <a:stretch/>
        </p:blipFill>
        <p:spPr>
          <a:xfrm>
            <a:off x="8752523" y="1417791"/>
            <a:ext cx="3475037" cy="3475037"/>
          </a:xfrm>
          <a:prstGeom prst="rect">
            <a:avLst/>
          </a:prstGeom>
          <a:noFill/>
          <a:ln>
            <a:noFill/>
          </a:ln>
        </p:spPr>
      </p:pic>
      <p:sp>
        <p:nvSpPr>
          <p:cNvPr id="196" name="Google Shape;196;p15"/>
          <p:cNvSpPr/>
          <p:nvPr/>
        </p:nvSpPr>
        <p:spPr>
          <a:xfrm>
            <a:off x="10032176" y="1417791"/>
            <a:ext cx="1447800" cy="1041400"/>
          </a:xfrm>
          <a:prstGeom prst="wedgeEllipseCallout">
            <a:avLst>
              <a:gd fmla="val -20833" name="adj1"/>
              <a:gd fmla="val 62500" name="adj2"/>
            </a:avLst>
          </a:prstGeom>
          <a:solidFill>
            <a:schemeClr val="accent5"/>
          </a:solidFill>
          <a:ln cap="flat" cmpd="sng" w="15875">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orbel"/>
              <a:buNone/>
            </a:pPr>
            <a:r>
              <a:t/>
            </a:r>
            <a:endParaRPr b="0" i="0" sz="1800" u="none" cap="none" strike="noStrike">
              <a:solidFill>
                <a:schemeClr val="lt1"/>
              </a:solidFill>
              <a:latin typeface="Calibri"/>
              <a:ea typeface="Calibri"/>
              <a:cs typeface="Calibri"/>
              <a:sym typeface="Calibri"/>
            </a:endParaRPr>
          </a:p>
        </p:txBody>
      </p:sp>
      <p:sp>
        <p:nvSpPr>
          <p:cNvPr id="197" name="Google Shape;197;p15"/>
          <p:cNvSpPr/>
          <p:nvPr/>
        </p:nvSpPr>
        <p:spPr>
          <a:xfrm flipH="1">
            <a:off x="9702500" y="3687189"/>
            <a:ext cx="1447800" cy="1092200"/>
          </a:xfrm>
          <a:prstGeom prst="wedgeRoundRectCallout">
            <a:avLst>
              <a:gd fmla="val -20833" name="adj1"/>
              <a:gd fmla="val 62500" name="adj2"/>
              <a:gd fmla="val 0" name="adj3"/>
            </a:avLst>
          </a:prstGeom>
          <a:solidFill>
            <a:schemeClr val="accent6"/>
          </a:solidFill>
          <a:ln cap="flat" cmpd="sng" w="15875">
            <a:solidFill>
              <a:srgbClr val="517E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orbel"/>
              <a:buNone/>
            </a:pPr>
            <a:r>
              <a:t/>
            </a:r>
            <a:endParaRPr b="0" i="0" sz="1800" u="none" cap="none" strike="noStrike">
              <a:solidFill>
                <a:schemeClr val="lt1"/>
              </a:solidFill>
              <a:latin typeface="Calibri"/>
              <a:ea typeface="Calibri"/>
              <a:cs typeface="Calibri"/>
              <a:sym typeface="Calibri"/>
            </a:endParaRPr>
          </a:p>
        </p:txBody>
      </p:sp>
      <p:pic>
        <p:nvPicPr>
          <p:cNvPr id="198" name="Google Shape;198;p15"/>
          <p:cNvPicPr preferRelativeResize="0"/>
          <p:nvPr/>
        </p:nvPicPr>
        <p:blipFill rotWithShape="1">
          <a:blip r:embed="rId4">
            <a:alphaModFix/>
          </a:blip>
          <a:srcRect b="0" l="0" r="0" t="0"/>
          <a:stretch/>
        </p:blipFill>
        <p:spPr>
          <a:xfrm>
            <a:off x="10426400" y="4992550"/>
            <a:ext cx="1240077" cy="12400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6"/>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5" name="Google Shape;205;p16"/>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6" name="Google Shape;206;p16"/>
          <p:cNvSpPr/>
          <p:nvPr/>
        </p:nvSpPr>
        <p:spPr>
          <a:xfrm>
            <a:off x="0" y="759254"/>
            <a:ext cx="5608255"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7" name="Google Shape;207;p16"/>
          <p:cNvSpPr txBox="1"/>
          <p:nvPr>
            <p:ph type="title"/>
          </p:nvPr>
        </p:nvSpPr>
        <p:spPr>
          <a:xfrm>
            <a:off x="348523" y="857037"/>
            <a:ext cx="4998900" cy="1255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900"/>
              <a:buFont typeface="Corbel"/>
              <a:buNone/>
            </a:pPr>
            <a:r>
              <a:rPr b="1" lang="en-US" sz="3300">
                <a:solidFill>
                  <a:srgbClr val="002060"/>
                </a:solidFill>
                <a:latin typeface="Arial"/>
                <a:ea typeface="Arial"/>
                <a:cs typeface="Arial"/>
                <a:sym typeface="Arial"/>
              </a:rPr>
              <a:t>What is a Vape?</a:t>
            </a:r>
            <a:r>
              <a:rPr lang="en-US">
                <a:solidFill>
                  <a:srgbClr val="002060"/>
                </a:solidFill>
                <a:latin typeface="Arial"/>
                <a:ea typeface="Arial"/>
                <a:cs typeface="Arial"/>
                <a:sym typeface="Arial"/>
              </a:rPr>
              <a:t> </a:t>
            </a:r>
            <a:endParaRPr>
              <a:latin typeface="Arial"/>
              <a:ea typeface="Arial"/>
              <a:cs typeface="Arial"/>
              <a:sym typeface="Arial"/>
            </a:endParaRPr>
          </a:p>
        </p:txBody>
      </p:sp>
      <p:sp>
        <p:nvSpPr>
          <p:cNvPr id="208" name="Google Shape;208;p16"/>
          <p:cNvSpPr txBox="1"/>
          <p:nvPr>
            <p:ph idx="1" type="body"/>
          </p:nvPr>
        </p:nvSpPr>
        <p:spPr>
          <a:xfrm>
            <a:off x="289249" y="2264229"/>
            <a:ext cx="4998962" cy="352075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1800"/>
              </a:spcBef>
              <a:spcAft>
                <a:spcPts val="0"/>
              </a:spcAft>
              <a:buNone/>
            </a:pPr>
            <a:r>
              <a:rPr lang="en-US" sz="2708">
                <a:solidFill>
                  <a:srgbClr val="002060"/>
                </a:solidFill>
                <a:latin typeface="Arial"/>
                <a:ea typeface="Arial"/>
                <a:cs typeface="Arial"/>
                <a:sym typeface="Arial"/>
              </a:rPr>
              <a:t>A vape is a device that heats a liquid to create an </a:t>
            </a:r>
            <a:r>
              <a:rPr lang="en-US" sz="2708" u="sng">
                <a:solidFill>
                  <a:srgbClr val="002060"/>
                </a:solidFill>
                <a:latin typeface="Arial"/>
                <a:ea typeface="Arial"/>
                <a:cs typeface="Arial"/>
                <a:sym typeface="Arial"/>
              </a:rPr>
              <a:t>aerosol</a:t>
            </a:r>
            <a:r>
              <a:rPr lang="en-US" sz="2708">
                <a:solidFill>
                  <a:srgbClr val="002060"/>
                </a:solidFill>
                <a:latin typeface="Arial"/>
                <a:ea typeface="Arial"/>
                <a:cs typeface="Arial"/>
                <a:sym typeface="Arial"/>
              </a:rPr>
              <a:t> that people inhale.</a:t>
            </a:r>
            <a:endParaRPr sz="2108">
              <a:latin typeface="Arial"/>
              <a:ea typeface="Arial"/>
              <a:cs typeface="Arial"/>
              <a:sym typeface="Arial"/>
            </a:endParaRPr>
          </a:p>
          <a:p>
            <a:pPr indent="0" lvl="0" marL="0" rtl="0" algn="l">
              <a:lnSpc>
                <a:spcPct val="90000"/>
              </a:lnSpc>
              <a:spcBef>
                <a:spcPts val="1800"/>
              </a:spcBef>
              <a:spcAft>
                <a:spcPts val="0"/>
              </a:spcAft>
              <a:buNone/>
            </a:pPr>
            <a:r>
              <a:rPr lang="en-US" sz="2708">
                <a:solidFill>
                  <a:srgbClr val="002060"/>
                </a:solidFill>
                <a:latin typeface="Arial"/>
                <a:ea typeface="Arial"/>
                <a:cs typeface="Arial"/>
                <a:sym typeface="Arial"/>
              </a:rPr>
              <a:t>An </a:t>
            </a:r>
            <a:r>
              <a:rPr lang="en-US" sz="2708" u="sng">
                <a:solidFill>
                  <a:srgbClr val="002060"/>
                </a:solidFill>
                <a:latin typeface="Arial"/>
                <a:ea typeface="Arial"/>
                <a:cs typeface="Arial"/>
                <a:sym typeface="Arial"/>
              </a:rPr>
              <a:t>aerosol</a:t>
            </a:r>
            <a:r>
              <a:rPr lang="en-US" sz="2708">
                <a:solidFill>
                  <a:srgbClr val="002060"/>
                </a:solidFill>
                <a:latin typeface="Arial"/>
                <a:ea typeface="Arial"/>
                <a:cs typeface="Arial"/>
                <a:sym typeface="Arial"/>
              </a:rPr>
              <a:t> is a mix of tiny liquid or solid particles in the air.</a:t>
            </a:r>
            <a:endParaRPr sz="2108">
              <a:latin typeface="Arial"/>
              <a:ea typeface="Arial"/>
              <a:cs typeface="Arial"/>
              <a:sym typeface="Arial"/>
            </a:endParaRPr>
          </a:p>
          <a:p>
            <a:pPr indent="0" lvl="0" marL="0" rtl="0" algn="l">
              <a:lnSpc>
                <a:spcPct val="90000"/>
              </a:lnSpc>
              <a:spcBef>
                <a:spcPts val="1800"/>
              </a:spcBef>
              <a:spcAft>
                <a:spcPts val="0"/>
              </a:spcAft>
              <a:buNone/>
            </a:pPr>
            <a:r>
              <a:rPr lang="en-US" sz="2708">
                <a:solidFill>
                  <a:srgbClr val="002060"/>
                </a:solidFill>
                <a:latin typeface="Arial"/>
                <a:ea typeface="Arial"/>
                <a:cs typeface="Arial"/>
                <a:sym typeface="Arial"/>
              </a:rPr>
              <a:t>Vapes come in different shapes and sizes.</a:t>
            </a:r>
            <a:endParaRPr sz="2108">
              <a:latin typeface="Arial"/>
              <a:ea typeface="Arial"/>
              <a:cs typeface="Arial"/>
              <a:sym typeface="Arial"/>
            </a:endParaRPr>
          </a:p>
          <a:p>
            <a:pPr indent="0" lvl="0" marL="0" rtl="0" algn="l">
              <a:lnSpc>
                <a:spcPct val="90000"/>
              </a:lnSpc>
              <a:spcBef>
                <a:spcPts val="1800"/>
              </a:spcBef>
              <a:spcAft>
                <a:spcPts val="0"/>
              </a:spcAft>
              <a:buNone/>
            </a:pPr>
            <a:r>
              <a:rPr lang="en-US" sz="2708">
                <a:solidFill>
                  <a:srgbClr val="002060"/>
                </a:solidFill>
                <a:latin typeface="Arial"/>
                <a:ea typeface="Arial"/>
                <a:cs typeface="Arial"/>
                <a:sym typeface="Arial"/>
              </a:rPr>
              <a:t>They can look like cigarettes, pens, juice boxes, or memory sticks.</a:t>
            </a:r>
            <a:endParaRPr sz="2108">
              <a:latin typeface="Arial"/>
              <a:ea typeface="Arial"/>
              <a:cs typeface="Arial"/>
              <a:sym typeface="Arial"/>
            </a:endParaRPr>
          </a:p>
          <a:p>
            <a:pPr indent="73660" lvl="0" marL="91440" rtl="0" algn="l">
              <a:lnSpc>
                <a:spcPct val="90000"/>
              </a:lnSpc>
              <a:spcBef>
                <a:spcPts val="0"/>
              </a:spcBef>
              <a:spcAft>
                <a:spcPts val="0"/>
              </a:spcAft>
              <a:buSzPct val="140540"/>
              <a:buNone/>
            </a:pPr>
            <a:r>
              <a:t/>
            </a:r>
            <a:endParaRPr>
              <a:solidFill>
                <a:srgbClr val="FFFFFF"/>
              </a:solidFill>
            </a:endParaRPr>
          </a:p>
        </p:txBody>
      </p:sp>
      <p:pic>
        <p:nvPicPr>
          <p:cNvPr id="209" name="Google Shape;209;p16" title="iStock-1626799640 (2).jpg"/>
          <p:cNvPicPr preferRelativeResize="0"/>
          <p:nvPr/>
        </p:nvPicPr>
        <p:blipFill>
          <a:blip r:embed="rId3">
            <a:alphaModFix/>
          </a:blip>
          <a:stretch>
            <a:fillRect/>
          </a:stretch>
        </p:blipFill>
        <p:spPr>
          <a:xfrm>
            <a:off x="5700675" y="1170700"/>
            <a:ext cx="6339074" cy="4228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FBFD"/>
            </a:gs>
            <a:gs pos="74000">
              <a:srgbClr val="A7E0EA"/>
            </a:gs>
            <a:gs pos="100000">
              <a:srgbClr val="C4EAF1"/>
            </a:gs>
          </a:gsLst>
          <a:lin ang="5400000" scaled="0"/>
        </a:gradFill>
      </p:bgPr>
    </p:bg>
    <p:spTree>
      <p:nvGrpSpPr>
        <p:cNvPr id="214" name="Shape 214"/>
        <p:cNvGrpSpPr/>
        <p:nvPr/>
      </p:nvGrpSpPr>
      <p:grpSpPr>
        <a:xfrm>
          <a:off x="0" y="0"/>
          <a:ext cx="0" cy="0"/>
          <a:chOff x="0" y="0"/>
          <a:chExt cx="0" cy="0"/>
        </a:xfrm>
      </p:grpSpPr>
      <p:sp>
        <p:nvSpPr>
          <p:cNvPr id="215" name="Google Shape;215;p34"/>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6" name="Google Shape;216;p34"/>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7" name="Google Shape;217;p34"/>
          <p:cNvSpPr/>
          <p:nvPr/>
        </p:nvSpPr>
        <p:spPr>
          <a:xfrm>
            <a:off x="0" y="0"/>
            <a:ext cx="12191999" cy="6858000"/>
          </a:xfrm>
          <a:prstGeom prst="rect">
            <a:avLst/>
          </a:prstGeom>
          <a:gradFill>
            <a:gsLst>
              <a:gs pos="0">
                <a:srgbClr val="F4FBFD"/>
              </a:gs>
              <a:gs pos="74000">
                <a:srgbClr val="A7E0EA"/>
              </a:gs>
              <a:gs pos="100000">
                <a:srgbClr val="C4EAF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18" name="Google Shape;218;p34"/>
          <p:cNvSpPr/>
          <p:nvPr/>
        </p:nvSpPr>
        <p:spPr>
          <a:xfrm>
            <a:off x="0" y="761999"/>
            <a:ext cx="7052486"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9" name="Google Shape;219;p34"/>
          <p:cNvSpPr txBox="1"/>
          <p:nvPr>
            <p:ph type="title"/>
          </p:nvPr>
        </p:nvSpPr>
        <p:spPr>
          <a:xfrm>
            <a:off x="289248" y="1123837"/>
            <a:ext cx="6451110" cy="12554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900"/>
              <a:buFont typeface="Corbel"/>
              <a:buNone/>
            </a:pPr>
            <a:r>
              <a:rPr b="1" lang="en-US" sz="3200">
                <a:solidFill>
                  <a:srgbClr val="002060"/>
                </a:solidFill>
                <a:latin typeface="Arial"/>
                <a:ea typeface="Arial"/>
                <a:cs typeface="Arial"/>
                <a:sym typeface="Arial"/>
              </a:rPr>
              <a:t>What are people inhaling from a vape? </a:t>
            </a:r>
            <a:endParaRPr b="1">
              <a:latin typeface="Arial"/>
              <a:ea typeface="Arial"/>
              <a:cs typeface="Arial"/>
              <a:sym typeface="Arial"/>
            </a:endParaRPr>
          </a:p>
        </p:txBody>
      </p:sp>
      <p:sp>
        <p:nvSpPr>
          <p:cNvPr id="220" name="Google Shape;220;p34"/>
          <p:cNvSpPr txBox="1"/>
          <p:nvPr>
            <p:ph idx="1" type="body"/>
          </p:nvPr>
        </p:nvSpPr>
        <p:spPr>
          <a:xfrm>
            <a:off x="289250" y="2510400"/>
            <a:ext cx="6657600" cy="327450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1200"/>
              </a:spcBef>
              <a:spcAft>
                <a:spcPts val="0"/>
              </a:spcAft>
              <a:buSzPts val="2000"/>
              <a:buNone/>
            </a:pPr>
            <a:r>
              <a:rPr lang="en-US" sz="2500">
                <a:solidFill>
                  <a:srgbClr val="002060"/>
                </a:solidFill>
                <a:latin typeface="Arial"/>
                <a:ea typeface="Arial"/>
                <a:cs typeface="Arial"/>
                <a:sym typeface="Arial"/>
              </a:rPr>
              <a:t>People who use vapes are inhaling an aerosol. This aerosol is dangerous because it contains:</a:t>
            </a:r>
            <a:endParaRPr sz="2500">
              <a:latin typeface="Arial"/>
              <a:ea typeface="Arial"/>
              <a:cs typeface="Arial"/>
              <a:sym typeface="Arial"/>
            </a:endParaRPr>
          </a:p>
          <a:p>
            <a:pPr indent="-296863" lvl="0" marL="531813" rtl="0" algn="l">
              <a:lnSpc>
                <a:spcPct val="90000"/>
              </a:lnSpc>
              <a:spcBef>
                <a:spcPts val="1200"/>
              </a:spcBef>
              <a:spcAft>
                <a:spcPts val="0"/>
              </a:spcAft>
              <a:buClr>
                <a:srgbClr val="002060"/>
              </a:buClr>
              <a:buSzPts val="2100"/>
              <a:buFont typeface="Noto Sans Symbols"/>
              <a:buChar char="▪"/>
            </a:pPr>
            <a:r>
              <a:rPr b="1" lang="en-US" sz="2500">
                <a:solidFill>
                  <a:srgbClr val="002060"/>
                </a:solidFill>
                <a:latin typeface="Arial"/>
                <a:ea typeface="Arial"/>
                <a:cs typeface="Arial"/>
                <a:sym typeface="Arial"/>
              </a:rPr>
              <a:t>Nicotine</a:t>
            </a:r>
            <a:r>
              <a:rPr lang="en-US" sz="2500">
                <a:solidFill>
                  <a:srgbClr val="002060"/>
                </a:solidFill>
                <a:latin typeface="Arial"/>
                <a:ea typeface="Arial"/>
                <a:cs typeface="Arial"/>
                <a:sym typeface="Arial"/>
              </a:rPr>
              <a:t> (a drug)</a:t>
            </a:r>
            <a:endParaRPr sz="2500">
              <a:latin typeface="Arial"/>
              <a:ea typeface="Arial"/>
              <a:cs typeface="Arial"/>
              <a:sym typeface="Arial"/>
            </a:endParaRPr>
          </a:p>
          <a:p>
            <a:pPr indent="-296863" lvl="0" marL="531813" rtl="0" algn="l">
              <a:lnSpc>
                <a:spcPct val="90000"/>
              </a:lnSpc>
              <a:spcBef>
                <a:spcPts val="1200"/>
              </a:spcBef>
              <a:spcAft>
                <a:spcPts val="0"/>
              </a:spcAft>
              <a:buClr>
                <a:srgbClr val="002060"/>
              </a:buClr>
              <a:buSzPts val="2100"/>
              <a:buFont typeface="Arial"/>
              <a:buChar char="▪"/>
            </a:pPr>
            <a:r>
              <a:rPr b="1" lang="en-US" sz="2500">
                <a:solidFill>
                  <a:srgbClr val="002060"/>
                </a:solidFill>
                <a:latin typeface="Arial"/>
                <a:ea typeface="Arial"/>
                <a:cs typeface="Arial"/>
                <a:sym typeface="Arial"/>
              </a:rPr>
              <a:t>Flavorings</a:t>
            </a:r>
            <a:endParaRPr sz="2500">
              <a:latin typeface="Arial"/>
              <a:ea typeface="Arial"/>
              <a:cs typeface="Arial"/>
              <a:sym typeface="Arial"/>
            </a:endParaRPr>
          </a:p>
          <a:p>
            <a:pPr indent="-296863" lvl="0" marL="531813" rtl="0" algn="l">
              <a:lnSpc>
                <a:spcPct val="90000"/>
              </a:lnSpc>
              <a:spcBef>
                <a:spcPts val="1200"/>
              </a:spcBef>
              <a:spcAft>
                <a:spcPts val="0"/>
              </a:spcAft>
              <a:buClr>
                <a:srgbClr val="002060"/>
              </a:buClr>
              <a:buSzPts val="2100"/>
              <a:buFont typeface="Noto Sans Symbols"/>
              <a:buChar char="▪"/>
            </a:pPr>
            <a:r>
              <a:rPr b="1" lang="en-US" sz="2500">
                <a:solidFill>
                  <a:srgbClr val="002060"/>
                </a:solidFill>
                <a:latin typeface="Arial"/>
                <a:ea typeface="Arial"/>
                <a:cs typeface="Arial"/>
                <a:sym typeface="Arial"/>
              </a:rPr>
              <a:t>Chemicals</a:t>
            </a:r>
            <a:r>
              <a:rPr lang="en-US" sz="2500">
                <a:solidFill>
                  <a:srgbClr val="002060"/>
                </a:solidFill>
                <a:latin typeface="Arial"/>
                <a:ea typeface="Arial"/>
                <a:cs typeface="Arial"/>
                <a:sym typeface="Arial"/>
              </a:rPr>
              <a:t> </a:t>
            </a:r>
            <a:endParaRPr sz="2500">
              <a:latin typeface="Arial"/>
              <a:ea typeface="Arial"/>
              <a:cs typeface="Arial"/>
              <a:sym typeface="Arial"/>
            </a:endParaRPr>
          </a:p>
          <a:p>
            <a:pPr indent="-296863" lvl="0" marL="531813" rtl="0" algn="l">
              <a:lnSpc>
                <a:spcPct val="90000"/>
              </a:lnSpc>
              <a:spcBef>
                <a:spcPts val="1200"/>
              </a:spcBef>
              <a:spcAft>
                <a:spcPts val="0"/>
              </a:spcAft>
              <a:buClr>
                <a:srgbClr val="002060"/>
              </a:buClr>
              <a:buSzPts val="2100"/>
              <a:buFont typeface="Arial"/>
              <a:buChar char="▪"/>
            </a:pPr>
            <a:r>
              <a:rPr b="1" lang="en-US" sz="2500">
                <a:solidFill>
                  <a:srgbClr val="002060"/>
                </a:solidFill>
                <a:latin typeface="Arial"/>
                <a:ea typeface="Arial"/>
                <a:cs typeface="Arial"/>
                <a:sym typeface="Arial"/>
              </a:rPr>
              <a:t>Heavy metals</a:t>
            </a:r>
            <a:endParaRPr sz="2500">
              <a:solidFill>
                <a:srgbClr val="002060"/>
              </a:solidFill>
              <a:latin typeface="Arial"/>
              <a:ea typeface="Arial"/>
              <a:cs typeface="Arial"/>
              <a:sym typeface="Arial"/>
            </a:endParaRPr>
          </a:p>
          <a:p>
            <a:pPr indent="73660" lvl="0" marL="91440" rtl="0" algn="l">
              <a:lnSpc>
                <a:spcPct val="90000"/>
              </a:lnSpc>
              <a:spcBef>
                <a:spcPts val="0"/>
              </a:spcBef>
              <a:spcAft>
                <a:spcPts val="0"/>
              </a:spcAft>
              <a:buSzPts val="2600"/>
              <a:buNone/>
            </a:pPr>
            <a:r>
              <a:t/>
            </a:r>
            <a:endParaRPr>
              <a:solidFill>
                <a:srgbClr val="FFFFFF"/>
              </a:solidFill>
            </a:endParaRPr>
          </a:p>
        </p:txBody>
      </p:sp>
      <p:sp>
        <p:nvSpPr>
          <p:cNvPr id="221" name="Google Shape;221;p34"/>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222" name="Google Shape;222;p34" title="iStock-1403138368.jpg"/>
          <p:cNvPicPr preferRelativeResize="0"/>
          <p:nvPr/>
        </p:nvPicPr>
        <p:blipFill>
          <a:blip r:embed="rId3">
            <a:alphaModFix/>
          </a:blip>
          <a:stretch>
            <a:fillRect/>
          </a:stretch>
        </p:blipFill>
        <p:spPr>
          <a:xfrm rot="5400000">
            <a:off x="6614063" y="2505376"/>
            <a:ext cx="5328074" cy="199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7:</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drug is in cigarettes and vapes? </a:t>
            </a:r>
            <a:endParaRPr sz="3200">
              <a:latin typeface="Arial"/>
              <a:ea typeface="Arial"/>
              <a:cs typeface="Arial"/>
              <a:sym typeface="Arial"/>
            </a:endParaRPr>
          </a:p>
        </p:txBody>
      </p:sp>
      <p:sp>
        <p:nvSpPr>
          <p:cNvPr id="228" name="Google Shape;228;p17"/>
          <p:cNvSpPr txBox="1"/>
          <p:nvPr>
            <p:ph idx="1" type="body"/>
          </p:nvPr>
        </p:nvSpPr>
        <p:spPr>
          <a:xfrm>
            <a:off x="4143736" y="1417350"/>
            <a:ext cx="3148315" cy="4023300"/>
          </a:xfrm>
          <a:prstGeom prst="rect">
            <a:avLst/>
          </a:prstGeom>
          <a:noFill/>
          <a:ln>
            <a:noFill/>
          </a:ln>
        </p:spPr>
        <p:txBody>
          <a:bodyPr anchorCtr="0" anchor="t" bIns="45700" lIns="0" spcFirstLastPara="1" rIns="0" wrap="square" tIns="45700">
            <a:normAutofit lnSpcReduction="10000"/>
          </a:bodyPr>
          <a:lstStyle/>
          <a:p>
            <a:pPr indent="-539750" lvl="0" marL="635000" rtl="0" algn="l">
              <a:lnSpc>
                <a:spcPct val="115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Caffeine</a:t>
            </a:r>
            <a:endParaRPr sz="3000">
              <a:solidFill>
                <a:schemeClr val="dk1"/>
              </a:solidFill>
              <a:latin typeface="Arial"/>
              <a:ea typeface="Arial"/>
              <a:cs typeface="Arial"/>
              <a:sym typeface="Arial"/>
            </a:endParaRPr>
          </a:p>
          <a:p>
            <a:pPr indent="-53975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Nicotine</a:t>
            </a:r>
            <a:endParaRPr sz="3000">
              <a:solidFill>
                <a:schemeClr val="dk1"/>
              </a:solidFill>
              <a:latin typeface="Arial"/>
              <a:ea typeface="Arial"/>
              <a:cs typeface="Arial"/>
              <a:sym typeface="Arial"/>
            </a:endParaRPr>
          </a:p>
          <a:p>
            <a:pPr indent="-53975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Alcohol</a:t>
            </a:r>
            <a:endParaRPr sz="3000">
              <a:solidFill>
                <a:schemeClr val="dk1"/>
              </a:solidFill>
              <a:latin typeface="Arial"/>
              <a:ea typeface="Arial"/>
              <a:cs typeface="Arial"/>
              <a:sym typeface="Arial"/>
            </a:endParaRPr>
          </a:p>
          <a:p>
            <a:pPr indent="-53975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Tylenol </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229" name="Google Shape;229;p17"/>
          <p:cNvPicPr preferRelativeResize="0"/>
          <p:nvPr/>
        </p:nvPicPr>
        <p:blipFill rotWithShape="1">
          <a:blip r:embed="rId3">
            <a:alphaModFix/>
          </a:blip>
          <a:srcRect b="0" l="0" r="0" t="0"/>
          <a:stretch/>
        </p:blipFill>
        <p:spPr>
          <a:xfrm>
            <a:off x="9491241" y="4844462"/>
            <a:ext cx="1665950" cy="1616594"/>
          </a:xfrm>
          <a:prstGeom prst="rect">
            <a:avLst/>
          </a:prstGeom>
          <a:noFill/>
          <a:ln>
            <a:noFill/>
          </a:ln>
        </p:spPr>
      </p:pic>
      <p:grpSp>
        <p:nvGrpSpPr>
          <p:cNvPr id="230" name="Google Shape;230;p17"/>
          <p:cNvGrpSpPr/>
          <p:nvPr/>
        </p:nvGrpSpPr>
        <p:grpSpPr>
          <a:xfrm>
            <a:off x="8381278" y="1600260"/>
            <a:ext cx="3701887" cy="3080184"/>
            <a:chOff x="8381278" y="1600260"/>
            <a:chExt cx="3701887" cy="3080184"/>
          </a:xfrm>
        </p:grpSpPr>
        <p:pic>
          <p:nvPicPr>
            <p:cNvPr descr="A group of cigarettes and a cigarette&#10;&#10;AI-generated content may be incorrect." id="231" name="Google Shape;231;p17"/>
            <p:cNvPicPr preferRelativeResize="0"/>
            <p:nvPr/>
          </p:nvPicPr>
          <p:blipFill rotWithShape="1">
            <a:blip r:embed="rId4">
              <a:alphaModFix/>
            </a:blip>
            <a:srcRect b="0" l="28366" r="50000" t="0"/>
            <a:stretch/>
          </p:blipFill>
          <p:spPr>
            <a:xfrm>
              <a:off x="8381278" y="1600260"/>
              <a:ext cx="1665950" cy="3080184"/>
            </a:xfrm>
            <a:prstGeom prst="rect">
              <a:avLst/>
            </a:prstGeom>
            <a:noFill/>
            <a:ln>
              <a:noFill/>
            </a:ln>
          </p:spPr>
        </p:pic>
        <p:pic>
          <p:nvPicPr>
            <p:cNvPr id="232" name="Google Shape;232;p17"/>
            <p:cNvPicPr preferRelativeResize="0"/>
            <p:nvPr/>
          </p:nvPicPr>
          <p:blipFill rotWithShape="1">
            <a:blip r:embed="rId5">
              <a:alphaModFix/>
            </a:blip>
            <a:srcRect b="0" l="66021" r="0" t="0"/>
            <a:stretch/>
          </p:blipFill>
          <p:spPr>
            <a:xfrm>
              <a:off x="10046825" y="1600260"/>
              <a:ext cx="2036340" cy="307874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7:</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drug is in cigarettes and vapes? </a:t>
            </a:r>
            <a:endParaRPr sz="3200">
              <a:latin typeface="Arial"/>
              <a:ea typeface="Arial"/>
              <a:cs typeface="Arial"/>
              <a:sym typeface="Arial"/>
            </a:endParaRPr>
          </a:p>
        </p:txBody>
      </p:sp>
      <p:sp>
        <p:nvSpPr>
          <p:cNvPr id="238" name="Google Shape;238;p35"/>
          <p:cNvSpPr txBox="1"/>
          <p:nvPr>
            <p:ph idx="1" type="body"/>
          </p:nvPr>
        </p:nvSpPr>
        <p:spPr>
          <a:xfrm>
            <a:off x="4143736" y="1417350"/>
            <a:ext cx="3148315" cy="4023300"/>
          </a:xfrm>
          <a:prstGeom prst="rect">
            <a:avLst/>
          </a:prstGeom>
          <a:noFill/>
          <a:ln>
            <a:noFill/>
          </a:ln>
        </p:spPr>
        <p:txBody>
          <a:bodyPr anchorCtr="0" anchor="t" bIns="45700" lIns="0" spcFirstLastPara="1" rIns="0" wrap="square" tIns="45700">
            <a:normAutofit lnSpcReduction="10000"/>
          </a:bodyPr>
          <a:lstStyle/>
          <a:p>
            <a:pPr indent="-539750" lvl="0" marL="635000" rtl="0" algn="l">
              <a:lnSpc>
                <a:spcPct val="115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Caffeine</a:t>
            </a:r>
            <a:endParaRPr sz="3000">
              <a:solidFill>
                <a:schemeClr val="dk1"/>
              </a:solidFill>
              <a:latin typeface="Arial"/>
              <a:ea typeface="Arial"/>
              <a:cs typeface="Arial"/>
              <a:sym typeface="Arial"/>
            </a:endParaRPr>
          </a:p>
          <a:p>
            <a:pPr indent="-539750" lvl="0" marL="635000" rtl="0" algn="l">
              <a:lnSpc>
                <a:spcPct val="115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Nicotine</a:t>
            </a:r>
            <a:endParaRPr b="1" sz="3000">
              <a:solidFill>
                <a:schemeClr val="accent1"/>
              </a:solidFill>
              <a:latin typeface="Arial"/>
              <a:ea typeface="Arial"/>
              <a:cs typeface="Arial"/>
              <a:sym typeface="Arial"/>
            </a:endParaRPr>
          </a:p>
          <a:p>
            <a:pPr indent="-53975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Alcohol</a:t>
            </a:r>
            <a:endParaRPr sz="3000">
              <a:solidFill>
                <a:schemeClr val="dk1"/>
              </a:solidFill>
              <a:latin typeface="Arial"/>
              <a:ea typeface="Arial"/>
              <a:cs typeface="Arial"/>
              <a:sym typeface="Arial"/>
            </a:endParaRPr>
          </a:p>
          <a:p>
            <a:pPr indent="-53975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Tylenol </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239" name="Google Shape;239;p35"/>
          <p:cNvPicPr preferRelativeResize="0"/>
          <p:nvPr/>
        </p:nvPicPr>
        <p:blipFill rotWithShape="1">
          <a:blip r:embed="rId3">
            <a:alphaModFix/>
          </a:blip>
          <a:srcRect b="0" l="0" r="0" t="0"/>
          <a:stretch/>
        </p:blipFill>
        <p:spPr>
          <a:xfrm>
            <a:off x="9491241" y="4844462"/>
            <a:ext cx="1665950" cy="1616594"/>
          </a:xfrm>
          <a:prstGeom prst="rect">
            <a:avLst/>
          </a:prstGeom>
          <a:noFill/>
          <a:ln>
            <a:noFill/>
          </a:ln>
        </p:spPr>
      </p:pic>
      <p:grpSp>
        <p:nvGrpSpPr>
          <p:cNvPr id="240" name="Google Shape;240;p35"/>
          <p:cNvGrpSpPr/>
          <p:nvPr/>
        </p:nvGrpSpPr>
        <p:grpSpPr>
          <a:xfrm>
            <a:off x="8381278" y="1600260"/>
            <a:ext cx="3701887" cy="3080184"/>
            <a:chOff x="8381278" y="1600260"/>
            <a:chExt cx="3701887" cy="3080184"/>
          </a:xfrm>
        </p:grpSpPr>
        <p:pic>
          <p:nvPicPr>
            <p:cNvPr descr="A group of cigarettes and a cigarette&#10;&#10;AI-generated content may be incorrect." id="241" name="Google Shape;241;p35"/>
            <p:cNvPicPr preferRelativeResize="0"/>
            <p:nvPr/>
          </p:nvPicPr>
          <p:blipFill rotWithShape="1">
            <a:blip r:embed="rId4">
              <a:alphaModFix/>
            </a:blip>
            <a:srcRect b="0" l="28366" r="50000" t="0"/>
            <a:stretch/>
          </p:blipFill>
          <p:spPr>
            <a:xfrm>
              <a:off x="8381278" y="1600260"/>
              <a:ext cx="1665950" cy="3080184"/>
            </a:xfrm>
            <a:prstGeom prst="rect">
              <a:avLst/>
            </a:prstGeom>
            <a:noFill/>
            <a:ln>
              <a:noFill/>
            </a:ln>
          </p:spPr>
        </p:pic>
        <p:pic>
          <p:nvPicPr>
            <p:cNvPr id="242" name="Google Shape;242;p35"/>
            <p:cNvPicPr preferRelativeResize="0"/>
            <p:nvPr/>
          </p:nvPicPr>
          <p:blipFill rotWithShape="1">
            <a:blip r:embed="rId5">
              <a:alphaModFix/>
            </a:blip>
            <a:srcRect b="0" l="66021" r="0" t="0"/>
            <a:stretch/>
          </p:blipFill>
          <p:spPr>
            <a:xfrm>
              <a:off x="10046825" y="1600260"/>
              <a:ext cx="2036340" cy="3078747"/>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3"/>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49" name="Google Shape;249;p33"/>
          <p:cNvSpPr/>
          <p:nvPr/>
        </p:nvSpPr>
        <p:spPr>
          <a:xfrm>
            <a:off x="4639057" y="761999"/>
            <a:ext cx="7552943"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0" name="Google Shape;250;p33"/>
          <p:cNvSpPr txBox="1"/>
          <p:nvPr>
            <p:ph idx="1" type="subTitle"/>
          </p:nvPr>
        </p:nvSpPr>
        <p:spPr>
          <a:xfrm>
            <a:off x="4936600" y="2448426"/>
            <a:ext cx="6862200" cy="25023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2800"/>
              <a:buFont typeface="Arial"/>
              <a:buChar char="•"/>
            </a:pPr>
            <a:r>
              <a:rPr lang="en-US" sz="2800">
                <a:solidFill>
                  <a:srgbClr val="002060"/>
                </a:solidFill>
                <a:latin typeface="Arial"/>
                <a:ea typeface="Arial"/>
                <a:cs typeface="Arial"/>
                <a:sym typeface="Arial"/>
              </a:rPr>
              <a:t>Cigarettes and vapes contain nicotine.</a:t>
            </a:r>
            <a:endParaRPr>
              <a:latin typeface="Arial"/>
              <a:ea typeface="Arial"/>
              <a:cs typeface="Arial"/>
              <a:sym typeface="Arial"/>
            </a:endParaRPr>
          </a:p>
          <a:p>
            <a:pPr indent="-342900" lvl="0" marL="342900" rtl="0" algn="l">
              <a:lnSpc>
                <a:spcPct val="90000"/>
              </a:lnSpc>
              <a:spcBef>
                <a:spcPts val="1200"/>
              </a:spcBef>
              <a:spcAft>
                <a:spcPts val="0"/>
              </a:spcAft>
              <a:buClr>
                <a:schemeClr val="lt1"/>
              </a:buClr>
              <a:buSzPts val="2800"/>
              <a:buFont typeface="Arial"/>
              <a:buChar char="•"/>
            </a:pPr>
            <a:r>
              <a:rPr lang="en-US" sz="2800">
                <a:solidFill>
                  <a:srgbClr val="002060"/>
                </a:solidFill>
                <a:latin typeface="Arial"/>
                <a:ea typeface="Arial"/>
                <a:cs typeface="Arial"/>
                <a:sym typeface="Arial"/>
              </a:rPr>
              <a:t>Cigarettes and vapes  contain other chemicals that can hurt our bodies. </a:t>
            </a:r>
            <a:endParaRPr>
              <a:latin typeface="Arial"/>
              <a:ea typeface="Arial"/>
              <a:cs typeface="Arial"/>
              <a:sym typeface="Arial"/>
            </a:endParaRPr>
          </a:p>
          <a:p>
            <a:pPr indent="-342900" lvl="0" marL="342900" rtl="0" algn="l">
              <a:lnSpc>
                <a:spcPct val="90000"/>
              </a:lnSpc>
              <a:spcBef>
                <a:spcPts val="1200"/>
              </a:spcBef>
              <a:spcAft>
                <a:spcPts val="0"/>
              </a:spcAft>
              <a:buClr>
                <a:schemeClr val="lt1"/>
              </a:buClr>
              <a:buSzPts val="2800"/>
              <a:buFont typeface="Arial"/>
              <a:buChar char="•"/>
            </a:pPr>
            <a:r>
              <a:rPr lang="en-US" sz="2800">
                <a:solidFill>
                  <a:srgbClr val="002060"/>
                </a:solidFill>
                <a:latin typeface="Arial"/>
                <a:ea typeface="Arial"/>
                <a:cs typeface="Arial"/>
                <a:sym typeface="Arial"/>
              </a:rPr>
              <a:t>Both smoking and vaping are harmful to our health.</a:t>
            </a:r>
            <a:endParaRPr sz="2400">
              <a:latin typeface="Arial"/>
              <a:ea typeface="Arial"/>
              <a:cs typeface="Arial"/>
              <a:sym typeface="Arial"/>
            </a:endParaRPr>
          </a:p>
        </p:txBody>
      </p:sp>
      <p:pic>
        <p:nvPicPr>
          <p:cNvPr descr="A cartoon of a child with his hands on his chest&#10;&#10;AI-generated content may be incorrect." id="251" name="Google Shape;251;p33"/>
          <p:cNvPicPr preferRelativeResize="0"/>
          <p:nvPr/>
        </p:nvPicPr>
        <p:blipFill rotWithShape="1">
          <a:blip r:embed="rId3">
            <a:alphaModFix/>
          </a:blip>
          <a:srcRect b="0" l="16158" r="13869" t="0"/>
          <a:stretch/>
        </p:blipFill>
        <p:spPr>
          <a:xfrm>
            <a:off x="580571" y="0"/>
            <a:ext cx="3730172" cy="5330952"/>
          </a:xfrm>
          <a:prstGeom prst="rect">
            <a:avLst/>
          </a:prstGeom>
          <a:noFill/>
          <a:ln>
            <a:noFill/>
          </a:ln>
        </p:spPr>
      </p:pic>
      <p:sp>
        <p:nvSpPr>
          <p:cNvPr id="252" name="Google Shape;252;p33"/>
          <p:cNvSpPr/>
          <p:nvPr/>
        </p:nvSpPr>
        <p:spPr>
          <a:xfrm>
            <a:off x="-7912"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253" name="Google Shape;253;p33"/>
          <p:cNvPicPr preferRelativeResize="0"/>
          <p:nvPr/>
        </p:nvPicPr>
        <p:blipFill rotWithShape="1">
          <a:blip r:embed="rId4">
            <a:alphaModFix/>
          </a:blip>
          <a:srcRect b="0" l="0" r="0" t="0"/>
          <a:stretch/>
        </p:blipFill>
        <p:spPr>
          <a:xfrm>
            <a:off x="791162" y="5217886"/>
            <a:ext cx="1618209" cy="1640114"/>
          </a:xfrm>
          <a:prstGeom prst="rect">
            <a:avLst/>
          </a:prstGeom>
          <a:noFill/>
          <a:ln>
            <a:noFill/>
          </a:ln>
        </p:spPr>
      </p:pic>
      <p:sp>
        <p:nvSpPr>
          <p:cNvPr id="254" name="Google Shape;254;p33"/>
          <p:cNvSpPr txBox="1"/>
          <p:nvPr/>
        </p:nvSpPr>
        <p:spPr>
          <a:xfrm>
            <a:off x="5000017" y="1060315"/>
            <a:ext cx="64689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u="sng">
                <a:solidFill>
                  <a:srgbClr val="002060"/>
                </a:solidFill>
              </a:rPr>
              <a:t>Smoking and Vaping are both Dangerous!</a:t>
            </a:r>
            <a:endParaRPr sz="3000" u="sng">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Cartoon of human lungs&#10;&#10;AI-generated content may be incorrect." id="259" name="Google Shape;259;p36"/>
          <p:cNvPicPr preferRelativeResize="0"/>
          <p:nvPr/>
        </p:nvPicPr>
        <p:blipFill rotWithShape="1">
          <a:blip r:embed="rId3">
            <a:alphaModFix/>
          </a:blip>
          <a:srcRect b="0" l="9059" r="8737" t="0"/>
          <a:stretch/>
        </p:blipFill>
        <p:spPr>
          <a:xfrm>
            <a:off x="8679637" y="919900"/>
            <a:ext cx="3289175" cy="4001250"/>
          </a:xfrm>
          <a:prstGeom prst="rect">
            <a:avLst/>
          </a:prstGeom>
          <a:noFill/>
          <a:ln>
            <a:noFill/>
          </a:ln>
        </p:spPr>
      </p:pic>
      <p:sp>
        <p:nvSpPr>
          <p:cNvPr id="260" name="Google Shape;260;p36"/>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vaping do to your lungs?   </a:t>
            </a:r>
            <a:endParaRPr sz="3200">
              <a:latin typeface="Arial"/>
              <a:ea typeface="Arial"/>
              <a:cs typeface="Arial"/>
              <a:sym typeface="Arial"/>
            </a:endParaRPr>
          </a:p>
        </p:txBody>
      </p:sp>
      <p:pic>
        <p:nvPicPr>
          <p:cNvPr id="261" name="Google Shape;261;p36"/>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
        <p:nvSpPr>
          <p:cNvPr id="262" name="Google Shape;262;p36"/>
          <p:cNvSpPr txBox="1"/>
          <p:nvPr>
            <p:ph idx="1" type="body"/>
          </p:nvPr>
        </p:nvSpPr>
        <p:spPr>
          <a:xfrm>
            <a:off x="3824275" y="1374475"/>
            <a:ext cx="6453000" cy="4673100"/>
          </a:xfrm>
          <a:prstGeom prst="rect">
            <a:avLst/>
          </a:prstGeom>
          <a:noFill/>
          <a:ln>
            <a:noFill/>
          </a:ln>
        </p:spPr>
        <p:txBody>
          <a:bodyPr anchorCtr="0" anchor="t" bIns="45700" lIns="0" spcFirstLastPara="1" rIns="0" wrap="square" tIns="45700">
            <a:noAutofit/>
          </a:bodyPr>
          <a:lstStyle/>
          <a:p>
            <a:pPr indent="-603250" lvl="0" marL="635000" rtl="0" algn="l">
              <a:lnSpc>
                <a:spcPct val="10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Puts chemicals into your lungs</a:t>
            </a:r>
            <a:endParaRPr sz="3000">
              <a:solidFill>
                <a:schemeClr val="dk1"/>
              </a:solidFill>
              <a:latin typeface="Arial"/>
              <a:ea typeface="Arial"/>
              <a:cs typeface="Arial"/>
              <a:sym typeface="Arial"/>
            </a:endParaRPr>
          </a:p>
          <a:p>
            <a:pPr indent="-603250" lvl="0" marL="6350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 breathe deeper</a:t>
            </a:r>
            <a:endParaRPr sz="3000">
              <a:latin typeface="Arial"/>
              <a:ea typeface="Arial"/>
              <a:cs typeface="Arial"/>
              <a:sym typeface="Arial"/>
            </a:endParaRPr>
          </a:p>
          <a:p>
            <a:pPr indent="-603250" lvl="0" marL="6350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Cleans your lungs out</a:t>
            </a:r>
            <a:endParaRPr sz="3000">
              <a:latin typeface="Arial"/>
              <a:ea typeface="Arial"/>
              <a:cs typeface="Arial"/>
              <a:sym typeface="Arial"/>
            </a:endParaRPr>
          </a:p>
          <a:p>
            <a:pPr indent="-603250" lvl="0" marL="6350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your lungs shrink </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3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300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
          <p:cNvSpPr/>
          <p:nvPr/>
        </p:nvSpPr>
        <p:spPr>
          <a:xfrm>
            <a:off x="13" y="66475"/>
            <a:ext cx="12192000" cy="63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orbe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txBox="1"/>
          <p:nvPr>
            <p:ph type="ctrTitle"/>
          </p:nvPr>
        </p:nvSpPr>
        <p:spPr>
          <a:xfrm>
            <a:off x="4472625" y="1512175"/>
            <a:ext cx="7155900" cy="20142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2060"/>
              </a:buClr>
              <a:buSzPts val="6800"/>
              <a:buFont typeface="Calibri"/>
              <a:buNone/>
            </a:pPr>
            <a:r>
              <a:rPr lang="en-US" sz="6300">
                <a:solidFill>
                  <a:srgbClr val="002060"/>
                </a:solidFill>
                <a:latin typeface="Calibri"/>
                <a:ea typeface="Calibri"/>
                <a:cs typeface="Calibri"/>
                <a:sym typeface="Calibri"/>
              </a:rPr>
              <a:t>Vaping: The Ex-Files</a:t>
            </a:r>
            <a:r>
              <a:rPr lang="en-US" sz="6800">
                <a:solidFill>
                  <a:srgbClr val="002060"/>
                </a:solidFill>
                <a:latin typeface="Calibri"/>
                <a:ea typeface="Calibri"/>
                <a:cs typeface="Calibri"/>
                <a:sym typeface="Calibri"/>
              </a:rPr>
              <a:t> -</a:t>
            </a:r>
            <a:br>
              <a:rPr lang="en-US" sz="6800">
                <a:solidFill>
                  <a:srgbClr val="002060"/>
                </a:solidFill>
                <a:latin typeface="Calibri"/>
                <a:ea typeface="Calibri"/>
                <a:cs typeface="Calibri"/>
                <a:sym typeface="Calibri"/>
              </a:rPr>
            </a:br>
            <a:r>
              <a:rPr lang="en-US" sz="6300" cap="none">
                <a:solidFill>
                  <a:srgbClr val="002060"/>
                </a:solidFill>
                <a:latin typeface="Calibri"/>
                <a:ea typeface="Calibri"/>
                <a:cs typeface="Calibri"/>
                <a:sym typeface="Calibri"/>
              </a:rPr>
              <a:t>Let’s </a:t>
            </a:r>
            <a:r>
              <a:rPr b="1" lang="en-US" sz="6300" cap="none">
                <a:solidFill>
                  <a:srgbClr val="1DB4EF"/>
                </a:solidFill>
                <a:latin typeface="Caveat"/>
                <a:ea typeface="Caveat"/>
                <a:cs typeface="Caveat"/>
                <a:sym typeface="Caveat"/>
              </a:rPr>
              <a:t>E</a:t>
            </a:r>
            <a:r>
              <a:rPr b="1" lang="en-US" sz="6300">
                <a:solidFill>
                  <a:srgbClr val="1DB4EF"/>
                </a:solidFill>
                <a:latin typeface="Caveat"/>
                <a:ea typeface="Caveat"/>
                <a:cs typeface="Caveat"/>
                <a:sym typeface="Caveat"/>
              </a:rPr>
              <a:t>XPLAIN</a:t>
            </a:r>
            <a:r>
              <a:rPr lang="en-US" sz="6300" cap="none">
                <a:solidFill>
                  <a:srgbClr val="002060"/>
                </a:solidFill>
                <a:latin typeface="Calibri"/>
                <a:ea typeface="Calibri"/>
                <a:cs typeface="Calibri"/>
                <a:sym typeface="Calibri"/>
              </a:rPr>
              <a:t> Vaping</a:t>
            </a:r>
            <a:endParaRPr sz="6300">
              <a:solidFill>
                <a:srgbClr val="002060"/>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b="0" l="0" r="0" t="0"/>
          <a:stretch/>
        </p:blipFill>
        <p:spPr>
          <a:xfrm>
            <a:off x="256525" y="1916825"/>
            <a:ext cx="3231825" cy="2221875"/>
          </a:xfrm>
          <a:prstGeom prst="rect">
            <a:avLst/>
          </a:prstGeom>
          <a:noFill/>
          <a:ln>
            <a:noFill/>
          </a:ln>
        </p:spPr>
      </p:pic>
      <p:sp>
        <p:nvSpPr>
          <p:cNvPr id="101" name="Google Shape;101;p1"/>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orbel"/>
              <a:buNone/>
            </a:pPr>
            <a:r>
              <a:t/>
            </a:r>
            <a:endParaRPr b="0" i="0" sz="1800" u="none" cap="none" strike="noStrike">
              <a:solidFill>
                <a:schemeClr val="dk1"/>
              </a:solidFill>
              <a:latin typeface="Corbel"/>
              <a:ea typeface="Corbel"/>
              <a:cs typeface="Corbel"/>
              <a:sym typeface="Corbel"/>
            </a:endParaRPr>
          </a:p>
        </p:txBody>
      </p:sp>
      <p:sp>
        <p:nvSpPr>
          <p:cNvPr id="102" name="Google Shape;102;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orbel"/>
              <a:buNone/>
            </a:pPr>
            <a:r>
              <a:t/>
            </a:r>
            <a:endParaRPr b="0" i="0" sz="1800" u="none" cap="none" strike="noStrike">
              <a:solidFill>
                <a:schemeClr val="dk1"/>
              </a:solidFill>
              <a:latin typeface="Corbel"/>
              <a:ea typeface="Corbel"/>
              <a:cs typeface="Corbel"/>
              <a:sym typeface="Corbel"/>
            </a:endParaRPr>
          </a:p>
        </p:txBody>
      </p:sp>
      <p:pic>
        <p:nvPicPr>
          <p:cNvPr id="103" name="Google Shape;103;p1"/>
          <p:cNvPicPr preferRelativeResize="0"/>
          <p:nvPr/>
        </p:nvPicPr>
        <p:blipFill rotWithShape="1">
          <a:blip r:embed="rId4">
            <a:alphaModFix/>
          </a:blip>
          <a:srcRect b="0" l="0" r="0" t="0"/>
          <a:stretch/>
        </p:blipFill>
        <p:spPr>
          <a:xfrm>
            <a:off x="2345100" y="4457541"/>
            <a:ext cx="7350676" cy="1744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Cartoon of human lungs&#10;&#10;AI-generated content may be incorrect." id="267" name="Google Shape;267;p37"/>
          <p:cNvPicPr preferRelativeResize="0"/>
          <p:nvPr/>
        </p:nvPicPr>
        <p:blipFill rotWithShape="1">
          <a:blip r:embed="rId3">
            <a:alphaModFix/>
          </a:blip>
          <a:srcRect b="0" l="9059" r="8737" t="0"/>
          <a:stretch/>
        </p:blipFill>
        <p:spPr>
          <a:xfrm>
            <a:off x="8871874" y="1070475"/>
            <a:ext cx="3102350" cy="3773975"/>
          </a:xfrm>
          <a:prstGeom prst="rect">
            <a:avLst/>
          </a:prstGeom>
          <a:noFill/>
          <a:ln>
            <a:noFill/>
          </a:ln>
        </p:spPr>
      </p:pic>
      <p:sp>
        <p:nvSpPr>
          <p:cNvPr id="268" name="Google Shape;268;p37"/>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vaping do to your lungs?   </a:t>
            </a:r>
            <a:endParaRPr sz="3200">
              <a:latin typeface="Arial"/>
              <a:ea typeface="Arial"/>
              <a:cs typeface="Arial"/>
              <a:sym typeface="Arial"/>
            </a:endParaRPr>
          </a:p>
        </p:txBody>
      </p:sp>
      <p:sp>
        <p:nvSpPr>
          <p:cNvPr id="269" name="Google Shape;269;p37"/>
          <p:cNvSpPr txBox="1"/>
          <p:nvPr>
            <p:ph idx="1" type="body"/>
          </p:nvPr>
        </p:nvSpPr>
        <p:spPr>
          <a:xfrm>
            <a:off x="3824275" y="1374475"/>
            <a:ext cx="6453000" cy="4673100"/>
          </a:xfrm>
          <a:prstGeom prst="rect">
            <a:avLst/>
          </a:prstGeom>
          <a:noFill/>
          <a:ln>
            <a:noFill/>
          </a:ln>
        </p:spPr>
        <p:txBody>
          <a:bodyPr anchorCtr="0" anchor="t" bIns="45700" lIns="0" spcFirstLastPara="1" rIns="0" wrap="square" tIns="45700">
            <a:noAutofit/>
          </a:bodyPr>
          <a:lstStyle/>
          <a:p>
            <a:pPr indent="-603250" lvl="0" marL="635000" rtl="0" algn="l">
              <a:lnSpc>
                <a:spcPct val="100000"/>
              </a:lnSpc>
              <a:spcBef>
                <a:spcPts val="6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Puts chemicals into your lungs</a:t>
            </a:r>
            <a:endParaRPr sz="3000">
              <a:latin typeface="Arial"/>
              <a:ea typeface="Arial"/>
              <a:cs typeface="Arial"/>
              <a:sym typeface="Arial"/>
            </a:endParaRPr>
          </a:p>
          <a:p>
            <a:pPr indent="-603250" lvl="0" marL="6350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 breathe deeper</a:t>
            </a:r>
            <a:endParaRPr sz="3000">
              <a:latin typeface="Arial"/>
              <a:ea typeface="Arial"/>
              <a:cs typeface="Arial"/>
              <a:sym typeface="Arial"/>
            </a:endParaRPr>
          </a:p>
          <a:p>
            <a:pPr indent="-603250" lvl="0" marL="6350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Cleans your lungs out</a:t>
            </a:r>
            <a:endParaRPr sz="3000">
              <a:latin typeface="Arial"/>
              <a:ea typeface="Arial"/>
              <a:cs typeface="Arial"/>
              <a:sym typeface="Arial"/>
            </a:endParaRPr>
          </a:p>
          <a:p>
            <a:pPr indent="-603250" lvl="0" marL="6350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your lungs shrink </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3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3000">
              <a:solidFill>
                <a:srgbClr val="002060"/>
              </a:solidFill>
            </a:endParaRPr>
          </a:p>
        </p:txBody>
      </p:sp>
      <p:pic>
        <p:nvPicPr>
          <p:cNvPr id="270" name="Google Shape;270;p37"/>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A group of cartoon human heart&#10;&#10;AI-generated content may be incorrect." id="275" name="Google Shape;275;p62"/>
          <p:cNvPicPr preferRelativeResize="0"/>
          <p:nvPr/>
        </p:nvPicPr>
        <p:blipFill rotWithShape="1">
          <a:blip r:embed="rId3">
            <a:alphaModFix/>
          </a:blip>
          <a:srcRect b="-1022" l="35649" r="50000" t="50001"/>
          <a:stretch/>
        </p:blipFill>
        <p:spPr>
          <a:xfrm>
            <a:off x="8747661" y="1000615"/>
            <a:ext cx="3153110" cy="3625158"/>
          </a:xfrm>
          <a:prstGeom prst="rect">
            <a:avLst/>
          </a:prstGeom>
          <a:noFill/>
          <a:ln>
            <a:noFill/>
          </a:ln>
        </p:spPr>
      </p:pic>
      <p:sp>
        <p:nvSpPr>
          <p:cNvPr id="276" name="Google Shape;276;p62"/>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9:</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nicotine do to your heart? </a:t>
            </a:r>
            <a:endParaRPr sz="3200">
              <a:latin typeface="Arial"/>
              <a:ea typeface="Arial"/>
              <a:cs typeface="Arial"/>
              <a:sym typeface="Arial"/>
            </a:endParaRPr>
          </a:p>
        </p:txBody>
      </p:sp>
      <p:sp>
        <p:nvSpPr>
          <p:cNvPr id="277" name="Google Shape;277;p62"/>
          <p:cNvSpPr txBox="1"/>
          <p:nvPr>
            <p:ph idx="1" type="body"/>
          </p:nvPr>
        </p:nvSpPr>
        <p:spPr>
          <a:xfrm>
            <a:off x="3872023" y="1496400"/>
            <a:ext cx="4947600" cy="4428000"/>
          </a:xfrm>
          <a:prstGeom prst="rect">
            <a:avLst/>
          </a:prstGeom>
          <a:noFill/>
          <a:ln>
            <a:noFill/>
          </a:ln>
        </p:spPr>
        <p:txBody>
          <a:bodyPr anchorCtr="0" anchor="t" bIns="45700" lIns="0" spcFirstLastPara="1" rIns="0" wrap="square" tIns="45700">
            <a:normAutofit/>
          </a:bodyPr>
          <a:lstStyle/>
          <a:p>
            <a:pPr indent="-580390" lvl="0" marL="635000" rtl="0" algn="l">
              <a:lnSpc>
                <a:spcPct val="115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it pump faster</a:t>
            </a:r>
            <a:endParaRPr sz="3000">
              <a:solidFill>
                <a:schemeClr val="dk1"/>
              </a:solidFill>
              <a:latin typeface="Arial"/>
              <a:ea typeface="Arial"/>
              <a:cs typeface="Arial"/>
              <a:sym typeface="Arial"/>
            </a:endParaRPr>
          </a:p>
          <a:p>
            <a:pPr indent="-58039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it pump slower</a:t>
            </a:r>
            <a:endParaRPr sz="3000">
              <a:solidFill>
                <a:schemeClr val="dk1"/>
              </a:solidFill>
              <a:latin typeface="Arial"/>
              <a:ea typeface="Arial"/>
              <a:cs typeface="Arial"/>
              <a:sym typeface="Arial"/>
            </a:endParaRPr>
          </a:p>
          <a:p>
            <a:pPr indent="-58039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Has no effect </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278" name="Google Shape;278;p62"/>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group of cartoon human heart&#10;&#10;AI-generated content may be incorrect." id="283" name="Google Shape;283;p63"/>
          <p:cNvPicPr preferRelativeResize="0"/>
          <p:nvPr/>
        </p:nvPicPr>
        <p:blipFill rotWithShape="1">
          <a:blip r:embed="rId3">
            <a:alphaModFix/>
          </a:blip>
          <a:srcRect b="-1022" l="35649" r="50000" t="50001"/>
          <a:stretch/>
        </p:blipFill>
        <p:spPr>
          <a:xfrm>
            <a:off x="8747661" y="1000615"/>
            <a:ext cx="3153110" cy="3625158"/>
          </a:xfrm>
          <a:prstGeom prst="rect">
            <a:avLst/>
          </a:prstGeom>
          <a:noFill/>
          <a:ln>
            <a:noFill/>
          </a:ln>
        </p:spPr>
      </p:pic>
      <p:sp>
        <p:nvSpPr>
          <p:cNvPr id="284" name="Google Shape;284;p63"/>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9:</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nicotine do to your heart? </a:t>
            </a:r>
            <a:endParaRPr sz="3200">
              <a:latin typeface="Arial"/>
              <a:ea typeface="Arial"/>
              <a:cs typeface="Arial"/>
              <a:sym typeface="Arial"/>
            </a:endParaRPr>
          </a:p>
        </p:txBody>
      </p:sp>
      <p:sp>
        <p:nvSpPr>
          <p:cNvPr id="285" name="Google Shape;285;p63"/>
          <p:cNvSpPr txBox="1"/>
          <p:nvPr>
            <p:ph idx="1" type="body"/>
          </p:nvPr>
        </p:nvSpPr>
        <p:spPr>
          <a:xfrm>
            <a:off x="3921523" y="1407450"/>
            <a:ext cx="4848600" cy="4428000"/>
          </a:xfrm>
          <a:prstGeom prst="rect">
            <a:avLst/>
          </a:prstGeom>
          <a:noFill/>
          <a:ln>
            <a:noFill/>
          </a:ln>
        </p:spPr>
        <p:txBody>
          <a:bodyPr anchorCtr="0" anchor="t" bIns="45700" lIns="0" spcFirstLastPara="1" rIns="0" wrap="square" tIns="45700">
            <a:normAutofit/>
          </a:bodyPr>
          <a:lstStyle/>
          <a:p>
            <a:pPr indent="-580390" lvl="0" marL="635000" rtl="0" algn="l">
              <a:lnSpc>
                <a:spcPct val="115000"/>
              </a:lnSpc>
              <a:spcBef>
                <a:spcPts val="0"/>
              </a:spcBef>
              <a:spcAft>
                <a:spcPts val="0"/>
              </a:spcAft>
              <a:buClr>
                <a:schemeClr val="accent1"/>
              </a:buClr>
              <a:buSzPts val="3000"/>
              <a:buFont typeface="Noto Sans Symbols"/>
              <a:buAutoNum type="alphaUcPeriod"/>
            </a:pPr>
            <a:r>
              <a:rPr b="1" lang="en-US" sz="3000">
                <a:solidFill>
                  <a:schemeClr val="accent1"/>
                </a:solidFill>
                <a:latin typeface="Arial"/>
                <a:ea typeface="Arial"/>
                <a:cs typeface="Arial"/>
                <a:sym typeface="Arial"/>
              </a:rPr>
              <a:t>Makes it pump faster</a:t>
            </a:r>
            <a:endParaRPr b="1" sz="3000">
              <a:solidFill>
                <a:schemeClr val="accent1"/>
              </a:solidFill>
              <a:latin typeface="Arial"/>
              <a:ea typeface="Arial"/>
              <a:cs typeface="Arial"/>
              <a:sym typeface="Arial"/>
            </a:endParaRPr>
          </a:p>
          <a:p>
            <a:pPr indent="-580390" lvl="0" marL="635000" rtl="0" algn="l">
              <a:lnSpc>
                <a:spcPct val="115000"/>
              </a:lnSpc>
              <a:spcBef>
                <a:spcPts val="1400"/>
              </a:spcBef>
              <a:spcAft>
                <a:spcPts val="0"/>
              </a:spcAft>
              <a:buClr>
                <a:schemeClr val="dk1"/>
              </a:buClr>
              <a:buSzPts val="3000"/>
              <a:buFont typeface="Noto Sans Symbols"/>
              <a:buAutoNum type="alphaUcPeriod"/>
            </a:pPr>
            <a:r>
              <a:rPr lang="en-US" sz="3000">
                <a:solidFill>
                  <a:schemeClr val="dk1"/>
                </a:solidFill>
                <a:latin typeface="Arial"/>
                <a:ea typeface="Arial"/>
                <a:cs typeface="Arial"/>
                <a:sym typeface="Arial"/>
              </a:rPr>
              <a:t>Makes it pump slower</a:t>
            </a:r>
            <a:endParaRPr sz="3000">
              <a:solidFill>
                <a:schemeClr val="dk1"/>
              </a:solidFill>
              <a:latin typeface="Arial"/>
              <a:ea typeface="Arial"/>
              <a:cs typeface="Arial"/>
              <a:sym typeface="Arial"/>
            </a:endParaRPr>
          </a:p>
          <a:p>
            <a:pPr indent="-580390" lvl="0" marL="635000" rtl="0" algn="l">
              <a:lnSpc>
                <a:spcPct val="115000"/>
              </a:lnSpc>
              <a:spcBef>
                <a:spcPts val="1400"/>
              </a:spcBef>
              <a:spcAft>
                <a:spcPts val="0"/>
              </a:spcAft>
              <a:buClr>
                <a:schemeClr val="dk1"/>
              </a:buClr>
              <a:buSzPts val="3000"/>
              <a:buFont typeface="Noto Sans Symbols"/>
              <a:buAutoNum type="alphaUcPeriod"/>
            </a:pPr>
            <a:r>
              <a:rPr lang="en-US" sz="3000">
                <a:solidFill>
                  <a:schemeClr val="dk1"/>
                </a:solidFill>
                <a:latin typeface="Arial"/>
                <a:ea typeface="Arial"/>
                <a:cs typeface="Arial"/>
                <a:sym typeface="Arial"/>
              </a:rPr>
              <a:t>Has no effect </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286" name="Google Shape;286;p63"/>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A cartoon of a brain&#10;&#10;AI-generated content may be incorrect." id="292" name="Google Shape;292;p24"/>
          <p:cNvPicPr preferRelativeResize="0"/>
          <p:nvPr/>
        </p:nvPicPr>
        <p:blipFill rotWithShape="1">
          <a:blip r:embed="rId3">
            <a:alphaModFix/>
          </a:blip>
          <a:srcRect b="0" l="0" r="0" t="0"/>
          <a:stretch/>
        </p:blipFill>
        <p:spPr>
          <a:xfrm>
            <a:off x="6799162" y="849606"/>
            <a:ext cx="4762982" cy="4762982"/>
          </a:xfrm>
          <a:prstGeom prst="rect">
            <a:avLst/>
          </a:prstGeom>
          <a:noFill/>
          <a:ln>
            <a:noFill/>
          </a:ln>
        </p:spPr>
      </p:pic>
      <p:sp>
        <p:nvSpPr>
          <p:cNvPr id="293" name="Google Shape;293;p24"/>
          <p:cNvSpPr txBox="1"/>
          <p:nvPr>
            <p:ph type="title"/>
          </p:nvPr>
        </p:nvSpPr>
        <p:spPr>
          <a:xfrm>
            <a:off x="0" y="4267171"/>
            <a:ext cx="3437681" cy="145075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10:</a:t>
            </a:r>
            <a:br>
              <a:rPr lang="en-US" sz="3100">
                <a:solidFill>
                  <a:srgbClr val="002060"/>
                </a:solidFill>
                <a:latin typeface="Arial"/>
                <a:ea typeface="Arial"/>
                <a:cs typeface="Arial"/>
                <a:sym typeface="Arial"/>
              </a:rPr>
            </a:br>
            <a:br>
              <a:rPr lang="en-US" sz="3100">
                <a:solidFill>
                  <a:srgbClr val="002060"/>
                </a:solidFill>
                <a:latin typeface="Arial"/>
                <a:ea typeface="Arial"/>
                <a:cs typeface="Arial"/>
                <a:sym typeface="Arial"/>
              </a:rPr>
            </a:br>
            <a:r>
              <a:rPr lang="en-US" sz="3200">
                <a:solidFill>
                  <a:srgbClr val="002060"/>
                </a:solidFill>
                <a:latin typeface="Arial"/>
                <a:ea typeface="Arial"/>
                <a:cs typeface="Arial"/>
                <a:sym typeface="Arial"/>
              </a:rPr>
              <a:t>Your brain can tell the difference between nicotine </a:t>
            </a:r>
            <a:r>
              <a:rPr lang="en-US" sz="3100">
                <a:solidFill>
                  <a:srgbClr val="002060"/>
                </a:solidFill>
                <a:latin typeface="Arial"/>
                <a:ea typeface="Arial"/>
                <a:cs typeface="Arial"/>
                <a:sym typeface="Arial"/>
              </a:rPr>
              <a:t>f</a:t>
            </a:r>
            <a:r>
              <a:rPr lang="en-US" sz="3200">
                <a:solidFill>
                  <a:srgbClr val="002060"/>
                </a:solidFill>
                <a:latin typeface="Arial"/>
                <a:ea typeface="Arial"/>
                <a:cs typeface="Arial"/>
                <a:sym typeface="Arial"/>
              </a:rPr>
              <a:t>rom a vape and nicotine from a cigarette. </a:t>
            </a:r>
            <a:endParaRPr sz="3200">
              <a:latin typeface="Arial"/>
              <a:ea typeface="Arial"/>
              <a:cs typeface="Arial"/>
              <a:sym typeface="Arial"/>
            </a:endParaRPr>
          </a:p>
        </p:txBody>
      </p:sp>
      <p:sp>
        <p:nvSpPr>
          <p:cNvPr id="294" name="Google Shape;294;p24"/>
          <p:cNvSpPr txBox="1"/>
          <p:nvPr>
            <p:ph idx="1" type="body"/>
          </p:nvPr>
        </p:nvSpPr>
        <p:spPr>
          <a:xfrm>
            <a:off x="3982752" y="2706119"/>
            <a:ext cx="2950484" cy="1819582"/>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False</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295" name="Google Shape;295;p24"/>
          <p:cNvPicPr preferRelativeResize="0"/>
          <p:nvPr/>
        </p:nvPicPr>
        <p:blipFill rotWithShape="1">
          <a:blip r:embed="rId4">
            <a:alphaModFix/>
          </a:blip>
          <a:srcRect b="0" l="0" r="0" t="0"/>
          <a:stretch/>
        </p:blipFill>
        <p:spPr>
          <a:xfrm>
            <a:off x="10426400" y="4992550"/>
            <a:ext cx="1240077" cy="12400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A cartoon of a brain&#10;&#10;AI-generated content may be incorrect." id="301" name="Google Shape;301;p64"/>
          <p:cNvPicPr preferRelativeResize="0"/>
          <p:nvPr/>
        </p:nvPicPr>
        <p:blipFill rotWithShape="1">
          <a:blip r:embed="rId3">
            <a:alphaModFix/>
          </a:blip>
          <a:srcRect b="0" l="0" r="0" t="0"/>
          <a:stretch/>
        </p:blipFill>
        <p:spPr>
          <a:xfrm>
            <a:off x="6799162" y="849606"/>
            <a:ext cx="4762982" cy="4762982"/>
          </a:xfrm>
          <a:prstGeom prst="rect">
            <a:avLst/>
          </a:prstGeom>
          <a:noFill/>
          <a:ln>
            <a:noFill/>
          </a:ln>
        </p:spPr>
      </p:pic>
      <p:sp>
        <p:nvSpPr>
          <p:cNvPr id="302" name="Google Shape;302;p64"/>
          <p:cNvSpPr txBox="1"/>
          <p:nvPr>
            <p:ph type="title"/>
          </p:nvPr>
        </p:nvSpPr>
        <p:spPr>
          <a:xfrm>
            <a:off x="0" y="4267171"/>
            <a:ext cx="3437681" cy="145075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10:</a:t>
            </a:r>
            <a:br>
              <a:rPr lang="en-US" sz="3100">
                <a:solidFill>
                  <a:srgbClr val="002060"/>
                </a:solidFill>
                <a:latin typeface="Arial"/>
                <a:ea typeface="Arial"/>
                <a:cs typeface="Arial"/>
                <a:sym typeface="Arial"/>
              </a:rPr>
            </a:br>
            <a:br>
              <a:rPr lang="en-US" sz="3100">
                <a:solidFill>
                  <a:srgbClr val="002060"/>
                </a:solidFill>
                <a:latin typeface="Arial"/>
                <a:ea typeface="Arial"/>
                <a:cs typeface="Arial"/>
                <a:sym typeface="Arial"/>
              </a:rPr>
            </a:br>
            <a:r>
              <a:rPr lang="en-US" sz="3100">
                <a:solidFill>
                  <a:srgbClr val="002060"/>
                </a:solidFill>
                <a:latin typeface="Arial"/>
                <a:ea typeface="Arial"/>
                <a:cs typeface="Arial"/>
                <a:sym typeface="Arial"/>
              </a:rPr>
              <a:t>Y</a:t>
            </a:r>
            <a:r>
              <a:rPr lang="en-US" sz="3200">
                <a:solidFill>
                  <a:srgbClr val="002060"/>
                </a:solidFill>
                <a:latin typeface="Arial"/>
                <a:ea typeface="Arial"/>
                <a:cs typeface="Arial"/>
                <a:sym typeface="Arial"/>
              </a:rPr>
              <a:t>our brain can tell the difference between nicotine from a vape and nicotine from a cigarette.</a:t>
            </a:r>
            <a:r>
              <a:rPr lang="en-US" sz="3100">
                <a:solidFill>
                  <a:srgbClr val="002060"/>
                </a:solidFill>
                <a:latin typeface="Arial"/>
                <a:ea typeface="Arial"/>
                <a:cs typeface="Arial"/>
                <a:sym typeface="Arial"/>
              </a:rPr>
              <a:t> </a:t>
            </a:r>
            <a:endParaRPr sz="3100">
              <a:latin typeface="Arial"/>
              <a:ea typeface="Arial"/>
              <a:cs typeface="Arial"/>
              <a:sym typeface="Arial"/>
            </a:endParaRPr>
          </a:p>
        </p:txBody>
      </p:sp>
      <p:sp>
        <p:nvSpPr>
          <p:cNvPr id="303" name="Google Shape;303;p64"/>
          <p:cNvSpPr txBox="1"/>
          <p:nvPr>
            <p:ph idx="1" type="body"/>
          </p:nvPr>
        </p:nvSpPr>
        <p:spPr>
          <a:xfrm>
            <a:off x="3982752" y="2706119"/>
            <a:ext cx="2950484" cy="1819582"/>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SzPts val="3000"/>
              <a:buFont typeface="Arial"/>
              <a:buAutoNum type="alphaUcPeriod"/>
            </a:pPr>
            <a:r>
              <a:rPr b="1" lang="en-US" sz="3000">
                <a:solidFill>
                  <a:schemeClr val="accent1"/>
                </a:solidFill>
                <a:latin typeface="Arial"/>
                <a:ea typeface="Arial"/>
                <a:cs typeface="Arial"/>
                <a:sym typeface="Arial"/>
              </a:rPr>
              <a:t>False</a:t>
            </a:r>
            <a:endParaRPr b="1" sz="3000">
              <a:solidFill>
                <a:schemeClr val="accent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04" name="Google Shape;304;p64"/>
          <p:cNvPicPr preferRelativeResize="0"/>
          <p:nvPr/>
        </p:nvPicPr>
        <p:blipFill rotWithShape="1">
          <a:blip r:embed="rId4">
            <a:alphaModFix/>
          </a:blip>
          <a:srcRect b="0" l="0" r="0" t="0"/>
          <a:stretch/>
        </p:blipFill>
        <p:spPr>
          <a:xfrm>
            <a:off x="10426400" y="4992550"/>
            <a:ext cx="1240077" cy="12400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A cartoon of a pink brain&#10;&#10;AI-generated content may be incorrect." id="309" name="Google Shape;309;p65"/>
          <p:cNvPicPr preferRelativeResize="0"/>
          <p:nvPr/>
        </p:nvPicPr>
        <p:blipFill rotWithShape="1">
          <a:blip r:embed="rId3">
            <a:alphaModFix/>
          </a:blip>
          <a:srcRect b="1222" l="0" r="9671" t="0"/>
          <a:stretch/>
        </p:blipFill>
        <p:spPr>
          <a:xfrm>
            <a:off x="8579621" y="1123826"/>
            <a:ext cx="3350872" cy="3664346"/>
          </a:xfrm>
          <a:prstGeom prst="rect">
            <a:avLst/>
          </a:prstGeom>
          <a:noFill/>
          <a:ln>
            <a:noFill/>
          </a:ln>
        </p:spPr>
      </p:pic>
      <p:sp>
        <p:nvSpPr>
          <p:cNvPr id="310" name="Google Shape;310;p65"/>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11:</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nicotine do to your brain? </a:t>
            </a:r>
            <a:endParaRPr sz="3200">
              <a:latin typeface="Arial"/>
              <a:ea typeface="Arial"/>
              <a:cs typeface="Arial"/>
              <a:sym typeface="Arial"/>
            </a:endParaRPr>
          </a:p>
        </p:txBody>
      </p:sp>
      <p:sp>
        <p:nvSpPr>
          <p:cNvPr id="311" name="Google Shape;311;p65"/>
          <p:cNvSpPr txBox="1"/>
          <p:nvPr>
            <p:ph idx="1" type="body"/>
          </p:nvPr>
        </p:nvSpPr>
        <p:spPr>
          <a:xfrm>
            <a:off x="3990450" y="1195700"/>
            <a:ext cx="5500800" cy="4975500"/>
          </a:xfrm>
          <a:prstGeom prst="rect">
            <a:avLst/>
          </a:prstGeom>
          <a:noFill/>
          <a:ln>
            <a:noFill/>
          </a:ln>
        </p:spPr>
        <p:txBody>
          <a:bodyPr anchorCtr="0" anchor="t" bIns="45700" lIns="0" spcFirstLastPara="1" rIns="0" wrap="square" tIns="45700">
            <a:normAutofit/>
          </a:bodyPr>
          <a:lstStyle/>
          <a:p>
            <a:pPr indent="-578510" lvl="0" marL="635000" rtl="0" algn="l">
              <a:lnSpc>
                <a:spcPct val="115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your memory better</a:t>
            </a:r>
            <a:endParaRPr sz="3000">
              <a:solidFill>
                <a:schemeClr val="dk1"/>
              </a:solidFill>
              <a:latin typeface="Arial"/>
              <a:ea typeface="Arial"/>
              <a:cs typeface="Arial"/>
              <a:sym typeface="Arial"/>
            </a:endParaRPr>
          </a:p>
          <a:p>
            <a:pPr indent="-57851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learning more difficult</a:t>
            </a:r>
            <a:endParaRPr sz="3000">
              <a:solidFill>
                <a:schemeClr val="dk1"/>
              </a:solidFill>
              <a:latin typeface="Arial"/>
              <a:ea typeface="Arial"/>
              <a:cs typeface="Arial"/>
              <a:sym typeface="Arial"/>
            </a:endParaRPr>
          </a:p>
          <a:p>
            <a:pPr indent="-57851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your brain shrink</a:t>
            </a:r>
            <a:endParaRPr sz="3000">
              <a:latin typeface="Arial"/>
              <a:ea typeface="Arial"/>
              <a:cs typeface="Arial"/>
              <a:sym typeface="Arial"/>
            </a:endParaRPr>
          </a:p>
          <a:p>
            <a:pPr indent="-57851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Has no effect</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12" name="Google Shape;312;p65"/>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A cartoon of a pink brain&#10;&#10;AI-generated content may be incorrect." id="317" name="Google Shape;317;p66"/>
          <p:cNvPicPr preferRelativeResize="0"/>
          <p:nvPr/>
        </p:nvPicPr>
        <p:blipFill rotWithShape="1">
          <a:blip r:embed="rId3">
            <a:alphaModFix/>
          </a:blip>
          <a:srcRect b="1222" l="0" r="9671" t="0"/>
          <a:stretch/>
        </p:blipFill>
        <p:spPr>
          <a:xfrm>
            <a:off x="8727871" y="1596826"/>
            <a:ext cx="3350872" cy="3664346"/>
          </a:xfrm>
          <a:prstGeom prst="rect">
            <a:avLst/>
          </a:prstGeom>
          <a:noFill/>
          <a:ln>
            <a:noFill/>
          </a:ln>
        </p:spPr>
      </p:pic>
      <p:sp>
        <p:nvSpPr>
          <p:cNvPr id="318" name="Google Shape;318;p66"/>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11:</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nicotine do to your brain? </a:t>
            </a:r>
            <a:endParaRPr sz="3200">
              <a:latin typeface="Arial"/>
              <a:ea typeface="Arial"/>
              <a:cs typeface="Arial"/>
              <a:sym typeface="Arial"/>
            </a:endParaRPr>
          </a:p>
        </p:txBody>
      </p:sp>
      <p:sp>
        <p:nvSpPr>
          <p:cNvPr id="319" name="Google Shape;319;p66"/>
          <p:cNvSpPr txBox="1"/>
          <p:nvPr>
            <p:ph idx="1" type="body"/>
          </p:nvPr>
        </p:nvSpPr>
        <p:spPr>
          <a:xfrm>
            <a:off x="3695800" y="1215450"/>
            <a:ext cx="6344100" cy="5810700"/>
          </a:xfrm>
          <a:prstGeom prst="rect">
            <a:avLst/>
          </a:prstGeom>
          <a:noFill/>
          <a:ln>
            <a:noFill/>
          </a:ln>
        </p:spPr>
        <p:txBody>
          <a:bodyPr anchorCtr="0" anchor="t" bIns="45700" lIns="0" spcFirstLastPara="1" rIns="0" wrap="square" tIns="45700">
            <a:normAutofit/>
          </a:bodyPr>
          <a:lstStyle/>
          <a:p>
            <a:pPr indent="-578510" lvl="0" marL="635000" rtl="0" algn="l">
              <a:lnSpc>
                <a:spcPct val="115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your memory better</a:t>
            </a:r>
            <a:endParaRPr sz="3000">
              <a:solidFill>
                <a:schemeClr val="dk1"/>
              </a:solidFill>
              <a:latin typeface="Arial"/>
              <a:ea typeface="Arial"/>
              <a:cs typeface="Arial"/>
              <a:sym typeface="Arial"/>
            </a:endParaRPr>
          </a:p>
          <a:p>
            <a:pPr indent="-578510" lvl="0" marL="635000" rtl="0" algn="l">
              <a:lnSpc>
                <a:spcPct val="115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Makes learning more difficult</a:t>
            </a:r>
            <a:endParaRPr b="1" sz="3000">
              <a:solidFill>
                <a:schemeClr val="accent1"/>
              </a:solidFill>
              <a:latin typeface="Arial"/>
              <a:ea typeface="Arial"/>
              <a:cs typeface="Arial"/>
              <a:sym typeface="Arial"/>
            </a:endParaRPr>
          </a:p>
          <a:p>
            <a:pPr indent="-57851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Makes your brain shrink</a:t>
            </a:r>
            <a:endParaRPr sz="3000">
              <a:latin typeface="Arial"/>
              <a:ea typeface="Arial"/>
              <a:cs typeface="Arial"/>
              <a:sym typeface="Arial"/>
            </a:endParaRPr>
          </a:p>
          <a:p>
            <a:pPr indent="-578510" lvl="0" marL="6350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Has no effect</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20" name="Google Shape;320;p66"/>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67"/>
          <p:cNvSpPr/>
          <p:nvPr/>
        </p:nvSpPr>
        <p:spPr>
          <a:xfrm>
            <a:off x="179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27" name="Google Shape;327;p67"/>
          <p:cNvSpPr txBox="1"/>
          <p:nvPr>
            <p:ph type="ctrTitle"/>
          </p:nvPr>
        </p:nvSpPr>
        <p:spPr>
          <a:xfrm>
            <a:off x="1134775" y="-216900"/>
            <a:ext cx="7579800" cy="978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orbel"/>
              <a:buNone/>
            </a:pPr>
            <a:r>
              <a:rPr b="1" lang="en-US" sz="3400">
                <a:solidFill>
                  <a:srgbClr val="002060"/>
                </a:solidFill>
                <a:latin typeface="Arial"/>
                <a:ea typeface="Arial"/>
                <a:cs typeface="Arial"/>
                <a:sym typeface="Arial"/>
              </a:rPr>
              <a:t>Nicotine and your Brain</a:t>
            </a:r>
            <a:endParaRPr b="1" sz="3400">
              <a:solidFill>
                <a:srgbClr val="002060"/>
              </a:solidFill>
              <a:latin typeface="Arial"/>
              <a:ea typeface="Arial"/>
              <a:cs typeface="Arial"/>
              <a:sym typeface="Arial"/>
            </a:endParaRPr>
          </a:p>
        </p:txBody>
      </p:sp>
      <p:sp>
        <p:nvSpPr>
          <p:cNvPr id="328" name="Google Shape;328;p67"/>
          <p:cNvSpPr/>
          <p:nvPr/>
        </p:nvSpPr>
        <p:spPr>
          <a:xfrm>
            <a:off x="0" y="761999"/>
            <a:ext cx="1286934"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9" name="Google Shape;329;p67"/>
          <p:cNvSpPr/>
          <p:nvPr/>
        </p:nvSpPr>
        <p:spPr>
          <a:xfrm>
            <a:off x="1286934" y="761997"/>
            <a:ext cx="7275498" cy="53340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30" name="Google Shape;330;p67"/>
          <p:cNvSpPr/>
          <p:nvPr/>
        </p:nvSpPr>
        <p:spPr>
          <a:xfrm>
            <a:off x="11685778" y="767825"/>
            <a:ext cx="508012" cy="5328173"/>
          </a:xfrm>
          <a:prstGeom prst="rect">
            <a:avLst/>
          </a:prstGeom>
          <a:solidFill>
            <a:srgbClr val="C8C8C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descr="A silhouette of a child's head with a brain&#10;&#10;AI-generated content may be incorrect." id="331" name="Google Shape;331;p67"/>
          <p:cNvPicPr preferRelativeResize="0"/>
          <p:nvPr/>
        </p:nvPicPr>
        <p:blipFill rotWithShape="1">
          <a:blip r:embed="rId3">
            <a:alphaModFix/>
          </a:blip>
          <a:srcRect b="0" l="0" r="0" t="0"/>
          <a:stretch/>
        </p:blipFill>
        <p:spPr>
          <a:xfrm>
            <a:off x="8802170" y="1807025"/>
            <a:ext cx="3151882" cy="3243947"/>
          </a:xfrm>
          <a:prstGeom prst="rect">
            <a:avLst/>
          </a:prstGeom>
          <a:noFill/>
          <a:ln>
            <a:noFill/>
          </a:ln>
        </p:spPr>
      </p:pic>
      <p:sp>
        <p:nvSpPr>
          <p:cNvPr id="332" name="Google Shape;332;p67"/>
          <p:cNvSpPr txBox="1"/>
          <p:nvPr>
            <p:ph idx="1" type="subTitle"/>
          </p:nvPr>
        </p:nvSpPr>
        <p:spPr>
          <a:xfrm>
            <a:off x="69175" y="932550"/>
            <a:ext cx="8733000" cy="4992900"/>
          </a:xfrm>
          <a:prstGeom prst="rect">
            <a:avLst/>
          </a:prstGeom>
          <a:noFill/>
          <a:ln>
            <a:noFill/>
          </a:ln>
        </p:spPr>
        <p:txBody>
          <a:bodyPr anchorCtr="0" anchor="b" bIns="45700" lIns="91425" spcFirstLastPara="1" rIns="91425" wrap="square" tIns="45700">
            <a:normAutofit lnSpcReduction="10000"/>
          </a:bodyPr>
          <a:lstStyle/>
          <a:p>
            <a:pPr indent="0" lvl="0" marL="0" rtl="0" algn="ctr">
              <a:lnSpc>
                <a:spcPct val="90000"/>
              </a:lnSpc>
              <a:spcBef>
                <a:spcPts val="0"/>
              </a:spcBef>
              <a:spcAft>
                <a:spcPts val="0"/>
              </a:spcAft>
              <a:buSzPts val="3000"/>
              <a:buNone/>
            </a:pPr>
            <a:r>
              <a:rPr b="1" lang="en-US" sz="3000">
                <a:solidFill>
                  <a:srgbClr val="002060"/>
                </a:solidFill>
                <a:latin typeface="Arial"/>
                <a:ea typeface="Arial"/>
                <a:cs typeface="Arial"/>
                <a:sym typeface="Arial"/>
              </a:rPr>
              <a:t>Nicotine affects your developing brain </a:t>
            </a:r>
            <a:endParaRPr b="1" sz="3000">
              <a:solidFill>
                <a:srgbClr val="002060"/>
              </a:solidFill>
              <a:latin typeface="Arial"/>
              <a:ea typeface="Arial"/>
              <a:cs typeface="Arial"/>
              <a:sym typeface="Arial"/>
            </a:endParaRPr>
          </a:p>
          <a:p>
            <a:pPr indent="0" lvl="0" marL="0" rtl="0" algn="ctr">
              <a:lnSpc>
                <a:spcPct val="90000"/>
              </a:lnSpc>
              <a:spcBef>
                <a:spcPts val="0"/>
              </a:spcBef>
              <a:spcAft>
                <a:spcPts val="0"/>
              </a:spcAft>
              <a:buSzPts val="3000"/>
              <a:buNone/>
            </a:pPr>
            <a:r>
              <a:rPr b="1" lang="en-US" sz="3000">
                <a:solidFill>
                  <a:srgbClr val="002060"/>
                </a:solidFill>
                <a:latin typeface="Arial"/>
                <a:ea typeface="Arial"/>
                <a:cs typeface="Arial"/>
                <a:sym typeface="Arial"/>
              </a:rPr>
              <a:t>in many ways. </a:t>
            </a:r>
            <a:endParaRPr b="1">
              <a:latin typeface="Arial"/>
              <a:ea typeface="Arial"/>
              <a:cs typeface="Arial"/>
              <a:sym typeface="Arial"/>
            </a:endParaRPr>
          </a:p>
          <a:p>
            <a:pPr indent="0" lvl="0" marL="0" rtl="0" algn="l">
              <a:lnSpc>
                <a:spcPct val="90000"/>
              </a:lnSpc>
              <a:spcBef>
                <a:spcPts val="600"/>
              </a:spcBef>
              <a:spcAft>
                <a:spcPts val="0"/>
              </a:spcAft>
              <a:buSzPts val="3000"/>
              <a:buNone/>
            </a:pPr>
            <a:r>
              <a:t/>
            </a:r>
            <a:endParaRPr sz="3000">
              <a:solidFill>
                <a:srgbClr val="002060"/>
              </a:solidFill>
            </a:endParaRPr>
          </a:p>
          <a:p>
            <a:pPr indent="-342900" lvl="0" marL="342900" rtl="0" algn="l">
              <a:lnSpc>
                <a:spcPct val="90000"/>
              </a:lnSpc>
              <a:spcBef>
                <a:spcPts val="600"/>
              </a:spcBef>
              <a:spcAft>
                <a:spcPts val="0"/>
              </a:spcAft>
              <a:buClr>
                <a:schemeClr val="lt1"/>
              </a:buClr>
              <a:buSzPts val="3000"/>
              <a:buFont typeface="Arial"/>
              <a:buChar char="▪"/>
            </a:pPr>
            <a:r>
              <a:rPr lang="en-US" sz="3000">
                <a:solidFill>
                  <a:srgbClr val="002060"/>
                </a:solidFill>
                <a:latin typeface="Arial"/>
                <a:ea typeface="Arial"/>
                <a:cs typeface="Arial"/>
                <a:sym typeface="Arial"/>
              </a:rPr>
              <a:t>Nicotine makes it harder to learn new things</a:t>
            </a:r>
            <a:endParaRPr>
              <a:latin typeface="Arial"/>
              <a:ea typeface="Arial"/>
              <a:cs typeface="Arial"/>
              <a:sym typeface="Arial"/>
            </a:endParaRPr>
          </a:p>
          <a:p>
            <a:pPr indent="-342900" lvl="0" marL="342900" rtl="0" algn="l">
              <a:lnSpc>
                <a:spcPct val="90000"/>
              </a:lnSpc>
              <a:spcBef>
                <a:spcPts val="600"/>
              </a:spcBef>
              <a:spcAft>
                <a:spcPts val="0"/>
              </a:spcAft>
              <a:buClr>
                <a:schemeClr val="lt1"/>
              </a:buClr>
              <a:buSzPts val="3000"/>
              <a:buFont typeface="Arial"/>
              <a:buChar char="▪"/>
            </a:pPr>
            <a:r>
              <a:rPr lang="en-US" sz="3000">
                <a:solidFill>
                  <a:srgbClr val="002060"/>
                </a:solidFill>
                <a:latin typeface="Arial"/>
                <a:ea typeface="Arial"/>
                <a:cs typeface="Arial"/>
                <a:sym typeface="Arial"/>
              </a:rPr>
              <a:t>Nicotine affects your memory</a:t>
            </a:r>
            <a:endParaRPr>
              <a:latin typeface="Arial"/>
              <a:ea typeface="Arial"/>
              <a:cs typeface="Arial"/>
              <a:sym typeface="Arial"/>
            </a:endParaRPr>
          </a:p>
          <a:p>
            <a:pPr indent="-342900" lvl="0" marL="342900" rtl="0" algn="l">
              <a:lnSpc>
                <a:spcPct val="90000"/>
              </a:lnSpc>
              <a:spcBef>
                <a:spcPts val="600"/>
              </a:spcBef>
              <a:spcAft>
                <a:spcPts val="0"/>
              </a:spcAft>
              <a:buClr>
                <a:schemeClr val="lt1"/>
              </a:buClr>
              <a:buSzPts val="3000"/>
              <a:buFont typeface="Arial"/>
              <a:buChar char="▪"/>
            </a:pPr>
            <a:r>
              <a:rPr lang="en-US" sz="3000">
                <a:solidFill>
                  <a:srgbClr val="002060"/>
                </a:solidFill>
                <a:latin typeface="Arial"/>
                <a:ea typeface="Arial"/>
                <a:cs typeface="Arial"/>
                <a:sym typeface="Arial"/>
              </a:rPr>
              <a:t>Nicotine causes people to feel stressed and anxious</a:t>
            </a:r>
            <a:endParaRPr>
              <a:latin typeface="Arial"/>
              <a:ea typeface="Arial"/>
              <a:cs typeface="Arial"/>
              <a:sym typeface="Arial"/>
            </a:endParaRPr>
          </a:p>
          <a:p>
            <a:pPr indent="-342900" lvl="0" marL="342900" rtl="0" algn="l">
              <a:lnSpc>
                <a:spcPct val="90000"/>
              </a:lnSpc>
              <a:spcBef>
                <a:spcPts val="600"/>
              </a:spcBef>
              <a:spcAft>
                <a:spcPts val="0"/>
              </a:spcAft>
              <a:buClr>
                <a:schemeClr val="lt1"/>
              </a:buClr>
              <a:buSzPts val="3000"/>
              <a:buFont typeface="Arial"/>
              <a:buChar char="▪"/>
            </a:pPr>
            <a:r>
              <a:rPr lang="en-US" sz="3000">
                <a:solidFill>
                  <a:srgbClr val="002060"/>
                </a:solidFill>
                <a:latin typeface="Arial"/>
                <a:ea typeface="Arial"/>
                <a:cs typeface="Arial"/>
                <a:sym typeface="Arial"/>
              </a:rPr>
              <a:t>Nicotine may make you feel sad </a:t>
            </a:r>
            <a:endParaRPr>
              <a:latin typeface="Arial"/>
              <a:ea typeface="Arial"/>
              <a:cs typeface="Arial"/>
              <a:sym typeface="Arial"/>
            </a:endParaRPr>
          </a:p>
          <a:p>
            <a:pPr indent="-342900" lvl="0" marL="342900" rtl="0" algn="l">
              <a:lnSpc>
                <a:spcPct val="90000"/>
              </a:lnSpc>
              <a:spcBef>
                <a:spcPts val="600"/>
              </a:spcBef>
              <a:spcAft>
                <a:spcPts val="0"/>
              </a:spcAft>
              <a:buClr>
                <a:schemeClr val="lt1"/>
              </a:buClr>
              <a:buSzPts val="3000"/>
              <a:buFont typeface="Arial"/>
              <a:buChar char="▪"/>
            </a:pPr>
            <a:r>
              <a:rPr lang="en-US" sz="3000">
                <a:solidFill>
                  <a:srgbClr val="002060"/>
                </a:solidFill>
                <a:latin typeface="Arial"/>
                <a:ea typeface="Arial"/>
                <a:cs typeface="Arial"/>
                <a:sym typeface="Arial"/>
              </a:rPr>
              <a:t>Nicotine affects the part of your brain where you make choices and decisions.  </a:t>
            </a:r>
            <a:endParaRPr>
              <a:latin typeface="Arial"/>
              <a:ea typeface="Arial"/>
              <a:cs typeface="Arial"/>
              <a:sym typeface="Arial"/>
            </a:endParaRPr>
          </a:p>
          <a:p>
            <a:pPr indent="0" lvl="0" marL="0" rtl="0" algn="l">
              <a:lnSpc>
                <a:spcPct val="90000"/>
              </a:lnSpc>
              <a:spcBef>
                <a:spcPts val="600"/>
              </a:spcBef>
              <a:spcAft>
                <a:spcPts val="0"/>
              </a:spcAft>
              <a:buSzPts val="3000"/>
              <a:buNone/>
            </a:pPr>
            <a:r>
              <a:t/>
            </a:r>
            <a:endParaRPr sz="300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8"/>
          <p:cNvSpPr txBox="1"/>
          <p:nvPr>
            <p:ph type="title"/>
          </p:nvPr>
        </p:nvSpPr>
        <p:spPr>
          <a:xfrm>
            <a:off x="172013" y="484498"/>
            <a:ext cx="3670782" cy="433057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12: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Which of the following can </a:t>
            </a:r>
            <a:endParaRPr sz="3200">
              <a:solidFill>
                <a:srgbClr val="002060"/>
              </a:solidFill>
              <a:latin typeface="Arial"/>
              <a:ea typeface="Arial"/>
              <a:cs typeface="Arial"/>
              <a:sym typeface="Arial"/>
            </a:endParaRPr>
          </a:p>
          <a:p>
            <a:pPr indent="0" lvl="0" marL="0" rtl="0" algn="l">
              <a:lnSpc>
                <a:spcPct val="85000"/>
              </a:lnSpc>
              <a:spcBef>
                <a:spcPts val="0"/>
              </a:spcBef>
              <a:spcAft>
                <a:spcPts val="0"/>
              </a:spcAft>
              <a:buClr>
                <a:srgbClr val="002060"/>
              </a:buClr>
              <a:buSzPts val="5400"/>
              <a:buFont typeface="Calibri"/>
              <a:buNone/>
            </a:pPr>
            <a:r>
              <a:rPr lang="en-US" sz="3200">
                <a:solidFill>
                  <a:srgbClr val="002060"/>
                </a:solidFill>
                <a:latin typeface="Arial"/>
                <a:ea typeface="Arial"/>
                <a:cs typeface="Arial"/>
                <a:sym typeface="Arial"/>
              </a:rPr>
              <a:t>hurt your airways and lungs? </a:t>
            </a:r>
            <a:endParaRPr sz="3200">
              <a:latin typeface="Arial"/>
              <a:ea typeface="Arial"/>
              <a:cs typeface="Arial"/>
              <a:sym typeface="Arial"/>
            </a:endParaRPr>
          </a:p>
        </p:txBody>
      </p:sp>
      <p:sp>
        <p:nvSpPr>
          <p:cNvPr id="339" name="Google Shape;339;p28"/>
          <p:cNvSpPr txBox="1"/>
          <p:nvPr>
            <p:ph idx="1" type="body"/>
          </p:nvPr>
        </p:nvSpPr>
        <p:spPr>
          <a:xfrm>
            <a:off x="3842795" y="1589228"/>
            <a:ext cx="4503421" cy="402336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Smoking</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Air pollution</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All of the above</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40" name="Google Shape;340;p28"/>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pic>
        <p:nvPicPr>
          <p:cNvPr descr="Cartoon of human lungs&#10;&#10;AI-generated content may be incorrect." id="341" name="Google Shape;341;p28"/>
          <p:cNvPicPr preferRelativeResize="0"/>
          <p:nvPr/>
        </p:nvPicPr>
        <p:blipFill rotWithShape="1">
          <a:blip r:embed="rId4">
            <a:alphaModFix/>
          </a:blip>
          <a:srcRect b="0" l="21552" r="17988" t="0"/>
          <a:stretch/>
        </p:blipFill>
        <p:spPr>
          <a:xfrm>
            <a:off x="8195679" y="352658"/>
            <a:ext cx="3470798" cy="4594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8"/>
          <p:cNvSpPr txBox="1"/>
          <p:nvPr>
            <p:ph type="title"/>
          </p:nvPr>
        </p:nvSpPr>
        <p:spPr>
          <a:xfrm>
            <a:off x="172013" y="484498"/>
            <a:ext cx="3670782" cy="433057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12: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Which of the following can </a:t>
            </a:r>
            <a:endParaRPr sz="3200">
              <a:solidFill>
                <a:srgbClr val="002060"/>
              </a:solidFill>
              <a:latin typeface="Arial"/>
              <a:ea typeface="Arial"/>
              <a:cs typeface="Arial"/>
              <a:sym typeface="Arial"/>
            </a:endParaRPr>
          </a:p>
          <a:p>
            <a:pPr indent="0" lvl="0" marL="0" rtl="0" algn="l">
              <a:lnSpc>
                <a:spcPct val="85000"/>
              </a:lnSpc>
              <a:spcBef>
                <a:spcPts val="0"/>
              </a:spcBef>
              <a:spcAft>
                <a:spcPts val="0"/>
              </a:spcAft>
              <a:buClr>
                <a:srgbClr val="002060"/>
              </a:buClr>
              <a:buSzPts val="5400"/>
              <a:buFont typeface="Calibri"/>
              <a:buNone/>
            </a:pPr>
            <a:r>
              <a:rPr lang="en-US" sz="3200">
                <a:solidFill>
                  <a:srgbClr val="002060"/>
                </a:solidFill>
                <a:latin typeface="Arial"/>
                <a:ea typeface="Arial"/>
                <a:cs typeface="Arial"/>
                <a:sym typeface="Arial"/>
              </a:rPr>
              <a:t>hurt your airways and lungs? </a:t>
            </a:r>
            <a:endParaRPr sz="3200">
              <a:latin typeface="Arial"/>
              <a:ea typeface="Arial"/>
              <a:cs typeface="Arial"/>
              <a:sym typeface="Arial"/>
            </a:endParaRPr>
          </a:p>
        </p:txBody>
      </p:sp>
      <p:sp>
        <p:nvSpPr>
          <p:cNvPr id="348" name="Google Shape;348;p68"/>
          <p:cNvSpPr txBox="1"/>
          <p:nvPr>
            <p:ph idx="1" type="body"/>
          </p:nvPr>
        </p:nvSpPr>
        <p:spPr>
          <a:xfrm>
            <a:off x="3842795" y="1589228"/>
            <a:ext cx="4503421" cy="402336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Smoking</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Air pollution</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All of the above</a:t>
            </a:r>
            <a:endParaRPr b="1" sz="3000">
              <a:solidFill>
                <a:schemeClr val="accent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49" name="Google Shape;349;p68"/>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pic>
        <p:nvPicPr>
          <p:cNvPr descr="Cartoon of human lungs&#10;&#10;AI-generated content may be incorrect." id="350" name="Google Shape;350;p68"/>
          <p:cNvPicPr preferRelativeResize="0"/>
          <p:nvPr/>
        </p:nvPicPr>
        <p:blipFill rotWithShape="1">
          <a:blip r:embed="rId4">
            <a:alphaModFix/>
          </a:blip>
          <a:srcRect b="0" l="21552" r="17988" t="0"/>
          <a:stretch/>
        </p:blipFill>
        <p:spPr>
          <a:xfrm>
            <a:off x="8195679" y="352658"/>
            <a:ext cx="3470798" cy="4594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 name="Google Shape;109;p3"/>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 name="Google Shape;110;p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5400"/>
              <a:buFont typeface="Arial"/>
              <a:buNone/>
            </a:pPr>
            <a:r>
              <a:rPr lang="en-US" sz="3200" u="sng">
                <a:solidFill>
                  <a:srgbClr val="002060"/>
                </a:solidFill>
                <a:latin typeface="Arial"/>
                <a:ea typeface="Arial"/>
                <a:cs typeface="Arial"/>
                <a:sym typeface="Arial"/>
              </a:rPr>
              <a:t>Question 1:</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 you need to be healthy?</a:t>
            </a:r>
            <a:endParaRPr>
              <a:solidFill>
                <a:srgbClr val="002060"/>
              </a:solidFill>
            </a:endParaRPr>
          </a:p>
        </p:txBody>
      </p:sp>
      <p:pic>
        <p:nvPicPr>
          <p:cNvPr descr="A group of people with different sports equipment&#10;&#10;AI-generated content may be incorrect." id="111" name="Google Shape;111;p3"/>
          <p:cNvPicPr preferRelativeResize="0"/>
          <p:nvPr/>
        </p:nvPicPr>
        <p:blipFill rotWithShape="1">
          <a:blip r:embed="rId3">
            <a:alphaModFix/>
          </a:blip>
          <a:srcRect b="0" l="0" r="58941" t="0"/>
          <a:stretch/>
        </p:blipFill>
        <p:spPr>
          <a:xfrm>
            <a:off x="7905392" y="758893"/>
            <a:ext cx="4033689" cy="4643260"/>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9832156" y="5448693"/>
            <a:ext cx="1793551" cy="1300450"/>
          </a:xfrm>
          <a:prstGeom prst="rect">
            <a:avLst/>
          </a:prstGeom>
          <a:noFill/>
          <a:ln>
            <a:noFill/>
          </a:ln>
        </p:spPr>
      </p:pic>
      <p:sp>
        <p:nvSpPr>
          <p:cNvPr id="113" name="Google Shape;113;p3"/>
          <p:cNvSpPr txBox="1"/>
          <p:nvPr>
            <p:ph idx="1" type="body"/>
          </p:nvPr>
        </p:nvSpPr>
        <p:spPr>
          <a:xfrm>
            <a:off x="3480662" y="765108"/>
            <a:ext cx="5230675" cy="5333999"/>
          </a:xfrm>
          <a:prstGeom prst="rect">
            <a:avLst/>
          </a:prstGeom>
          <a:noFill/>
          <a:ln>
            <a:noFill/>
          </a:ln>
        </p:spPr>
        <p:txBody>
          <a:bodyPr anchorCtr="0" anchor="ctr" bIns="45700" lIns="91425" spcFirstLastPara="1" rIns="91425" wrap="square" tIns="45700">
            <a:normAutofit/>
          </a:bodyPr>
          <a:lstStyle/>
          <a:p>
            <a:pPr indent="-562610" lvl="0" marL="78867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Healthy food</a:t>
            </a:r>
            <a:endParaRPr sz="3000">
              <a:solidFill>
                <a:schemeClr val="dk1"/>
              </a:solidFill>
              <a:latin typeface="Arial"/>
              <a:ea typeface="Arial"/>
              <a:cs typeface="Arial"/>
              <a:sym typeface="Arial"/>
            </a:endParaRPr>
          </a:p>
          <a:p>
            <a:pPr indent="-562610" lvl="0" marL="788670" rtl="0" algn="l">
              <a:lnSpc>
                <a:spcPct val="9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Safe place to live</a:t>
            </a:r>
            <a:endParaRPr sz="3000">
              <a:solidFill>
                <a:schemeClr val="dk1"/>
              </a:solidFill>
              <a:latin typeface="Arial"/>
              <a:ea typeface="Arial"/>
              <a:cs typeface="Arial"/>
              <a:sym typeface="Arial"/>
            </a:endParaRPr>
          </a:p>
          <a:p>
            <a:pPr indent="-562610" lvl="0" marL="788670" rtl="0" algn="l">
              <a:lnSpc>
                <a:spcPct val="9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Clean air to breathe</a:t>
            </a:r>
            <a:endParaRPr sz="3000">
              <a:solidFill>
                <a:schemeClr val="dk1"/>
              </a:solidFill>
              <a:latin typeface="Arial"/>
              <a:ea typeface="Arial"/>
              <a:cs typeface="Arial"/>
              <a:sym typeface="Arial"/>
            </a:endParaRPr>
          </a:p>
          <a:p>
            <a:pPr indent="-562610" lvl="0" marL="788670" rtl="0" algn="l">
              <a:lnSpc>
                <a:spcPct val="90000"/>
              </a:lnSpc>
              <a:spcBef>
                <a:spcPts val="600"/>
              </a:spcBef>
              <a:spcAft>
                <a:spcPts val="600"/>
              </a:spcAft>
              <a:buClr>
                <a:schemeClr val="dk1"/>
              </a:buClr>
              <a:buSzPts val="3000"/>
              <a:buFont typeface="Arial"/>
              <a:buAutoNum type="alphaUcPeriod"/>
            </a:pPr>
            <a:r>
              <a:rPr lang="en-US" sz="3000">
                <a:solidFill>
                  <a:schemeClr val="dk1"/>
                </a:solidFill>
                <a:latin typeface="Arial"/>
                <a:ea typeface="Arial"/>
                <a:cs typeface="Arial"/>
                <a:sym typeface="Arial"/>
              </a:rPr>
              <a:t>All of the above</a:t>
            </a:r>
            <a:endParaRPr sz="30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txBox="1"/>
          <p:nvPr>
            <p:ph idx="1" type="body"/>
          </p:nvPr>
        </p:nvSpPr>
        <p:spPr>
          <a:xfrm>
            <a:off x="4340505" y="2324154"/>
            <a:ext cx="2328441" cy="402336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False</a:t>
            </a:r>
            <a:endParaRPr sz="4000">
              <a:solidFill>
                <a:schemeClr val="dk1"/>
              </a:solidFill>
            </a:endParaRPr>
          </a:p>
        </p:txBody>
      </p:sp>
      <p:pic>
        <p:nvPicPr>
          <p:cNvPr id="357" name="Google Shape;357;p30"/>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358" name="Google Shape;358;p30"/>
          <p:cNvSpPr/>
          <p:nvPr/>
        </p:nvSpPr>
        <p:spPr>
          <a:xfrm>
            <a:off x="9259748" y="3669174"/>
            <a:ext cx="1423686" cy="6597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nvGrpSpPr>
          <p:cNvPr id="359" name="Google Shape;359;p30"/>
          <p:cNvGrpSpPr/>
          <p:nvPr/>
        </p:nvGrpSpPr>
        <p:grpSpPr>
          <a:xfrm>
            <a:off x="7297558" y="377296"/>
            <a:ext cx="4450996" cy="6138738"/>
            <a:chOff x="7018155" y="244106"/>
            <a:chExt cx="4831999" cy="6559241"/>
          </a:xfrm>
        </p:grpSpPr>
        <p:pic>
          <p:nvPicPr>
            <p:cNvPr id="360" name="Google Shape;360;p30"/>
            <p:cNvPicPr preferRelativeResize="0"/>
            <p:nvPr/>
          </p:nvPicPr>
          <p:blipFill rotWithShape="1">
            <a:blip r:embed="rId3">
              <a:alphaModFix/>
            </a:blip>
            <a:srcRect b="0" l="47108" r="34299" t="0"/>
            <a:stretch/>
          </p:blipFill>
          <p:spPr>
            <a:xfrm rot="814238">
              <a:off x="7431225" y="3155381"/>
              <a:ext cx="751323" cy="3610215"/>
            </a:xfrm>
            <a:prstGeom prst="rect">
              <a:avLst/>
            </a:prstGeom>
            <a:noFill/>
            <a:ln>
              <a:noFill/>
            </a:ln>
          </p:spPr>
        </p:pic>
        <p:pic>
          <p:nvPicPr>
            <p:cNvPr descr="A collection of smoke and steam&#10;&#10;AI-generated content may be incorrect." id="361" name="Google Shape;361;p30"/>
            <p:cNvPicPr preferRelativeResize="0"/>
            <p:nvPr/>
          </p:nvPicPr>
          <p:blipFill rotWithShape="1">
            <a:blip r:embed="rId4">
              <a:alphaModFix/>
            </a:blip>
            <a:srcRect b="68049" l="30934" r="47444" t="0"/>
            <a:stretch/>
          </p:blipFill>
          <p:spPr>
            <a:xfrm>
              <a:off x="7685342" y="244106"/>
              <a:ext cx="4164812" cy="3533282"/>
            </a:xfrm>
            <a:prstGeom prst="ellipse">
              <a:avLst/>
            </a:prstGeom>
            <a:noFill/>
            <a:ln>
              <a:noFill/>
            </a:ln>
          </p:spPr>
        </p:pic>
        <p:sp>
          <p:nvSpPr>
            <p:cNvPr id="362" name="Google Shape;362;p30"/>
            <p:cNvSpPr/>
            <p:nvPr/>
          </p:nvSpPr>
          <p:spPr>
            <a:xfrm>
              <a:off x="9885262" y="3117631"/>
              <a:ext cx="1423686" cy="6597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63" name="Google Shape;363;p30"/>
            <p:cNvSpPr/>
            <p:nvPr/>
          </p:nvSpPr>
          <p:spPr>
            <a:xfrm>
              <a:off x="7866743" y="5573486"/>
              <a:ext cx="3048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364" name="Google Shape;364;p30"/>
          <p:cNvSpPr txBox="1"/>
          <p:nvPr>
            <p:ph type="title"/>
          </p:nvPr>
        </p:nvSpPr>
        <p:spPr>
          <a:xfrm>
            <a:off x="207500" y="930700"/>
            <a:ext cx="3201600" cy="4318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2060"/>
              </a:buClr>
              <a:buSzPts val="6000"/>
              <a:buFont typeface="Calibri"/>
              <a:buNone/>
            </a:pPr>
            <a:r>
              <a:rPr lang="en-US" sz="3522" u="sng">
                <a:solidFill>
                  <a:srgbClr val="002060"/>
                </a:solidFill>
                <a:latin typeface="Arial"/>
                <a:ea typeface="Arial"/>
                <a:cs typeface="Arial"/>
                <a:sym typeface="Arial"/>
              </a:rPr>
              <a:t>Q</a:t>
            </a:r>
            <a:r>
              <a:rPr lang="en-US" sz="3200" u="sng">
                <a:solidFill>
                  <a:srgbClr val="002060"/>
                </a:solidFill>
                <a:latin typeface="Arial"/>
                <a:ea typeface="Arial"/>
                <a:cs typeface="Arial"/>
                <a:sym typeface="Arial"/>
              </a:rPr>
              <a:t>uestion 13:</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The aerosol that comes from a vape is just harmless water vapour. </a:t>
            </a:r>
            <a:endParaRPr sz="32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9"/>
          <p:cNvSpPr txBox="1"/>
          <p:nvPr>
            <p:ph type="title"/>
          </p:nvPr>
        </p:nvSpPr>
        <p:spPr>
          <a:xfrm>
            <a:off x="207500" y="930700"/>
            <a:ext cx="3201600" cy="4318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2060"/>
              </a:buClr>
              <a:buSzPts val="6000"/>
              <a:buFont typeface="Calibri"/>
              <a:buNone/>
            </a:pPr>
            <a:r>
              <a:rPr lang="en-US" sz="3522" u="sng">
                <a:solidFill>
                  <a:srgbClr val="002060"/>
                </a:solidFill>
                <a:latin typeface="Arial"/>
                <a:ea typeface="Arial"/>
                <a:cs typeface="Arial"/>
                <a:sym typeface="Arial"/>
              </a:rPr>
              <a:t>Q</a:t>
            </a:r>
            <a:r>
              <a:rPr lang="en-US" sz="3200" u="sng">
                <a:solidFill>
                  <a:srgbClr val="002060"/>
                </a:solidFill>
                <a:latin typeface="Arial"/>
                <a:ea typeface="Arial"/>
                <a:cs typeface="Arial"/>
                <a:sym typeface="Arial"/>
              </a:rPr>
              <a:t>uestion 13:</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The aerosol that comes from a vape is just harmless water vapour. </a:t>
            </a:r>
            <a:endParaRPr sz="3200">
              <a:latin typeface="Arial"/>
              <a:ea typeface="Arial"/>
              <a:cs typeface="Arial"/>
              <a:sym typeface="Arial"/>
            </a:endParaRPr>
          </a:p>
        </p:txBody>
      </p:sp>
      <p:sp>
        <p:nvSpPr>
          <p:cNvPr id="371" name="Google Shape;371;p69"/>
          <p:cNvSpPr txBox="1"/>
          <p:nvPr>
            <p:ph idx="1" type="body"/>
          </p:nvPr>
        </p:nvSpPr>
        <p:spPr>
          <a:xfrm>
            <a:off x="4340505" y="2324154"/>
            <a:ext cx="2328441" cy="402336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False</a:t>
            </a:r>
            <a:endParaRPr b="1" sz="3000">
              <a:solidFill>
                <a:schemeClr val="accent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grpSp>
        <p:nvGrpSpPr>
          <p:cNvPr id="372" name="Google Shape;372;p69"/>
          <p:cNvGrpSpPr/>
          <p:nvPr/>
        </p:nvGrpSpPr>
        <p:grpSpPr>
          <a:xfrm>
            <a:off x="7297558" y="377296"/>
            <a:ext cx="4450996" cy="6138738"/>
            <a:chOff x="7018155" y="244106"/>
            <a:chExt cx="4831999" cy="6559241"/>
          </a:xfrm>
        </p:grpSpPr>
        <p:pic>
          <p:nvPicPr>
            <p:cNvPr id="373" name="Google Shape;373;p69"/>
            <p:cNvPicPr preferRelativeResize="0"/>
            <p:nvPr/>
          </p:nvPicPr>
          <p:blipFill rotWithShape="1">
            <a:blip r:embed="rId3">
              <a:alphaModFix/>
            </a:blip>
            <a:srcRect b="0" l="47108" r="34299" t="0"/>
            <a:stretch/>
          </p:blipFill>
          <p:spPr>
            <a:xfrm rot="814238">
              <a:off x="7431225" y="3155381"/>
              <a:ext cx="751323" cy="3610215"/>
            </a:xfrm>
            <a:prstGeom prst="rect">
              <a:avLst/>
            </a:prstGeom>
            <a:noFill/>
            <a:ln>
              <a:noFill/>
            </a:ln>
          </p:spPr>
        </p:pic>
        <p:pic>
          <p:nvPicPr>
            <p:cNvPr descr="A collection of smoke and steam&#10;&#10;AI-generated content may be incorrect." id="374" name="Google Shape;374;p69"/>
            <p:cNvPicPr preferRelativeResize="0"/>
            <p:nvPr/>
          </p:nvPicPr>
          <p:blipFill rotWithShape="1">
            <a:blip r:embed="rId4">
              <a:alphaModFix/>
            </a:blip>
            <a:srcRect b="68049" l="30934" r="47444" t="0"/>
            <a:stretch/>
          </p:blipFill>
          <p:spPr>
            <a:xfrm>
              <a:off x="7685342" y="244106"/>
              <a:ext cx="4164812" cy="3533282"/>
            </a:xfrm>
            <a:prstGeom prst="ellipse">
              <a:avLst/>
            </a:prstGeom>
            <a:noFill/>
            <a:ln>
              <a:noFill/>
            </a:ln>
          </p:spPr>
        </p:pic>
        <p:sp>
          <p:nvSpPr>
            <p:cNvPr id="375" name="Google Shape;375;p69"/>
            <p:cNvSpPr/>
            <p:nvPr/>
          </p:nvSpPr>
          <p:spPr>
            <a:xfrm>
              <a:off x="9885262" y="3117631"/>
              <a:ext cx="1423686" cy="6597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76" name="Google Shape;376;p69"/>
            <p:cNvSpPr/>
            <p:nvPr/>
          </p:nvSpPr>
          <p:spPr>
            <a:xfrm>
              <a:off x="7866743" y="5573486"/>
              <a:ext cx="3048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pic>
        <p:nvPicPr>
          <p:cNvPr id="377" name="Google Shape;377;p69"/>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2"/>
          <p:cNvSpPr txBox="1"/>
          <p:nvPr>
            <p:ph type="title"/>
          </p:nvPr>
        </p:nvSpPr>
        <p:spPr>
          <a:xfrm>
            <a:off x="0" y="2091425"/>
            <a:ext cx="2905200" cy="2612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14:</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Vaping can cause cavities.</a:t>
            </a:r>
            <a:r>
              <a:rPr lang="en-US" sz="3533">
                <a:solidFill>
                  <a:srgbClr val="002060"/>
                </a:solidFill>
                <a:latin typeface="Arial"/>
                <a:ea typeface="Arial"/>
                <a:cs typeface="Arial"/>
                <a:sym typeface="Arial"/>
              </a:rPr>
              <a:t> </a:t>
            </a:r>
            <a:endParaRPr sz="3533">
              <a:latin typeface="Arial"/>
              <a:ea typeface="Arial"/>
              <a:cs typeface="Arial"/>
              <a:sym typeface="Arial"/>
            </a:endParaRPr>
          </a:p>
        </p:txBody>
      </p:sp>
      <p:sp>
        <p:nvSpPr>
          <p:cNvPr id="384" name="Google Shape;384;p42"/>
          <p:cNvSpPr txBox="1"/>
          <p:nvPr>
            <p:ph idx="1" type="body"/>
          </p:nvPr>
        </p:nvSpPr>
        <p:spPr>
          <a:xfrm>
            <a:off x="3675700" y="2535400"/>
            <a:ext cx="45033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False</a:t>
            </a:r>
            <a:endParaRPr sz="3000">
              <a:solidFill>
                <a:schemeClr val="dk1"/>
              </a:solidFill>
              <a:latin typeface="Arial"/>
              <a:ea typeface="Arial"/>
              <a:cs typeface="Arial"/>
              <a:sym typeface="Arial"/>
            </a:endParaRPr>
          </a:p>
        </p:txBody>
      </p:sp>
      <p:pic>
        <p:nvPicPr>
          <p:cNvPr id="385" name="Google Shape;385;p42"/>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artoon tooth with a broken tooth&#10;&#10;AI-generated content may be incorrect." id="386" name="Google Shape;386;p42"/>
          <p:cNvPicPr preferRelativeResize="0"/>
          <p:nvPr/>
        </p:nvPicPr>
        <p:blipFill rotWithShape="1">
          <a:blip r:embed="rId4">
            <a:alphaModFix/>
          </a:blip>
          <a:srcRect b="0" l="0" r="0" t="0"/>
          <a:stretch/>
        </p:blipFill>
        <p:spPr>
          <a:xfrm>
            <a:off x="7249982" y="734238"/>
            <a:ext cx="4416495" cy="441649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0"/>
          <p:cNvSpPr txBox="1"/>
          <p:nvPr>
            <p:ph type="title"/>
          </p:nvPr>
        </p:nvSpPr>
        <p:spPr>
          <a:xfrm>
            <a:off x="277625" y="2747152"/>
            <a:ext cx="2835900" cy="1593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14:</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Vaping can cause cavities. </a:t>
            </a:r>
            <a:endParaRPr sz="3200">
              <a:latin typeface="Arial"/>
              <a:ea typeface="Arial"/>
              <a:cs typeface="Arial"/>
              <a:sym typeface="Arial"/>
            </a:endParaRPr>
          </a:p>
        </p:txBody>
      </p:sp>
      <p:sp>
        <p:nvSpPr>
          <p:cNvPr id="393" name="Google Shape;393;p70"/>
          <p:cNvSpPr txBox="1"/>
          <p:nvPr>
            <p:ph idx="1" type="body"/>
          </p:nvPr>
        </p:nvSpPr>
        <p:spPr>
          <a:xfrm>
            <a:off x="3705350" y="2535400"/>
            <a:ext cx="45033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SzPts val="3000"/>
              <a:buFont typeface="Arial"/>
              <a:buAutoNum type="alphaUcPeriod"/>
            </a:pPr>
            <a:r>
              <a:rPr b="1" lang="en-US" sz="3000">
                <a:solidFill>
                  <a:schemeClr val="accent1"/>
                </a:solidFill>
                <a:latin typeface="Arial"/>
                <a:ea typeface="Arial"/>
                <a:cs typeface="Arial"/>
                <a:sym typeface="Arial"/>
              </a:rPr>
              <a:t>True</a:t>
            </a:r>
            <a:endParaRPr b="1" sz="3000">
              <a:solidFill>
                <a:schemeClr val="accent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False</a:t>
            </a:r>
            <a:endParaRPr sz="3000">
              <a:solidFill>
                <a:schemeClr val="dk1"/>
              </a:solidFill>
              <a:latin typeface="Arial"/>
              <a:ea typeface="Arial"/>
              <a:cs typeface="Arial"/>
              <a:sym typeface="Arial"/>
            </a:endParaRPr>
          </a:p>
        </p:txBody>
      </p:sp>
      <p:pic>
        <p:nvPicPr>
          <p:cNvPr id="394" name="Google Shape;394;p70"/>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artoon tooth with a broken tooth&#10;&#10;AI-generated content may be incorrect." id="395" name="Google Shape;395;p70"/>
          <p:cNvPicPr preferRelativeResize="0"/>
          <p:nvPr/>
        </p:nvPicPr>
        <p:blipFill rotWithShape="1">
          <a:blip r:embed="rId4">
            <a:alphaModFix/>
          </a:blip>
          <a:srcRect b="0" l="0" r="0" t="0"/>
          <a:stretch/>
        </p:blipFill>
        <p:spPr>
          <a:xfrm>
            <a:off x="7249982" y="734238"/>
            <a:ext cx="4416495" cy="44164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1"/>
          <p:cNvSpPr txBox="1"/>
          <p:nvPr>
            <p:ph type="title"/>
          </p:nvPr>
        </p:nvSpPr>
        <p:spPr>
          <a:xfrm>
            <a:off x="59875" y="1660150"/>
            <a:ext cx="4001700" cy="3419100"/>
          </a:xfrm>
          <a:prstGeom prst="rect">
            <a:avLst/>
          </a:prstGeom>
          <a:noFill/>
          <a:ln>
            <a:noFill/>
          </a:ln>
        </p:spPr>
        <p:txBody>
          <a:bodyPr anchorCtr="0" anchor="b" bIns="45700" lIns="91425" spcFirstLastPara="1" rIns="91425" wrap="square" tIns="45700">
            <a:normAutofit/>
          </a:bodyPr>
          <a:lstStyle/>
          <a:p>
            <a:pPr indent="0" lvl="0" marL="0" rtl="0" algn="l">
              <a:lnSpc>
                <a:spcPct val="1125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15:</a:t>
            </a:r>
            <a:br>
              <a:rPr lang="en-US" sz="3200" u="sng">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Everything that </a:t>
            </a:r>
            <a:endParaRPr sz="3200">
              <a:solidFill>
                <a:srgbClr val="002060"/>
              </a:solidFill>
              <a:latin typeface="Arial"/>
              <a:ea typeface="Arial"/>
              <a:cs typeface="Arial"/>
              <a:sym typeface="Arial"/>
            </a:endParaRPr>
          </a:p>
          <a:p>
            <a:pPr indent="0" lvl="0" marL="0" rtl="0" algn="l">
              <a:lnSpc>
                <a:spcPct val="112500"/>
              </a:lnSpc>
              <a:spcBef>
                <a:spcPts val="0"/>
              </a:spcBef>
              <a:spcAft>
                <a:spcPts val="0"/>
              </a:spcAft>
              <a:buClr>
                <a:srgbClr val="002060"/>
              </a:buClr>
              <a:buSzPts val="6000"/>
              <a:buFont typeface="Calibri"/>
              <a:buNone/>
            </a:pPr>
            <a:r>
              <a:rPr lang="en-US" sz="3200">
                <a:solidFill>
                  <a:srgbClr val="002060"/>
                </a:solidFill>
                <a:latin typeface="Arial"/>
                <a:ea typeface="Arial"/>
                <a:cs typeface="Arial"/>
                <a:sym typeface="Arial"/>
              </a:rPr>
              <a:t>has a fruity name must have </a:t>
            </a:r>
            <a:endParaRPr sz="3200">
              <a:solidFill>
                <a:srgbClr val="002060"/>
              </a:solidFill>
              <a:latin typeface="Arial"/>
              <a:ea typeface="Arial"/>
              <a:cs typeface="Arial"/>
              <a:sym typeface="Arial"/>
            </a:endParaRPr>
          </a:p>
          <a:p>
            <a:pPr indent="0" lvl="0" marL="0" rtl="0" algn="l">
              <a:lnSpc>
                <a:spcPct val="112500"/>
              </a:lnSpc>
              <a:spcBef>
                <a:spcPts val="0"/>
              </a:spcBef>
              <a:spcAft>
                <a:spcPts val="0"/>
              </a:spcAft>
              <a:buClr>
                <a:srgbClr val="002060"/>
              </a:buClr>
              <a:buSzPts val="6000"/>
              <a:buFont typeface="Calibri"/>
              <a:buNone/>
            </a:pPr>
            <a:r>
              <a:rPr lang="en-US" sz="3200">
                <a:solidFill>
                  <a:srgbClr val="002060"/>
                </a:solidFill>
                <a:latin typeface="Arial"/>
                <a:ea typeface="Arial"/>
                <a:cs typeface="Arial"/>
                <a:sym typeface="Arial"/>
              </a:rPr>
              <a:t>healthy fruit in it. </a:t>
            </a:r>
            <a:endParaRPr sz="3200">
              <a:latin typeface="Arial"/>
              <a:ea typeface="Arial"/>
              <a:cs typeface="Arial"/>
              <a:sym typeface="Arial"/>
            </a:endParaRPr>
          </a:p>
        </p:txBody>
      </p:sp>
      <p:sp>
        <p:nvSpPr>
          <p:cNvPr id="402" name="Google Shape;402;p71"/>
          <p:cNvSpPr txBox="1"/>
          <p:nvPr>
            <p:ph idx="1" type="body"/>
          </p:nvPr>
        </p:nvSpPr>
        <p:spPr>
          <a:xfrm>
            <a:off x="3705350" y="2535400"/>
            <a:ext cx="45033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False</a:t>
            </a:r>
            <a:endParaRPr sz="3000">
              <a:solidFill>
                <a:schemeClr val="dk1"/>
              </a:solidFill>
              <a:latin typeface="Arial"/>
              <a:ea typeface="Arial"/>
              <a:cs typeface="Arial"/>
              <a:sym typeface="Arial"/>
            </a:endParaRPr>
          </a:p>
        </p:txBody>
      </p:sp>
      <p:pic>
        <p:nvPicPr>
          <p:cNvPr id="403" name="Google Shape;403;p71"/>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ollection of cartoon fruits&#10;&#10;AI-generated content may be incorrect." id="404" name="Google Shape;404;p71"/>
          <p:cNvPicPr preferRelativeResize="0"/>
          <p:nvPr/>
        </p:nvPicPr>
        <p:blipFill rotWithShape="1">
          <a:blip r:embed="rId4">
            <a:alphaModFix/>
          </a:blip>
          <a:srcRect b="0" l="0" r="70483" t="72831"/>
          <a:stretch/>
        </p:blipFill>
        <p:spPr>
          <a:xfrm>
            <a:off x="6769895" y="2091426"/>
            <a:ext cx="2646584" cy="1704533"/>
          </a:xfrm>
          <a:prstGeom prst="rect">
            <a:avLst/>
          </a:prstGeom>
          <a:noFill/>
          <a:ln>
            <a:noFill/>
          </a:ln>
        </p:spPr>
      </p:pic>
      <p:pic>
        <p:nvPicPr>
          <p:cNvPr descr="A collection of cartoon fruits&#10;&#10;AI-generated content may be incorrect." id="405" name="Google Shape;405;p71"/>
          <p:cNvPicPr preferRelativeResize="0"/>
          <p:nvPr/>
        </p:nvPicPr>
        <p:blipFill rotWithShape="1">
          <a:blip r:embed="rId4">
            <a:alphaModFix/>
          </a:blip>
          <a:srcRect b="69787" l="22071" r="61288" t="0"/>
          <a:stretch/>
        </p:blipFill>
        <p:spPr>
          <a:xfrm>
            <a:off x="9015371" y="834813"/>
            <a:ext cx="1492052" cy="1895515"/>
          </a:xfrm>
          <a:prstGeom prst="rect">
            <a:avLst/>
          </a:prstGeom>
          <a:noFill/>
          <a:ln>
            <a:noFill/>
          </a:ln>
        </p:spPr>
      </p:pic>
      <p:pic>
        <p:nvPicPr>
          <p:cNvPr descr="A collection of cartoon fruits&#10;&#10;AI-generated content may be incorrect." id="406" name="Google Shape;406;p71"/>
          <p:cNvPicPr preferRelativeResize="0"/>
          <p:nvPr/>
        </p:nvPicPr>
        <p:blipFill rotWithShape="1">
          <a:blip r:embed="rId4">
            <a:alphaModFix/>
          </a:blip>
          <a:srcRect b="34996" l="78250" r="0" t="37834"/>
          <a:stretch/>
        </p:blipFill>
        <p:spPr>
          <a:xfrm>
            <a:off x="8625713" y="3597554"/>
            <a:ext cx="1950075" cy="1704533"/>
          </a:xfrm>
          <a:prstGeom prst="rect">
            <a:avLst/>
          </a:prstGeom>
          <a:noFill/>
          <a:ln>
            <a:noFill/>
          </a:ln>
        </p:spPr>
      </p:pic>
      <p:pic>
        <p:nvPicPr>
          <p:cNvPr id="407" name="Google Shape;407;p71"/>
          <p:cNvPicPr preferRelativeResize="0"/>
          <p:nvPr/>
        </p:nvPicPr>
        <p:blipFill rotWithShape="1">
          <a:blip r:embed="rId5">
            <a:alphaModFix/>
          </a:blip>
          <a:srcRect b="32359" l="59254" r="24097" t="36375"/>
          <a:stretch/>
        </p:blipFill>
        <p:spPr>
          <a:xfrm>
            <a:off x="10272273" y="2235283"/>
            <a:ext cx="1492052" cy="19613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2"/>
          <p:cNvSpPr txBox="1"/>
          <p:nvPr>
            <p:ph idx="1" type="body"/>
          </p:nvPr>
        </p:nvSpPr>
        <p:spPr>
          <a:xfrm>
            <a:off x="3774525" y="2278475"/>
            <a:ext cx="45033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True</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False</a:t>
            </a:r>
            <a:endParaRPr b="1" sz="3000">
              <a:solidFill>
                <a:schemeClr val="accent1"/>
              </a:solidFill>
              <a:latin typeface="Arial"/>
              <a:ea typeface="Arial"/>
              <a:cs typeface="Arial"/>
              <a:sym typeface="Arial"/>
            </a:endParaRPr>
          </a:p>
        </p:txBody>
      </p:sp>
      <p:pic>
        <p:nvPicPr>
          <p:cNvPr id="414" name="Google Shape;414;p72"/>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ollection of cartoon fruits&#10;&#10;AI-generated content may be incorrect." id="415" name="Google Shape;415;p72"/>
          <p:cNvPicPr preferRelativeResize="0"/>
          <p:nvPr/>
        </p:nvPicPr>
        <p:blipFill rotWithShape="1">
          <a:blip r:embed="rId4">
            <a:alphaModFix/>
          </a:blip>
          <a:srcRect b="0" l="0" r="70483" t="72831"/>
          <a:stretch/>
        </p:blipFill>
        <p:spPr>
          <a:xfrm>
            <a:off x="6769895" y="2091426"/>
            <a:ext cx="2646584" cy="1704533"/>
          </a:xfrm>
          <a:prstGeom prst="rect">
            <a:avLst/>
          </a:prstGeom>
          <a:noFill/>
          <a:ln>
            <a:noFill/>
          </a:ln>
        </p:spPr>
      </p:pic>
      <p:pic>
        <p:nvPicPr>
          <p:cNvPr descr="A collection of cartoon fruits&#10;&#10;AI-generated content may be incorrect." id="416" name="Google Shape;416;p72"/>
          <p:cNvPicPr preferRelativeResize="0"/>
          <p:nvPr/>
        </p:nvPicPr>
        <p:blipFill rotWithShape="1">
          <a:blip r:embed="rId4">
            <a:alphaModFix/>
          </a:blip>
          <a:srcRect b="69787" l="22071" r="61288" t="0"/>
          <a:stretch/>
        </p:blipFill>
        <p:spPr>
          <a:xfrm>
            <a:off x="9015371" y="834813"/>
            <a:ext cx="1492052" cy="1895515"/>
          </a:xfrm>
          <a:prstGeom prst="rect">
            <a:avLst/>
          </a:prstGeom>
          <a:noFill/>
          <a:ln>
            <a:noFill/>
          </a:ln>
        </p:spPr>
      </p:pic>
      <p:pic>
        <p:nvPicPr>
          <p:cNvPr descr="A collection of cartoon fruits&#10;&#10;AI-generated content may be incorrect." id="417" name="Google Shape;417;p72"/>
          <p:cNvPicPr preferRelativeResize="0"/>
          <p:nvPr/>
        </p:nvPicPr>
        <p:blipFill rotWithShape="1">
          <a:blip r:embed="rId4">
            <a:alphaModFix/>
          </a:blip>
          <a:srcRect b="34996" l="78250" r="0" t="37834"/>
          <a:stretch/>
        </p:blipFill>
        <p:spPr>
          <a:xfrm>
            <a:off x="8625713" y="3597554"/>
            <a:ext cx="1950075" cy="1704533"/>
          </a:xfrm>
          <a:prstGeom prst="rect">
            <a:avLst/>
          </a:prstGeom>
          <a:noFill/>
          <a:ln>
            <a:noFill/>
          </a:ln>
        </p:spPr>
      </p:pic>
      <p:pic>
        <p:nvPicPr>
          <p:cNvPr id="418" name="Google Shape;418;p72"/>
          <p:cNvPicPr preferRelativeResize="0"/>
          <p:nvPr/>
        </p:nvPicPr>
        <p:blipFill rotWithShape="1">
          <a:blip r:embed="rId5">
            <a:alphaModFix/>
          </a:blip>
          <a:srcRect b="32359" l="59254" r="24097" t="36375"/>
          <a:stretch/>
        </p:blipFill>
        <p:spPr>
          <a:xfrm>
            <a:off x="10272273" y="2235283"/>
            <a:ext cx="1492052" cy="1961366"/>
          </a:xfrm>
          <a:prstGeom prst="rect">
            <a:avLst/>
          </a:prstGeom>
          <a:noFill/>
          <a:ln>
            <a:noFill/>
          </a:ln>
        </p:spPr>
      </p:pic>
      <p:sp>
        <p:nvSpPr>
          <p:cNvPr id="419" name="Google Shape;419;p72"/>
          <p:cNvSpPr txBox="1"/>
          <p:nvPr>
            <p:ph type="title"/>
          </p:nvPr>
        </p:nvSpPr>
        <p:spPr>
          <a:xfrm>
            <a:off x="59875" y="1660150"/>
            <a:ext cx="4001700" cy="3419100"/>
          </a:xfrm>
          <a:prstGeom prst="rect">
            <a:avLst/>
          </a:prstGeom>
          <a:noFill/>
          <a:ln>
            <a:noFill/>
          </a:ln>
        </p:spPr>
        <p:txBody>
          <a:bodyPr anchorCtr="0" anchor="b" bIns="45700" lIns="91425" spcFirstLastPara="1" rIns="91425" wrap="square" tIns="45700">
            <a:normAutofit/>
          </a:bodyPr>
          <a:lstStyle/>
          <a:p>
            <a:pPr indent="0" lvl="0" marL="0" rtl="0" algn="l">
              <a:lnSpc>
                <a:spcPct val="1125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15:</a:t>
            </a:r>
            <a:br>
              <a:rPr lang="en-US" sz="3200" u="sng">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Everything that </a:t>
            </a:r>
            <a:endParaRPr sz="3200">
              <a:solidFill>
                <a:srgbClr val="002060"/>
              </a:solidFill>
              <a:latin typeface="Arial"/>
              <a:ea typeface="Arial"/>
              <a:cs typeface="Arial"/>
              <a:sym typeface="Arial"/>
            </a:endParaRPr>
          </a:p>
          <a:p>
            <a:pPr indent="0" lvl="0" marL="0" rtl="0" algn="l">
              <a:lnSpc>
                <a:spcPct val="112500"/>
              </a:lnSpc>
              <a:spcBef>
                <a:spcPts val="0"/>
              </a:spcBef>
              <a:spcAft>
                <a:spcPts val="0"/>
              </a:spcAft>
              <a:buClr>
                <a:srgbClr val="002060"/>
              </a:buClr>
              <a:buSzPts val="6000"/>
              <a:buFont typeface="Calibri"/>
              <a:buNone/>
            </a:pPr>
            <a:r>
              <a:rPr lang="en-US" sz="3200">
                <a:solidFill>
                  <a:srgbClr val="002060"/>
                </a:solidFill>
                <a:latin typeface="Arial"/>
                <a:ea typeface="Arial"/>
                <a:cs typeface="Arial"/>
                <a:sym typeface="Arial"/>
              </a:rPr>
              <a:t>has a fruity name must have </a:t>
            </a:r>
            <a:endParaRPr sz="3200">
              <a:solidFill>
                <a:srgbClr val="002060"/>
              </a:solidFill>
              <a:latin typeface="Arial"/>
              <a:ea typeface="Arial"/>
              <a:cs typeface="Arial"/>
              <a:sym typeface="Arial"/>
            </a:endParaRPr>
          </a:p>
          <a:p>
            <a:pPr indent="0" lvl="0" marL="0" rtl="0" algn="l">
              <a:lnSpc>
                <a:spcPct val="112500"/>
              </a:lnSpc>
              <a:spcBef>
                <a:spcPts val="0"/>
              </a:spcBef>
              <a:spcAft>
                <a:spcPts val="0"/>
              </a:spcAft>
              <a:buClr>
                <a:srgbClr val="002060"/>
              </a:buClr>
              <a:buSzPts val="6000"/>
              <a:buFont typeface="Calibri"/>
              <a:buNone/>
            </a:pPr>
            <a:r>
              <a:rPr lang="en-US" sz="3200">
                <a:solidFill>
                  <a:srgbClr val="002060"/>
                </a:solidFill>
                <a:latin typeface="Arial"/>
                <a:ea typeface="Arial"/>
                <a:cs typeface="Arial"/>
                <a:sym typeface="Arial"/>
              </a:rPr>
              <a:t>healthy fruit in it. </a:t>
            </a:r>
            <a:endParaRPr sz="32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7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6" name="Google Shape;426;p73"/>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7" name="Google Shape;427;p73"/>
          <p:cNvSpPr/>
          <p:nvPr/>
        </p:nvSpPr>
        <p:spPr>
          <a:xfrm>
            <a:off x="1" y="765350"/>
            <a:ext cx="4642200" cy="5330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8" name="Google Shape;428;p73"/>
          <p:cNvSpPr txBox="1"/>
          <p:nvPr>
            <p:ph type="title"/>
          </p:nvPr>
        </p:nvSpPr>
        <p:spPr>
          <a:xfrm>
            <a:off x="289249" y="1123837"/>
            <a:ext cx="4016116" cy="12554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10"/>
              <a:buFont typeface="Corbel"/>
              <a:buNone/>
            </a:pPr>
            <a:r>
              <a:rPr b="1" lang="en-US" sz="2820">
                <a:solidFill>
                  <a:srgbClr val="002060"/>
                </a:solidFill>
                <a:latin typeface="Arial"/>
                <a:ea typeface="Arial"/>
                <a:cs typeface="Arial"/>
                <a:sym typeface="Arial"/>
              </a:rPr>
              <a:t>Why are vape liquids made to taste like candy and fruit flavours? </a:t>
            </a:r>
            <a:endParaRPr b="1" sz="3540">
              <a:latin typeface="Arial"/>
              <a:ea typeface="Arial"/>
              <a:cs typeface="Arial"/>
              <a:sym typeface="Arial"/>
            </a:endParaRPr>
          </a:p>
        </p:txBody>
      </p:sp>
      <p:sp>
        <p:nvSpPr>
          <p:cNvPr id="429" name="Google Shape;429;p73"/>
          <p:cNvSpPr txBox="1"/>
          <p:nvPr>
            <p:ph idx="1" type="body"/>
          </p:nvPr>
        </p:nvSpPr>
        <p:spPr>
          <a:xfrm>
            <a:off x="289249" y="2510395"/>
            <a:ext cx="4016116" cy="32745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00"/>
              <a:buNone/>
            </a:pPr>
            <a:r>
              <a:rPr lang="en-US" sz="2100">
                <a:solidFill>
                  <a:srgbClr val="FFFFFF"/>
                </a:solidFill>
                <a:latin typeface="Arial"/>
                <a:ea typeface="Arial"/>
                <a:cs typeface="Arial"/>
                <a:sym typeface="Arial"/>
              </a:rPr>
              <a:t>Flavoured vape liquids make people curious about them = trying more</a:t>
            </a:r>
            <a:endParaRPr sz="2100">
              <a:latin typeface="Arial"/>
              <a:ea typeface="Arial"/>
              <a:cs typeface="Arial"/>
              <a:sym typeface="Arial"/>
            </a:endParaRPr>
          </a:p>
          <a:p>
            <a:pPr indent="0" lvl="0" marL="0" rtl="0" algn="l">
              <a:lnSpc>
                <a:spcPct val="90000"/>
              </a:lnSpc>
              <a:spcBef>
                <a:spcPts val="0"/>
              </a:spcBef>
              <a:spcAft>
                <a:spcPts val="0"/>
              </a:spcAft>
              <a:buSzPts val="2600"/>
              <a:buNone/>
            </a:pPr>
            <a:r>
              <a:t/>
            </a:r>
            <a:endParaRPr sz="2100">
              <a:solidFill>
                <a:srgbClr val="FFFFFF"/>
              </a:solidFill>
              <a:latin typeface="Arial"/>
              <a:ea typeface="Arial"/>
              <a:cs typeface="Arial"/>
              <a:sym typeface="Arial"/>
            </a:endParaRPr>
          </a:p>
          <a:p>
            <a:pPr indent="0" lvl="0" marL="0" rtl="0" algn="l">
              <a:lnSpc>
                <a:spcPct val="90000"/>
              </a:lnSpc>
              <a:spcBef>
                <a:spcPts val="0"/>
              </a:spcBef>
              <a:spcAft>
                <a:spcPts val="0"/>
              </a:spcAft>
              <a:buSzPts val="2600"/>
              <a:buNone/>
            </a:pPr>
            <a:r>
              <a:rPr lang="en-US" sz="2100">
                <a:solidFill>
                  <a:srgbClr val="FFFFFF"/>
                </a:solidFill>
                <a:latin typeface="Arial"/>
                <a:ea typeface="Arial"/>
                <a:cs typeface="Arial"/>
                <a:sym typeface="Arial"/>
              </a:rPr>
              <a:t>Fruit names and silly names make people think they are less dangerous</a:t>
            </a:r>
            <a:endParaRPr sz="2100">
              <a:latin typeface="Arial"/>
              <a:ea typeface="Arial"/>
              <a:cs typeface="Arial"/>
              <a:sym typeface="Arial"/>
            </a:endParaRPr>
          </a:p>
          <a:p>
            <a:pPr indent="0" lvl="0" marL="0" rtl="0" algn="l">
              <a:lnSpc>
                <a:spcPct val="90000"/>
              </a:lnSpc>
              <a:spcBef>
                <a:spcPts val="0"/>
              </a:spcBef>
              <a:spcAft>
                <a:spcPts val="0"/>
              </a:spcAft>
              <a:buSzPts val="2600"/>
              <a:buNone/>
            </a:pPr>
            <a:r>
              <a:t/>
            </a:r>
            <a:endParaRPr sz="2100">
              <a:solidFill>
                <a:srgbClr val="FFFFFF"/>
              </a:solidFill>
              <a:latin typeface="Arial"/>
              <a:ea typeface="Arial"/>
              <a:cs typeface="Arial"/>
              <a:sym typeface="Arial"/>
            </a:endParaRPr>
          </a:p>
          <a:p>
            <a:pPr indent="0" lvl="0" marL="0" rtl="0" algn="l">
              <a:lnSpc>
                <a:spcPct val="90000"/>
              </a:lnSpc>
              <a:spcBef>
                <a:spcPts val="0"/>
              </a:spcBef>
              <a:spcAft>
                <a:spcPts val="0"/>
              </a:spcAft>
              <a:buSzPts val="2600"/>
              <a:buNone/>
            </a:pPr>
            <a:r>
              <a:rPr lang="en-US" sz="2100">
                <a:solidFill>
                  <a:srgbClr val="FFFFFF"/>
                </a:solidFill>
                <a:latin typeface="Arial"/>
                <a:ea typeface="Arial"/>
                <a:cs typeface="Arial"/>
                <a:sym typeface="Arial"/>
              </a:rPr>
              <a:t>Chemicals are used to make the flavours – there is no real fruit in any vape liquids. </a:t>
            </a:r>
            <a:endParaRPr sz="2100">
              <a:latin typeface="Arial"/>
              <a:ea typeface="Arial"/>
              <a:cs typeface="Arial"/>
              <a:sym typeface="Arial"/>
            </a:endParaRPr>
          </a:p>
        </p:txBody>
      </p:sp>
      <p:pic>
        <p:nvPicPr>
          <p:cNvPr descr="A collection of cartoon fruits&#10;&#10;AI-generated content may be incorrect." id="430" name="Google Shape;430;p73"/>
          <p:cNvPicPr preferRelativeResize="0"/>
          <p:nvPr/>
        </p:nvPicPr>
        <p:blipFill rotWithShape="1">
          <a:blip r:embed="rId3">
            <a:alphaModFix/>
          </a:blip>
          <a:srcRect b="0" l="0" r="0" t="0"/>
          <a:stretch/>
        </p:blipFill>
        <p:spPr>
          <a:xfrm>
            <a:off x="5137463" y="1257106"/>
            <a:ext cx="6193767" cy="4335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8"/>
          <p:cNvSpPr txBox="1"/>
          <p:nvPr>
            <p:ph type="title"/>
          </p:nvPr>
        </p:nvSpPr>
        <p:spPr>
          <a:xfrm>
            <a:off x="228075" y="2478825"/>
            <a:ext cx="3013200" cy="1149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Questions 16:</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How might vaping harm you?</a:t>
            </a:r>
            <a:endParaRPr>
              <a:latin typeface="Arial"/>
              <a:ea typeface="Arial"/>
              <a:cs typeface="Arial"/>
              <a:sym typeface="Arial"/>
            </a:endParaRPr>
          </a:p>
        </p:txBody>
      </p:sp>
      <p:sp>
        <p:nvSpPr>
          <p:cNvPr id="437" name="Google Shape;437;p38"/>
          <p:cNvSpPr txBox="1"/>
          <p:nvPr>
            <p:ph idx="1" type="body"/>
          </p:nvPr>
        </p:nvSpPr>
        <p:spPr>
          <a:xfrm>
            <a:off x="4001953" y="1218295"/>
            <a:ext cx="4503421" cy="4023360"/>
          </a:xfrm>
          <a:prstGeom prst="rect">
            <a:avLst/>
          </a:prstGeom>
          <a:noFill/>
          <a:ln>
            <a:noFill/>
          </a:ln>
        </p:spPr>
        <p:txBody>
          <a:bodyPr anchorCtr="0" anchor="t" bIns="45700" lIns="0" spcFirstLastPara="1" rIns="0" wrap="square" tIns="45700">
            <a:normAutofit/>
          </a:bodyPr>
          <a:lstStyle/>
          <a:p>
            <a:pPr indent="-745490" lvl="0" marL="80645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Cause dry throat, cough and trouble breathing</a:t>
            </a:r>
            <a:endParaRPr sz="3000">
              <a:solidFill>
                <a:schemeClr val="dk1"/>
              </a:solidFill>
              <a:latin typeface="Arial"/>
              <a:ea typeface="Arial"/>
              <a:cs typeface="Arial"/>
              <a:sym typeface="Arial"/>
            </a:endParaRPr>
          </a:p>
          <a:p>
            <a:pPr indent="-745490" lvl="0" marL="80645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Affect your brain development</a:t>
            </a:r>
            <a:endParaRPr sz="3000">
              <a:solidFill>
                <a:schemeClr val="dk1"/>
              </a:solidFill>
              <a:latin typeface="Arial"/>
              <a:ea typeface="Arial"/>
              <a:cs typeface="Arial"/>
              <a:sym typeface="Arial"/>
            </a:endParaRPr>
          </a:p>
          <a:p>
            <a:pPr indent="-745490" lvl="0" marL="80645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Cause lung and heart problems</a:t>
            </a:r>
            <a:endParaRPr sz="3000">
              <a:solidFill>
                <a:schemeClr val="dk1"/>
              </a:solidFill>
              <a:latin typeface="Arial"/>
              <a:ea typeface="Arial"/>
              <a:cs typeface="Arial"/>
              <a:sym typeface="Arial"/>
            </a:endParaRPr>
          </a:p>
          <a:p>
            <a:pPr indent="-745490" lvl="0" marL="80645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All of the above</a:t>
            </a:r>
            <a:endParaRPr sz="3000">
              <a:solidFill>
                <a:schemeClr val="dk1"/>
              </a:solidFill>
              <a:latin typeface="Arial"/>
              <a:ea typeface="Arial"/>
              <a:cs typeface="Arial"/>
              <a:sym typeface="Arial"/>
            </a:endParaRPr>
          </a:p>
        </p:txBody>
      </p:sp>
      <p:pic>
        <p:nvPicPr>
          <p:cNvPr id="438" name="Google Shape;438;p38"/>
          <p:cNvPicPr preferRelativeResize="0"/>
          <p:nvPr/>
        </p:nvPicPr>
        <p:blipFill rotWithShape="1">
          <a:blip r:embed="rId3">
            <a:alphaModFix/>
          </a:blip>
          <a:srcRect b="0" l="0" r="0" t="0"/>
          <a:stretch/>
        </p:blipFill>
        <p:spPr>
          <a:xfrm>
            <a:off x="9521371" y="5175342"/>
            <a:ext cx="1818920" cy="1682659"/>
          </a:xfrm>
          <a:prstGeom prst="rect">
            <a:avLst/>
          </a:prstGeom>
          <a:noFill/>
          <a:ln>
            <a:noFill/>
          </a:ln>
        </p:spPr>
      </p:pic>
      <p:pic>
        <p:nvPicPr>
          <p:cNvPr descr="A group of people with their hands on their stomach&#10;&#10;AI-generated content may be incorrect." id="439" name="Google Shape;439;p38"/>
          <p:cNvPicPr preferRelativeResize="0"/>
          <p:nvPr/>
        </p:nvPicPr>
        <p:blipFill rotWithShape="1">
          <a:blip r:embed="rId4">
            <a:alphaModFix/>
          </a:blip>
          <a:srcRect b="9544" l="37256" r="48974" t="0"/>
          <a:stretch/>
        </p:blipFill>
        <p:spPr>
          <a:xfrm>
            <a:off x="8650514" y="167484"/>
            <a:ext cx="3189684" cy="500785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4"/>
          <p:cNvSpPr txBox="1"/>
          <p:nvPr>
            <p:ph type="title"/>
          </p:nvPr>
        </p:nvSpPr>
        <p:spPr>
          <a:xfrm>
            <a:off x="228075" y="2478825"/>
            <a:ext cx="2934000" cy="1149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Questions 16:</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How might vaping harm you?</a:t>
            </a:r>
            <a:endParaRPr>
              <a:latin typeface="Arial"/>
              <a:ea typeface="Arial"/>
              <a:cs typeface="Arial"/>
              <a:sym typeface="Arial"/>
            </a:endParaRPr>
          </a:p>
        </p:txBody>
      </p:sp>
      <p:sp>
        <p:nvSpPr>
          <p:cNvPr id="446" name="Google Shape;446;p74"/>
          <p:cNvSpPr txBox="1"/>
          <p:nvPr>
            <p:ph idx="1" type="body"/>
          </p:nvPr>
        </p:nvSpPr>
        <p:spPr>
          <a:xfrm>
            <a:off x="4001953" y="1218295"/>
            <a:ext cx="4503421" cy="4023360"/>
          </a:xfrm>
          <a:prstGeom prst="rect">
            <a:avLst/>
          </a:prstGeom>
          <a:noFill/>
          <a:ln>
            <a:noFill/>
          </a:ln>
        </p:spPr>
        <p:txBody>
          <a:bodyPr anchorCtr="0" anchor="t" bIns="45700" lIns="0" spcFirstLastPara="1" rIns="0" wrap="square" tIns="45700">
            <a:normAutofit/>
          </a:bodyPr>
          <a:lstStyle/>
          <a:p>
            <a:pPr indent="-745490" lvl="0" marL="80645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Cause dry throat, cough and trouble breathing</a:t>
            </a:r>
            <a:endParaRPr sz="3000">
              <a:solidFill>
                <a:schemeClr val="dk1"/>
              </a:solidFill>
              <a:latin typeface="Arial"/>
              <a:ea typeface="Arial"/>
              <a:cs typeface="Arial"/>
              <a:sym typeface="Arial"/>
            </a:endParaRPr>
          </a:p>
          <a:p>
            <a:pPr indent="-745490" lvl="0" marL="80645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Affect your brain development</a:t>
            </a:r>
            <a:endParaRPr sz="3000">
              <a:solidFill>
                <a:schemeClr val="dk1"/>
              </a:solidFill>
              <a:latin typeface="Arial"/>
              <a:ea typeface="Arial"/>
              <a:cs typeface="Arial"/>
              <a:sym typeface="Arial"/>
            </a:endParaRPr>
          </a:p>
          <a:p>
            <a:pPr indent="-745490" lvl="0" marL="80645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Cause lung and heart problems</a:t>
            </a:r>
            <a:endParaRPr sz="3000">
              <a:solidFill>
                <a:schemeClr val="dk1"/>
              </a:solidFill>
              <a:latin typeface="Arial"/>
              <a:ea typeface="Arial"/>
              <a:cs typeface="Arial"/>
              <a:sym typeface="Arial"/>
            </a:endParaRPr>
          </a:p>
          <a:p>
            <a:pPr indent="-745490" lvl="0" marL="80645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All of the above</a:t>
            </a:r>
            <a:endParaRPr b="1" sz="3000">
              <a:solidFill>
                <a:schemeClr val="accent1"/>
              </a:solidFill>
              <a:latin typeface="Arial"/>
              <a:ea typeface="Arial"/>
              <a:cs typeface="Arial"/>
              <a:sym typeface="Arial"/>
            </a:endParaRPr>
          </a:p>
        </p:txBody>
      </p:sp>
      <p:pic>
        <p:nvPicPr>
          <p:cNvPr id="447" name="Google Shape;447;p74"/>
          <p:cNvPicPr preferRelativeResize="0"/>
          <p:nvPr/>
        </p:nvPicPr>
        <p:blipFill rotWithShape="1">
          <a:blip r:embed="rId3">
            <a:alphaModFix/>
          </a:blip>
          <a:srcRect b="0" l="0" r="0" t="0"/>
          <a:stretch/>
        </p:blipFill>
        <p:spPr>
          <a:xfrm>
            <a:off x="9521371" y="5175342"/>
            <a:ext cx="1818920" cy="1682659"/>
          </a:xfrm>
          <a:prstGeom prst="rect">
            <a:avLst/>
          </a:prstGeom>
          <a:noFill/>
          <a:ln>
            <a:noFill/>
          </a:ln>
        </p:spPr>
      </p:pic>
      <p:pic>
        <p:nvPicPr>
          <p:cNvPr descr="A group of people with their hands on their stomach&#10;&#10;AI-generated content may be incorrect." id="448" name="Google Shape;448;p74"/>
          <p:cNvPicPr preferRelativeResize="0"/>
          <p:nvPr/>
        </p:nvPicPr>
        <p:blipFill rotWithShape="1">
          <a:blip r:embed="rId4">
            <a:alphaModFix/>
          </a:blip>
          <a:srcRect b="9544" l="37256" r="48974" t="0"/>
          <a:stretch/>
        </p:blipFill>
        <p:spPr>
          <a:xfrm>
            <a:off x="8650514" y="167484"/>
            <a:ext cx="3189684" cy="50078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2"/>
          <p:cNvSpPr txBox="1"/>
          <p:nvPr>
            <p:ph type="title"/>
          </p:nvPr>
        </p:nvSpPr>
        <p:spPr>
          <a:xfrm>
            <a:off x="286658" y="4161831"/>
            <a:ext cx="3182256"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17: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If you play sports, sing or play a wind instrument, how could vaping impact your performance?</a:t>
            </a:r>
            <a:endParaRPr sz="3200">
              <a:latin typeface="Arial"/>
              <a:ea typeface="Arial"/>
              <a:cs typeface="Arial"/>
              <a:sym typeface="Arial"/>
            </a:endParaRPr>
          </a:p>
        </p:txBody>
      </p:sp>
      <p:pic>
        <p:nvPicPr>
          <p:cNvPr id="455" name="Google Shape;455;p32"/>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456" name="Google Shape;456;p32"/>
          <p:cNvSpPr txBox="1"/>
          <p:nvPr>
            <p:ph idx="1" type="body"/>
          </p:nvPr>
        </p:nvSpPr>
        <p:spPr>
          <a:xfrm>
            <a:off x="3837032" y="633947"/>
            <a:ext cx="4116681" cy="4023360"/>
          </a:xfrm>
          <a:prstGeom prst="rect">
            <a:avLst/>
          </a:prstGeom>
          <a:noFill/>
          <a:ln>
            <a:noFill/>
          </a:ln>
        </p:spPr>
        <p:txBody>
          <a:bodyPr anchorCtr="0" anchor="t" bIns="45700" lIns="0" spcFirstLastPara="1" rIns="0" wrap="square" tIns="45700">
            <a:noAutofit/>
          </a:bodyPr>
          <a:lstStyle/>
          <a:p>
            <a:pPr indent="-57912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helps you breath better</a:t>
            </a:r>
            <a:endParaRPr sz="3000">
              <a:solidFill>
                <a:schemeClr val="dk1"/>
              </a:solidFill>
              <a:latin typeface="Arial"/>
              <a:ea typeface="Arial"/>
              <a:cs typeface="Arial"/>
              <a:sym typeface="Arial"/>
            </a:endParaRPr>
          </a:p>
          <a:p>
            <a:pPr indent="-57912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makes breathing more difficult</a:t>
            </a:r>
            <a:endParaRPr sz="3000">
              <a:solidFill>
                <a:schemeClr val="dk1"/>
              </a:solidFill>
              <a:latin typeface="Arial"/>
              <a:ea typeface="Arial"/>
              <a:cs typeface="Arial"/>
              <a:sym typeface="Arial"/>
            </a:endParaRPr>
          </a:p>
          <a:p>
            <a:pPr indent="-57912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helps you breathe deeper</a:t>
            </a:r>
            <a:endParaRPr sz="3000">
              <a:solidFill>
                <a:schemeClr val="dk1"/>
              </a:solidFill>
              <a:latin typeface="Arial"/>
              <a:ea typeface="Arial"/>
              <a:cs typeface="Arial"/>
              <a:sym typeface="Arial"/>
            </a:endParaRPr>
          </a:p>
          <a:p>
            <a:pPr indent="-57912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has no effect on your breathing</a:t>
            </a:r>
            <a:endParaRPr sz="3000">
              <a:solidFill>
                <a:schemeClr val="dk1"/>
              </a:solidFill>
              <a:latin typeface="Arial"/>
              <a:ea typeface="Arial"/>
              <a:cs typeface="Arial"/>
              <a:sym typeface="Arial"/>
            </a:endParaRPr>
          </a:p>
        </p:txBody>
      </p:sp>
      <p:grpSp>
        <p:nvGrpSpPr>
          <p:cNvPr id="457" name="Google Shape;457;p32"/>
          <p:cNvGrpSpPr/>
          <p:nvPr/>
        </p:nvGrpSpPr>
        <p:grpSpPr>
          <a:xfrm>
            <a:off x="7852349" y="270342"/>
            <a:ext cx="4052993" cy="6317316"/>
            <a:chOff x="7852349" y="270342"/>
            <a:chExt cx="4052993" cy="6317316"/>
          </a:xfrm>
        </p:grpSpPr>
        <p:pic>
          <p:nvPicPr>
            <p:cNvPr descr="A group of kids playing instruments&#10;&#10;AI-generated content may be incorrect." id="458" name="Google Shape;458;p32"/>
            <p:cNvPicPr preferRelativeResize="0"/>
            <p:nvPr/>
          </p:nvPicPr>
          <p:blipFill rotWithShape="1">
            <a:blip r:embed="rId4">
              <a:alphaModFix/>
            </a:blip>
            <a:srcRect b="0" l="28519" r="44365" t="0"/>
            <a:stretch/>
          </p:blipFill>
          <p:spPr>
            <a:xfrm>
              <a:off x="8321832" y="2645627"/>
              <a:ext cx="1901370" cy="3942031"/>
            </a:xfrm>
            <a:prstGeom prst="rect">
              <a:avLst/>
            </a:prstGeom>
            <a:noFill/>
            <a:ln>
              <a:noFill/>
            </a:ln>
          </p:spPr>
        </p:pic>
        <p:pic>
          <p:nvPicPr>
            <p:cNvPr descr="A group of cartoon people with different poses&#10;&#10;AI-generated content may be incorrect." id="459" name="Google Shape;459;p32"/>
            <p:cNvPicPr preferRelativeResize="0"/>
            <p:nvPr/>
          </p:nvPicPr>
          <p:blipFill rotWithShape="1">
            <a:blip r:embed="rId5">
              <a:alphaModFix/>
            </a:blip>
            <a:srcRect b="6755" l="4383" r="77913" t="10817"/>
            <a:stretch/>
          </p:blipFill>
          <p:spPr>
            <a:xfrm>
              <a:off x="7852349" y="420914"/>
              <a:ext cx="1800810" cy="3207657"/>
            </a:xfrm>
            <a:prstGeom prst="rect">
              <a:avLst/>
            </a:prstGeom>
            <a:noFill/>
            <a:ln>
              <a:noFill/>
            </a:ln>
          </p:spPr>
        </p:pic>
        <p:pic>
          <p:nvPicPr>
            <p:cNvPr descr="A group of kids playing instruments&#10;&#10;AI-generated content may be incorrect." id="460" name="Google Shape;460;p32"/>
            <p:cNvPicPr preferRelativeResize="0"/>
            <p:nvPr/>
          </p:nvPicPr>
          <p:blipFill rotWithShape="1">
            <a:blip r:embed="rId4">
              <a:alphaModFix/>
            </a:blip>
            <a:srcRect b="0" l="69011" r="0" t="0"/>
            <a:stretch/>
          </p:blipFill>
          <p:spPr>
            <a:xfrm>
              <a:off x="9760236" y="270342"/>
              <a:ext cx="2145106" cy="3891489"/>
            </a:xfrm>
            <a:prstGeom prst="rect">
              <a:avLst/>
            </a:prstGeom>
            <a:noFill/>
            <a:ln>
              <a:noFill/>
            </a:ln>
          </p:spPr>
        </p:pic>
        <p:sp>
          <p:nvSpPr>
            <p:cNvPr id="461" name="Google Shape;461;p32"/>
            <p:cNvSpPr/>
            <p:nvPr/>
          </p:nvSpPr>
          <p:spPr>
            <a:xfrm>
              <a:off x="9498979" y="609600"/>
              <a:ext cx="522514" cy="60869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 name="Google Shape;119;p13"/>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 name="Google Shape;120;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5400"/>
              <a:buFont typeface="Arial"/>
              <a:buNone/>
            </a:pPr>
            <a:r>
              <a:rPr lang="en-US" sz="3200" u="sng">
                <a:solidFill>
                  <a:srgbClr val="002060"/>
                </a:solidFill>
                <a:latin typeface="Arial"/>
                <a:ea typeface="Arial"/>
                <a:cs typeface="Arial"/>
                <a:sym typeface="Arial"/>
              </a:rPr>
              <a:t>Question 1:</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 you need to be healthy?</a:t>
            </a:r>
            <a:endParaRPr/>
          </a:p>
        </p:txBody>
      </p:sp>
      <p:pic>
        <p:nvPicPr>
          <p:cNvPr id="121" name="Google Shape;121;p13"/>
          <p:cNvPicPr preferRelativeResize="0"/>
          <p:nvPr/>
        </p:nvPicPr>
        <p:blipFill rotWithShape="1">
          <a:blip r:embed="rId3">
            <a:alphaModFix/>
          </a:blip>
          <a:srcRect b="0" l="0" r="0" t="0"/>
          <a:stretch/>
        </p:blipFill>
        <p:spPr>
          <a:xfrm>
            <a:off x="9832156" y="5448693"/>
            <a:ext cx="1793551" cy="1300450"/>
          </a:xfrm>
          <a:prstGeom prst="rect">
            <a:avLst/>
          </a:prstGeom>
          <a:noFill/>
          <a:ln>
            <a:noFill/>
          </a:ln>
        </p:spPr>
      </p:pic>
      <p:pic>
        <p:nvPicPr>
          <p:cNvPr descr="A group of people with different sports equipment&#10;&#10;AI-generated content may be incorrect." id="122" name="Google Shape;122;p13"/>
          <p:cNvPicPr preferRelativeResize="0"/>
          <p:nvPr/>
        </p:nvPicPr>
        <p:blipFill rotWithShape="1">
          <a:blip r:embed="rId4">
            <a:alphaModFix/>
          </a:blip>
          <a:srcRect b="0" l="0" r="58941" t="0"/>
          <a:stretch/>
        </p:blipFill>
        <p:spPr>
          <a:xfrm>
            <a:off x="7905392" y="758893"/>
            <a:ext cx="4033689" cy="4643260"/>
          </a:xfrm>
          <a:prstGeom prst="rect">
            <a:avLst/>
          </a:prstGeom>
          <a:noFill/>
          <a:ln>
            <a:noFill/>
          </a:ln>
        </p:spPr>
      </p:pic>
      <p:sp>
        <p:nvSpPr>
          <p:cNvPr id="123" name="Google Shape;123;p13"/>
          <p:cNvSpPr txBox="1"/>
          <p:nvPr>
            <p:ph idx="1" type="body"/>
          </p:nvPr>
        </p:nvSpPr>
        <p:spPr>
          <a:xfrm>
            <a:off x="3480662" y="765108"/>
            <a:ext cx="5230800" cy="5334000"/>
          </a:xfrm>
          <a:prstGeom prst="rect">
            <a:avLst/>
          </a:prstGeom>
          <a:noFill/>
          <a:ln>
            <a:noFill/>
          </a:ln>
        </p:spPr>
        <p:txBody>
          <a:bodyPr anchorCtr="0" anchor="ctr" bIns="45700" lIns="91425" spcFirstLastPara="1" rIns="91425" wrap="square" tIns="45700">
            <a:normAutofit/>
          </a:bodyPr>
          <a:lstStyle/>
          <a:p>
            <a:pPr indent="-562610" lvl="0" marL="78867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Healthy food</a:t>
            </a:r>
            <a:endParaRPr sz="3000">
              <a:solidFill>
                <a:schemeClr val="dk1"/>
              </a:solidFill>
              <a:latin typeface="Arial"/>
              <a:ea typeface="Arial"/>
              <a:cs typeface="Arial"/>
              <a:sym typeface="Arial"/>
            </a:endParaRPr>
          </a:p>
          <a:p>
            <a:pPr indent="-562610" lvl="0" marL="788670" rtl="0" algn="l">
              <a:lnSpc>
                <a:spcPct val="9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Safe place to live</a:t>
            </a:r>
            <a:endParaRPr sz="3000">
              <a:solidFill>
                <a:schemeClr val="dk1"/>
              </a:solidFill>
              <a:latin typeface="Arial"/>
              <a:ea typeface="Arial"/>
              <a:cs typeface="Arial"/>
              <a:sym typeface="Arial"/>
            </a:endParaRPr>
          </a:p>
          <a:p>
            <a:pPr indent="-562610" lvl="0" marL="788670" rtl="0" algn="l">
              <a:lnSpc>
                <a:spcPct val="9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Clean air to breathe</a:t>
            </a:r>
            <a:endParaRPr sz="3000">
              <a:solidFill>
                <a:schemeClr val="dk1"/>
              </a:solidFill>
              <a:latin typeface="Arial"/>
              <a:ea typeface="Arial"/>
              <a:cs typeface="Arial"/>
              <a:sym typeface="Arial"/>
            </a:endParaRPr>
          </a:p>
          <a:p>
            <a:pPr indent="-562610" lvl="0" marL="788670" rtl="0" algn="l">
              <a:lnSpc>
                <a:spcPct val="90000"/>
              </a:lnSpc>
              <a:spcBef>
                <a:spcPts val="600"/>
              </a:spcBef>
              <a:spcAft>
                <a:spcPts val="600"/>
              </a:spcAft>
              <a:buClr>
                <a:schemeClr val="accent1"/>
              </a:buClr>
              <a:buSzPts val="3000"/>
              <a:buFont typeface="Arial"/>
              <a:buAutoNum type="alphaUcPeriod"/>
            </a:pPr>
            <a:r>
              <a:rPr b="1" lang="en-US" sz="3000">
                <a:solidFill>
                  <a:schemeClr val="accent1"/>
                </a:solidFill>
                <a:latin typeface="Arial"/>
                <a:ea typeface="Arial"/>
                <a:cs typeface="Arial"/>
                <a:sym typeface="Arial"/>
              </a:rPr>
              <a:t>All of the above</a:t>
            </a:r>
            <a:endParaRPr sz="3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5"/>
          <p:cNvSpPr txBox="1"/>
          <p:nvPr>
            <p:ph type="title"/>
          </p:nvPr>
        </p:nvSpPr>
        <p:spPr>
          <a:xfrm>
            <a:off x="286658" y="4161831"/>
            <a:ext cx="3182256"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17: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If you play sports, sing or play a wind instrument, how could vaping impact your performance?</a:t>
            </a:r>
            <a:endParaRPr sz="3200">
              <a:latin typeface="Arial"/>
              <a:ea typeface="Arial"/>
              <a:cs typeface="Arial"/>
              <a:sym typeface="Arial"/>
            </a:endParaRPr>
          </a:p>
        </p:txBody>
      </p:sp>
      <p:pic>
        <p:nvPicPr>
          <p:cNvPr id="468" name="Google Shape;468;p75"/>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469" name="Google Shape;469;p75"/>
          <p:cNvSpPr txBox="1"/>
          <p:nvPr>
            <p:ph idx="1" type="body"/>
          </p:nvPr>
        </p:nvSpPr>
        <p:spPr>
          <a:xfrm>
            <a:off x="3837032" y="633947"/>
            <a:ext cx="4116681" cy="4023360"/>
          </a:xfrm>
          <a:prstGeom prst="rect">
            <a:avLst/>
          </a:prstGeom>
          <a:noFill/>
          <a:ln>
            <a:noFill/>
          </a:ln>
        </p:spPr>
        <p:txBody>
          <a:bodyPr anchorCtr="0" anchor="t" bIns="45700" lIns="0" spcFirstLastPara="1" rIns="0" wrap="square" tIns="45700">
            <a:noAutofit/>
          </a:bodyPr>
          <a:lstStyle/>
          <a:p>
            <a:pPr indent="-57912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helps you breath better</a:t>
            </a:r>
            <a:endParaRPr sz="3000">
              <a:solidFill>
                <a:schemeClr val="dk1"/>
              </a:solidFill>
              <a:latin typeface="Arial"/>
              <a:ea typeface="Arial"/>
              <a:cs typeface="Arial"/>
              <a:sym typeface="Arial"/>
            </a:endParaRPr>
          </a:p>
          <a:p>
            <a:pPr indent="-57912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Vaping makes breathing more difficult</a:t>
            </a:r>
            <a:endParaRPr b="1" sz="3000">
              <a:solidFill>
                <a:schemeClr val="accent1"/>
              </a:solidFill>
              <a:latin typeface="Arial"/>
              <a:ea typeface="Arial"/>
              <a:cs typeface="Arial"/>
              <a:sym typeface="Arial"/>
            </a:endParaRPr>
          </a:p>
          <a:p>
            <a:pPr indent="-57912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helps you breathe deeper</a:t>
            </a:r>
            <a:endParaRPr sz="3000">
              <a:solidFill>
                <a:schemeClr val="dk1"/>
              </a:solidFill>
              <a:latin typeface="Arial"/>
              <a:ea typeface="Arial"/>
              <a:cs typeface="Arial"/>
              <a:sym typeface="Arial"/>
            </a:endParaRPr>
          </a:p>
          <a:p>
            <a:pPr indent="-57912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Vaping has no effect on your breathing</a:t>
            </a:r>
            <a:endParaRPr sz="3000">
              <a:solidFill>
                <a:schemeClr val="dk1"/>
              </a:solidFill>
              <a:latin typeface="Arial"/>
              <a:ea typeface="Arial"/>
              <a:cs typeface="Arial"/>
              <a:sym typeface="Arial"/>
            </a:endParaRPr>
          </a:p>
        </p:txBody>
      </p:sp>
      <p:grpSp>
        <p:nvGrpSpPr>
          <p:cNvPr id="470" name="Google Shape;470;p75"/>
          <p:cNvGrpSpPr/>
          <p:nvPr/>
        </p:nvGrpSpPr>
        <p:grpSpPr>
          <a:xfrm>
            <a:off x="7852349" y="270342"/>
            <a:ext cx="4052993" cy="6317316"/>
            <a:chOff x="7852349" y="270342"/>
            <a:chExt cx="4052993" cy="6317316"/>
          </a:xfrm>
        </p:grpSpPr>
        <p:pic>
          <p:nvPicPr>
            <p:cNvPr descr="A group of kids playing instruments&#10;&#10;AI-generated content may be incorrect." id="471" name="Google Shape;471;p75"/>
            <p:cNvPicPr preferRelativeResize="0"/>
            <p:nvPr/>
          </p:nvPicPr>
          <p:blipFill rotWithShape="1">
            <a:blip r:embed="rId4">
              <a:alphaModFix/>
            </a:blip>
            <a:srcRect b="0" l="28519" r="44365" t="0"/>
            <a:stretch/>
          </p:blipFill>
          <p:spPr>
            <a:xfrm>
              <a:off x="8321832" y="2645627"/>
              <a:ext cx="1901370" cy="3942031"/>
            </a:xfrm>
            <a:prstGeom prst="rect">
              <a:avLst/>
            </a:prstGeom>
            <a:noFill/>
            <a:ln>
              <a:noFill/>
            </a:ln>
          </p:spPr>
        </p:pic>
        <p:pic>
          <p:nvPicPr>
            <p:cNvPr descr="A group of cartoon people with different poses&#10;&#10;AI-generated content may be incorrect." id="472" name="Google Shape;472;p75"/>
            <p:cNvPicPr preferRelativeResize="0"/>
            <p:nvPr/>
          </p:nvPicPr>
          <p:blipFill rotWithShape="1">
            <a:blip r:embed="rId5">
              <a:alphaModFix/>
            </a:blip>
            <a:srcRect b="6755" l="4383" r="77913" t="10817"/>
            <a:stretch/>
          </p:blipFill>
          <p:spPr>
            <a:xfrm>
              <a:off x="7852349" y="420914"/>
              <a:ext cx="1800810" cy="3207657"/>
            </a:xfrm>
            <a:prstGeom prst="rect">
              <a:avLst/>
            </a:prstGeom>
            <a:noFill/>
            <a:ln>
              <a:noFill/>
            </a:ln>
          </p:spPr>
        </p:pic>
        <p:pic>
          <p:nvPicPr>
            <p:cNvPr descr="A group of kids playing instruments&#10;&#10;AI-generated content may be incorrect." id="473" name="Google Shape;473;p75"/>
            <p:cNvPicPr preferRelativeResize="0"/>
            <p:nvPr/>
          </p:nvPicPr>
          <p:blipFill rotWithShape="1">
            <a:blip r:embed="rId4">
              <a:alphaModFix/>
            </a:blip>
            <a:srcRect b="0" l="69011" r="0" t="0"/>
            <a:stretch/>
          </p:blipFill>
          <p:spPr>
            <a:xfrm>
              <a:off x="9760236" y="270342"/>
              <a:ext cx="2145106" cy="3891489"/>
            </a:xfrm>
            <a:prstGeom prst="rect">
              <a:avLst/>
            </a:prstGeom>
            <a:noFill/>
            <a:ln>
              <a:noFill/>
            </a:ln>
          </p:spPr>
        </p:pic>
        <p:sp>
          <p:nvSpPr>
            <p:cNvPr id="474" name="Google Shape;474;p75"/>
            <p:cNvSpPr/>
            <p:nvPr/>
          </p:nvSpPr>
          <p:spPr>
            <a:xfrm>
              <a:off x="9498979" y="609600"/>
              <a:ext cx="522514" cy="60869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9" name="Shape 479"/>
        <p:cNvGrpSpPr/>
        <p:nvPr/>
      </p:nvGrpSpPr>
      <p:grpSpPr>
        <a:xfrm>
          <a:off x="0" y="0"/>
          <a:ext cx="0" cy="0"/>
          <a:chOff x="0" y="0"/>
          <a:chExt cx="0" cy="0"/>
        </a:xfrm>
      </p:grpSpPr>
      <p:pic>
        <p:nvPicPr>
          <p:cNvPr descr="A group of people standing outside&#10;&#10;AI-generated content may be incorrect." id="480" name="Google Shape;480;p40"/>
          <p:cNvPicPr preferRelativeResize="0"/>
          <p:nvPr/>
        </p:nvPicPr>
        <p:blipFill rotWithShape="1">
          <a:blip r:embed="rId3">
            <a:alphaModFix/>
          </a:blip>
          <a:srcRect b="0" l="0" r="0" t="0"/>
          <a:stretch/>
        </p:blipFill>
        <p:spPr>
          <a:xfrm flipH="1">
            <a:off x="1962220" y="2379227"/>
            <a:ext cx="7242916" cy="4792081"/>
          </a:xfrm>
          <a:prstGeom prst="rect">
            <a:avLst/>
          </a:prstGeom>
          <a:noFill/>
          <a:ln>
            <a:noFill/>
          </a:ln>
        </p:spPr>
      </p:pic>
      <p:sp>
        <p:nvSpPr>
          <p:cNvPr id="481" name="Google Shape;481;p40"/>
          <p:cNvSpPr txBox="1"/>
          <p:nvPr>
            <p:ph idx="4294967295" type="ctrTitle"/>
          </p:nvPr>
        </p:nvSpPr>
        <p:spPr>
          <a:xfrm>
            <a:off x="538577" y="583579"/>
            <a:ext cx="4847303" cy="707886"/>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rgbClr val="002060"/>
              </a:buClr>
              <a:buSzPct val="100000"/>
              <a:buFont typeface="Corbel"/>
              <a:buNone/>
            </a:pPr>
            <a:r>
              <a:rPr b="1" i="0" lang="en-US" sz="4000" u="none" cap="none" strike="noStrike">
                <a:solidFill>
                  <a:srgbClr val="002060"/>
                </a:solidFill>
                <a:latin typeface="Arial"/>
                <a:ea typeface="Arial"/>
                <a:cs typeface="Arial"/>
                <a:sym typeface="Arial"/>
              </a:rPr>
              <a:t>Second-hand Smoke </a:t>
            </a:r>
            <a:endParaRPr b="1" i="0" sz="4000" u="none" cap="none" strike="noStrike">
              <a:solidFill>
                <a:srgbClr val="002060"/>
              </a:solidFill>
              <a:latin typeface="Arial"/>
              <a:ea typeface="Arial"/>
              <a:cs typeface="Arial"/>
              <a:sym typeface="Arial"/>
            </a:endParaRPr>
          </a:p>
        </p:txBody>
      </p:sp>
      <p:sp>
        <p:nvSpPr>
          <p:cNvPr id="482" name="Google Shape;482;p40"/>
          <p:cNvSpPr txBox="1"/>
          <p:nvPr/>
        </p:nvSpPr>
        <p:spPr>
          <a:xfrm>
            <a:off x="6491601" y="583575"/>
            <a:ext cx="5544600" cy="708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060"/>
                </a:solidFill>
                <a:latin typeface="Corbel"/>
                <a:ea typeface="Corbel"/>
                <a:cs typeface="Corbel"/>
                <a:sym typeface="Corbel"/>
              </a:rPr>
              <a:t> </a:t>
            </a:r>
            <a:r>
              <a:rPr b="1" lang="en-US" sz="4000">
                <a:solidFill>
                  <a:srgbClr val="002060"/>
                </a:solidFill>
              </a:rPr>
              <a:t>Second-hand Vapour</a:t>
            </a:r>
            <a:endParaRPr b="1" sz="1800">
              <a:solidFill>
                <a:schemeClr val="dk1"/>
              </a:solidFill>
            </a:endParaRPr>
          </a:p>
        </p:txBody>
      </p:sp>
      <p:sp>
        <p:nvSpPr>
          <p:cNvPr id="483" name="Google Shape;483;p40"/>
          <p:cNvSpPr txBox="1"/>
          <p:nvPr/>
        </p:nvSpPr>
        <p:spPr>
          <a:xfrm>
            <a:off x="371327" y="1721795"/>
            <a:ext cx="36852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rPr>
              <a:t>Second-hand smoke comes from the burning end of the cigarette AND the smoke that a person exhales while they are smoking.</a:t>
            </a:r>
            <a:endParaRPr/>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Second-hand smoke contains many harmful chemicals.</a:t>
            </a:r>
            <a:endParaRPr/>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People exposed to second-hand smoke get the same diseases as people who smoke. </a:t>
            </a:r>
            <a:endParaRPr sz="1800">
              <a:solidFill>
                <a:schemeClr val="dk1"/>
              </a:solidFill>
            </a:endParaRPr>
          </a:p>
        </p:txBody>
      </p:sp>
      <p:sp>
        <p:nvSpPr>
          <p:cNvPr id="484" name="Google Shape;484;p40"/>
          <p:cNvSpPr txBox="1"/>
          <p:nvPr/>
        </p:nvSpPr>
        <p:spPr>
          <a:xfrm>
            <a:off x="7480570" y="1721796"/>
            <a:ext cx="43401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rPr>
              <a:t>Second-hand vapour is the AEROSOL that a person exhales while they are vaping.</a:t>
            </a:r>
            <a:endParaRPr sz="1800"/>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Second-hand vapour contains nicotine and other harmful chemicals. </a:t>
            </a:r>
            <a:endParaRPr sz="1800"/>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Second-hand vapour can cause people to have itchy / watery eyes, sore throat, headaches and can trigger asthma attacks. </a:t>
            </a:r>
            <a:r>
              <a:rPr lang="en-US" sz="1800">
                <a:solidFill>
                  <a:schemeClr val="dk1"/>
                </a:solidFill>
                <a:latin typeface="Corbel"/>
                <a:ea typeface="Corbel"/>
                <a:cs typeface="Corbel"/>
                <a:sym typeface="Corbel"/>
              </a:rPr>
              <a:t> </a:t>
            </a:r>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4"/>
          <p:cNvSpPr txBox="1"/>
          <p:nvPr>
            <p:ph type="title"/>
          </p:nvPr>
        </p:nvSpPr>
        <p:spPr>
          <a:xfrm>
            <a:off x="245898" y="3540425"/>
            <a:ext cx="2965800" cy="1450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Who can be harmed by second-hand smoke or vapour?</a:t>
            </a:r>
            <a:endParaRPr sz="3200">
              <a:latin typeface="Arial"/>
              <a:ea typeface="Arial"/>
              <a:cs typeface="Arial"/>
              <a:sym typeface="Arial"/>
            </a:endParaRPr>
          </a:p>
        </p:txBody>
      </p:sp>
      <p:sp>
        <p:nvSpPr>
          <p:cNvPr id="491" name="Google Shape;491;p44"/>
          <p:cNvSpPr txBox="1"/>
          <p:nvPr>
            <p:ph idx="1" type="body"/>
          </p:nvPr>
        </p:nvSpPr>
        <p:spPr>
          <a:xfrm>
            <a:off x="4163637" y="1592550"/>
            <a:ext cx="3706239" cy="3672900"/>
          </a:xfrm>
          <a:prstGeom prst="rect">
            <a:avLst/>
          </a:prstGeom>
          <a:noFill/>
          <a:ln>
            <a:noFill/>
          </a:ln>
        </p:spPr>
        <p:txBody>
          <a:bodyPr anchorCtr="0" anchor="t" bIns="45700" lIns="0" spcFirstLastPara="1" rIns="0" wrap="square" tIns="45700">
            <a:normAutofit/>
          </a:bodyPr>
          <a:lstStyle/>
          <a:p>
            <a:pPr indent="-596900" lvl="0" marL="635000" rtl="0" algn="l">
              <a:lnSpc>
                <a:spcPct val="90000"/>
              </a:lnSpc>
              <a:spcBef>
                <a:spcPts val="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Children and babies</a:t>
            </a:r>
            <a:endParaRPr sz="3000">
              <a:solidFill>
                <a:schemeClr val="dk1"/>
              </a:solidFill>
              <a:latin typeface="Arial"/>
              <a:ea typeface="Arial"/>
              <a:cs typeface="Arial"/>
              <a:sym typeface="Arial"/>
            </a:endParaRPr>
          </a:p>
          <a:p>
            <a:pPr indent="-596900" lvl="0" marL="635000" rtl="0" algn="l">
              <a:lnSpc>
                <a:spcPct val="90000"/>
              </a:lnSpc>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Adults</a:t>
            </a:r>
            <a:endParaRPr sz="3000">
              <a:solidFill>
                <a:schemeClr val="dk1"/>
              </a:solidFill>
              <a:latin typeface="Arial"/>
              <a:ea typeface="Arial"/>
              <a:cs typeface="Arial"/>
              <a:sym typeface="Arial"/>
            </a:endParaRPr>
          </a:p>
          <a:p>
            <a:pPr indent="-596900" lvl="0" marL="635000" rtl="0" algn="l">
              <a:lnSpc>
                <a:spcPct val="90000"/>
              </a:lnSpc>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Pets</a:t>
            </a:r>
            <a:endParaRPr sz="3000">
              <a:solidFill>
                <a:schemeClr val="dk1"/>
              </a:solidFill>
              <a:latin typeface="Arial"/>
              <a:ea typeface="Arial"/>
              <a:cs typeface="Arial"/>
              <a:sym typeface="Arial"/>
            </a:endParaRPr>
          </a:p>
          <a:p>
            <a:pPr indent="-596900" lvl="0" marL="635000" rtl="0" algn="l">
              <a:lnSpc>
                <a:spcPct val="90000"/>
              </a:lnSpc>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All of the above</a:t>
            </a:r>
            <a:endParaRPr sz="3000">
              <a:solidFill>
                <a:schemeClr val="dk1"/>
              </a:solidFill>
              <a:latin typeface="Arial"/>
              <a:ea typeface="Arial"/>
              <a:cs typeface="Arial"/>
              <a:sym typeface="Arial"/>
            </a:endParaRPr>
          </a:p>
        </p:txBody>
      </p:sp>
      <p:pic>
        <p:nvPicPr>
          <p:cNvPr id="492" name="Google Shape;492;p44"/>
          <p:cNvPicPr preferRelativeResize="0"/>
          <p:nvPr/>
        </p:nvPicPr>
        <p:blipFill rotWithShape="1">
          <a:blip r:embed="rId3">
            <a:alphaModFix/>
          </a:blip>
          <a:srcRect b="0" l="0" r="0" t="0"/>
          <a:stretch/>
        </p:blipFill>
        <p:spPr>
          <a:xfrm>
            <a:off x="4105072" y="5354291"/>
            <a:ext cx="1240077" cy="1240077"/>
          </a:xfrm>
          <a:prstGeom prst="rect">
            <a:avLst/>
          </a:prstGeom>
          <a:noFill/>
          <a:ln>
            <a:noFill/>
          </a:ln>
        </p:spPr>
      </p:pic>
      <p:pic>
        <p:nvPicPr>
          <p:cNvPr descr="A person person and child holding hands with a dog&#10;&#10;AI-generated content may be incorrect." id="493" name="Google Shape;493;p44"/>
          <p:cNvPicPr preferRelativeResize="0"/>
          <p:nvPr/>
        </p:nvPicPr>
        <p:blipFill rotWithShape="1">
          <a:blip r:embed="rId4">
            <a:alphaModFix/>
          </a:blip>
          <a:srcRect b="0" l="0" r="0" t="0"/>
          <a:stretch/>
        </p:blipFill>
        <p:spPr>
          <a:xfrm>
            <a:off x="6169687" y="927799"/>
            <a:ext cx="6673810" cy="582103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6"/>
          <p:cNvSpPr txBox="1"/>
          <p:nvPr>
            <p:ph type="title"/>
          </p:nvPr>
        </p:nvSpPr>
        <p:spPr>
          <a:xfrm>
            <a:off x="245899" y="3540425"/>
            <a:ext cx="3143700" cy="1450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18:</a:t>
            </a:r>
            <a:br>
              <a:rPr lang="en-US" sz="3200" u="sng">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Who can be harmed by second-hand smoke or vapour?</a:t>
            </a:r>
            <a:endParaRPr sz="3200">
              <a:latin typeface="Arial"/>
              <a:ea typeface="Arial"/>
              <a:cs typeface="Arial"/>
              <a:sym typeface="Arial"/>
            </a:endParaRPr>
          </a:p>
        </p:txBody>
      </p:sp>
      <p:sp>
        <p:nvSpPr>
          <p:cNvPr id="500" name="Google Shape;500;p76"/>
          <p:cNvSpPr txBox="1"/>
          <p:nvPr>
            <p:ph idx="1" type="body"/>
          </p:nvPr>
        </p:nvSpPr>
        <p:spPr>
          <a:xfrm>
            <a:off x="4163637" y="1592550"/>
            <a:ext cx="3706239" cy="3672900"/>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Children and babies</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Adults</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Pets</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All of the above</a:t>
            </a:r>
            <a:endParaRPr b="1" sz="3000">
              <a:solidFill>
                <a:schemeClr val="accent1"/>
              </a:solidFill>
              <a:latin typeface="Arial"/>
              <a:ea typeface="Arial"/>
              <a:cs typeface="Arial"/>
              <a:sym typeface="Arial"/>
            </a:endParaRPr>
          </a:p>
        </p:txBody>
      </p:sp>
      <p:pic>
        <p:nvPicPr>
          <p:cNvPr id="501" name="Google Shape;501;p76"/>
          <p:cNvPicPr preferRelativeResize="0"/>
          <p:nvPr/>
        </p:nvPicPr>
        <p:blipFill rotWithShape="1">
          <a:blip r:embed="rId3">
            <a:alphaModFix/>
          </a:blip>
          <a:srcRect b="0" l="0" r="0" t="0"/>
          <a:stretch/>
        </p:blipFill>
        <p:spPr>
          <a:xfrm>
            <a:off x="4105072" y="5354291"/>
            <a:ext cx="1240077" cy="1240077"/>
          </a:xfrm>
          <a:prstGeom prst="rect">
            <a:avLst/>
          </a:prstGeom>
          <a:noFill/>
          <a:ln>
            <a:noFill/>
          </a:ln>
        </p:spPr>
      </p:pic>
      <p:pic>
        <p:nvPicPr>
          <p:cNvPr descr="A person person and child holding hands with a dog&#10;&#10;AI-generated content may be incorrect." id="502" name="Google Shape;502;p76"/>
          <p:cNvPicPr preferRelativeResize="0"/>
          <p:nvPr/>
        </p:nvPicPr>
        <p:blipFill rotWithShape="1">
          <a:blip r:embed="rId4">
            <a:alphaModFix/>
          </a:blip>
          <a:srcRect b="0" l="0" r="0" t="0"/>
          <a:stretch/>
        </p:blipFill>
        <p:spPr>
          <a:xfrm>
            <a:off x="6729525" y="670875"/>
            <a:ext cx="6025028" cy="582102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8"/>
          <p:cNvSpPr txBox="1"/>
          <p:nvPr>
            <p:ph type="title"/>
          </p:nvPr>
        </p:nvSpPr>
        <p:spPr>
          <a:xfrm>
            <a:off x="139121" y="3071354"/>
            <a:ext cx="3126593"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 19:</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What can you do to be as strong and healthy as possible?</a:t>
            </a:r>
            <a:endParaRPr>
              <a:latin typeface="Arial"/>
              <a:ea typeface="Arial"/>
              <a:cs typeface="Arial"/>
              <a:sym typeface="Arial"/>
            </a:endParaRPr>
          </a:p>
        </p:txBody>
      </p:sp>
      <p:pic>
        <p:nvPicPr>
          <p:cNvPr id="509" name="Google Shape;509;p48"/>
          <p:cNvPicPr preferRelativeResize="0"/>
          <p:nvPr/>
        </p:nvPicPr>
        <p:blipFill rotWithShape="1">
          <a:blip r:embed="rId3">
            <a:alphaModFix/>
          </a:blip>
          <a:srcRect b="0" l="0" r="0" t="0"/>
          <a:stretch/>
        </p:blipFill>
        <p:spPr>
          <a:xfrm>
            <a:off x="10700850" y="5070325"/>
            <a:ext cx="1152825" cy="1152825"/>
          </a:xfrm>
          <a:prstGeom prst="rect">
            <a:avLst/>
          </a:prstGeom>
          <a:noFill/>
          <a:ln>
            <a:noFill/>
          </a:ln>
        </p:spPr>
      </p:pic>
      <p:sp>
        <p:nvSpPr>
          <p:cNvPr id="510" name="Google Shape;510;p48"/>
          <p:cNvSpPr txBox="1"/>
          <p:nvPr/>
        </p:nvSpPr>
        <p:spPr>
          <a:xfrm>
            <a:off x="3788227" y="1510972"/>
            <a:ext cx="4245300" cy="4463700"/>
          </a:xfrm>
          <a:prstGeom prst="rect">
            <a:avLst/>
          </a:prstGeom>
          <a:noFill/>
          <a:ln>
            <a:noFill/>
          </a:ln>
        </p:spPr>
        <p:txBody>
          <a:bodyPr anchorCtr="0" anchor="t" bIns="91425" lIns="91425" spcFirstLastPara="1" rIns="91425" wrap="square" tIns="91425">
            <a:spAutoFit/>
          </a:bodyPr>
          <a:lstStyle/>
          <a:p>
            <a:pPr indent="-638810" lvl="0" marL="635000" marR="0" rtl="0" algn="l">
              <a:lnSpc>
                <a:spcPct val="90000"/>
              </a:lnSpc>
              <a:spcBef>
                <a:spcPts val="0"/>
              </a:spcBef>
              <a:spcAft>
                <a:spcPts val="0"/>
              </a:spcAft>
              <a:buClr>
                <a:schemeClr val="dk1"/>
              </a:buClr>
              <a:buSzPts val="3000"/>
              <a:buAutoNum type="alphaUcPeriod"/>
            </a:pPr>
            <a:r>
              <a:rPr lang="en-US" sz="3000">
                <a:solidFill>
                  <a:schemeClr val="dk1"/>
                </a:solidFill>
                <a:latin typeface="Arial"/>
                <a:ea typeface="Arial"/>
                <a:cs typeface="Arial"/>
                <a:sym typeface="Arial"/>
              </a:rPr>
              <a:t>Eat fruits &amp; veggies every day</a:t>
            </a:r>
            <a:endParaRPr sz="3000">
              <a:solidFill>
                <a:schemeClr val="dk1"/>
              </a:solidFill>
            </a:endParaRPr>
          </a:p>
          <a:p>
            <a:pPr indent="-261620" lvl="0" marL="387350" marR="0" rtl="0" algn="l">
              <a:lnSpc>
                <a:spcPct val="90000"/>
              </a:lnSpc>
              <a:spcBef>
                <a:spcPts val="0"/>
              </a:spcBef>
              <a:spcAft>
                <a:spcPts val="0"/>
              </a:spcAft>
              <a:buClr>
                <a:schemeClr val="accent1"/>
              </a:buClr>
              <a:buSzPts val="1280"/>
              <a:buFont typeface="Corbel"/>
              <a:buNone/>
            </a:pPr>
            <a:r>
              <a:t/>
            </a:r>
            <a:endParaRPr sz="3000">
              <a:solidFill>
                <a:schemeClr val="dk1"/>
              </a:solidFill>
              <a:latin typeface="Arial"/>
              <a:ea typeface="Arial"/>
              <a:cs typeface="Arial"/>
              <a:sym typeface="Arial"/>
            </a:endParaRPr>
          </a:p>
          <a:p>
            <a:pPr indent="-638810" lvl="0" marL="635000" marR="0" rtl="0" algn="l">
              <a:lnSpc>
                <a:spcPct val="90000"/>
              </a:lnSpc>
              <a:spcBef>
                <a:spcPts val="0"/>
              </a:spcBef>
              <a:spcAft>
                <a:spcPts val="0"/>
              </a:spcAft>
              <a:buClr>
                <a:schemeClr val="dk1"/>
              </a:buClr>
              <a:buSzPts val="3000"/>
              <a:buAutoNum type="alphaUcPeriod"/>
            </a:pPr>
            <a:r>
              <a:rPr lang="en-US" sz="3000">
                <a:solidFill>
                  <a:schemeClr val="dk1"/>
                </a:solidFill>
                <a:latin typeface="Arial"/>
                <a:ea typeface="Arial"/>
                <a:cs typeface="Arial"/>
                <a:sym typeface="Arial"/>
              </a:rPr>
              <a:t>Wear a helmet when on wheels </a:t>
            </a:r>
            <a:endParaRPr sz="3000">
              <a:solidFill>
                <a:schemeClr val="dk1"/>
              </a:solidFill>
              <a:latin typeface="Arial"/>
              <a:ea typeface="Arial"/>
              <a:cs typeface="Arial"/>
              <a:sym typeface="Arial"/>
            </a:endParaRPr>
          </a:p>
          <a:p>
            <a:pPr indent="-638810" lvl="0" marL="635000" marR="0" rtl="0" algn="l">
              <a:lnSpc>
                <a:spcPct val="9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Play every day</a:t>
            </a:r>
            <a:endParaRPr sz="3000">
              <a:solidFill>
                <a:schemeClr val="dk1"/>
              </a:solidFill>
              <a:latin typeface="Arial"/>
              <a:ea typeface="Arial"/>
              <a:cs typeface="Arial"/>
              <a:sym typeface="Arial"/>
            </a:endParaRPr>
          </a:p>
          <a:p>
            <a:pPr indent="-638810" lvl="0" marL="635000" marR="0" rtl="0" algn="l">
              <a:lnSpc>
                <a:spcPct val="9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Stay smoke and vape free</a:t>
            </a:r>
            <a:endParaRPr sz="3000">
              <a:solidFill>
                <a:schemeClr val="dk1"/>
              </a:solidFill>
              <a:latin typeface="Arial"/>
              <a:ea typeface="Arial"/>
              <a:cs typeface="Arial"/>
              <a:sym typeface="Arial"/>
            </a:endParaRPr>
          </a:p>
          <a:p>
            <a:pPr indent="-638810" lvl="0" marL="635000" marR="0" rtl="0" algn="l">
              <a:lnSpc>
                <a:spcPct val="9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All of the above</a:t>
            </a:r>
            <a:endParaRPr sz="3000">
              <a:solidFill>
                <a:schemeClr val="dk1"/>
              </a:solidFill>
              <a:latin typeface="Arial"/>
              <a:ea typeface="Arial"/>
              <a:cs typeface="Arial"/>
              <a:sym typeface="Arial"/>
            </a:endParaRPr>
          </a:p>
        </p:txBody>
      </p:sp>
      <p:pic>
        <p:nvPicPr>
          <p:cNvPr descr="A group of kids jumping&#10;&#10;AI-generated content may be incorrect." id="511" name="Google Shape;511;p48"/>
          <p:cNvPicPr preferRelativeResize="0"/>
          <p:nvPr/>
        </p:nvPicPr>
        <p:blipFill rotWithShape="1">
          <a:blip r:embed="rId4">
            <a:alphaModFix/>
          </a:blip>
          <a:srcRect b="0" l="11807" r="12260" t="0"/>
          <a:stretch/>
        </p:blipFill>
        <p:spPr>
          <a:xfrm>
            <a:off x="7927957" y="1510972"/>
            <a:ext cx="4124922" cy="327224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7"/>
          <p:cNvSpPr txBox="1"/>
          <p:nvPr>
            <p:ph type="title"/>
          </p:nvPr>
        </p:nvSpPr>
        <p:spPr>
          <a:xfrm>
            <a:off x="139121" y="3071354"/>
            <a:ext cx="3126593"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 19:</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What can you do to be as strong and healthy as possible?</a:t>
            </a:r>
            <a:endParaRPr>
              <a:latin typeface="Arial"/>
              <a:ea typeface="Arial"/>
              <a:cs typeface="Arial"/>
              <a:sym typeface="Arial"/>
            </a:endParaRPr>
          </a:p>
        </p:txBody>
      </p:sp>
      <p:pic>
        <p:nvPicPr>
          <p:cNvPr id="518" name="Google Shape;518;p77"/>
          <p:cNvPicPr preferRelativeResize="0"/>
          <p:nvPr/>
        </p:nvPicPr>
        <p:blipFill rotWithShape="1">
          <a:blip r:embed="rId3">
            <a:alphaModFix/>
          </a:blip>
          <a:srcRect b="0" l="0" r="0" t="0"/>
          <a:stretch/>
        </p:blipFill>
        <p:spPr>
          <a:xfrm>
            <a:off x="10700850" y="5070325"/>
            <a:ext cx="1152825" cy="1152825"/>
          </a:xfrm>
          <a:prstGeom prst="rect">
            <a:avLst/>
          </a:prstGeom>
          <a:noFill/>
          <a:ln>
            <a:noFill/>
          </a:ln>
        </p:spPr>
      </p:pic>
      <p:sp>
        <p:nvSpPr>
          <p:cNvPr id="519" name="Google Shape;519;p77"/>
          <p:cNvSpPr txBox="1"/>
          <p:nvPr/>
        </p:nvSpPr>
        <p:spPr>
          <a:xfrm>
            <a:off x="3788227" y="1510972"/>
            <a:ext cx="4245300" cy="4463700"/>
          </a:xfrm>
          <a:prstGeom prst="rect">
            <a:avLst/>
          </a:prstGeom>
          <a:noFill/>
          <a:ln>
            <a:noFill/>
          </a:ln>
        </p:spPr>
        <p:txBody>
          <a:bodyPr anchorCtr="0" anchor="t" bIns="91425" lIns="91425" spcFirstLastPara="1" rIns="91425" wrap="square" tIns="91425">
            <a:spAutoFit/>
          </a:bodyPr>
          <a:lstStyle/>
          <a:p>
            <a:pPr indent="-638810" lvl="0" marL="635000" marR="0" rtl="0" algn="l">
              <a:lnSpc>
                <a:spcPct val="90000"/>
              </a:lnSpc>
              <a:spcBef>
                <a:spcPts val="0"/>
              </a:spcBef>
              <a:spcAft>
                <a:spcPts val="0"/>
              </a:spcAft>
              <a:buClr>
                <a:schemeClr val="dk1"/>
              </a:buClr>
              <a:buSzPts val="3000"/>
              <a:buAutoNum type="alphaUcPeriod"/>
            </a:pPr>
            <a:r>
              <a:rPr lang="en-US" sz="3000">
                <a:solidFill>
                  <a:schemeClr val="dk1"/>
                </a:solidFill>
                <a:latin typeface="Arial"/>
                <a:ea typeface="Arial"/>
                <a:cs typeface="Arial"/>
                <a:sym typeface="Arial"/>
              </a:rPr>
              <a:t>Eat fruits &amp; veggies every day</a:t>
            </a:r>
            <a:endParaRPr sz="3000">
              <a:solidFill>
                <a:schemeClr val="dk1"/>
              </a:solidFill>
            </a:endParaRPr>
          </a:p>
          <a:p>
            <a:pPr indent="-261620" lvl="0" marL="387350" marR="0" rtl="0" algn="l">
              <a:lnSpc>
                <a:spcPct val="90000"/>
              </a:lnSpc>
              <a:spcBef>
                <a:spcPts val="0"/>
              </a:spcBef>
              <a:spcAft>
                <a:spcPts val="0"/>
              </a:spcAft>
              <a:buClr>
                <a:schemeClr val="accent1"/>
              </a:buClr>
              <a:buSzPts val="1280"/>
              <a:buFont typeface="Corbel"/>
              <a:buNone/>
            </a:pPr>
            <a:r>
              <a:t/>
            </a:r>
            <a:endParaRPr sz="3000">
              <a:solidFill>
                <a:schemeClr val="dk1"/>
              </a:solidFill>
              <a:latin typeface="Arial"/>
              <a:ea typeface="Arial"/>
              <a:cs typeface="Arial"/>
              <a:sym typeface="Arial"/>
            </a:endParaRPr>
          </a:p>
          <a:p>
            <a:pPr indent="-638810" lvl="0" marL="635000" marR="0" rtl="0" algn="l">
              <a:lnSpc>
                <a:spcPct val="90000"/>
              </a:lnSpc>
              <a:spcBef>
                <a:spcPts val="0"/>
              </a:spcBef>
              <a:spcAft>
                <a:spcPts val="0"/>
              </a:spcAft>
              <a:buClr>
                <a:schemeClr val="dk1"/>
              </a:buClr>
              <a:buSzPts val="3000"/>
              <a:buAutoNum type="alphaUcPeriod"/>
            </a:pPr>
            <a:r>
              <a:rPr lang="en-US" sz="3000">
                <a:solidFill>
                  <a:schemeClr val="dk1"/>
                </a:solidFill>
                <a:latin typeface="Arial"/>
                <a:ea typeface="Arial"/>
                <a:cs typeface="Arial"/>
                <a:sym typeface="Arial"/>
              </a:rPr>
              <a:t>Wear a helmet when on wheels </a:t>
            </a:r>
            <a:endParaRPr sz="3000">
              <a:solidFill>
                <a:schemeClr val="dk1"/>
              </a:solidFill>
              <a:latin typeface="Arial"/>
              <a:ea typeface="Arial"/>
              <a:cs typeface="Arial"/>
              <a:sym typeface="Arial"/>
            </a:endParaRPr>
          </a:p>
          <a:p>
            <a:pPr indent="-638810" lvl="0" marL="635000" marR="0" rtl="0" algn="l">
              <a:lnSpc>
                <a:spcPct val="9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Play every day</a:t>
            </a:r>
            <a:endParaRPr sz="3000">
              <a:solidFill>
                <a:schemeClr val="dk1"/>
              </a:solidFill>
              <a:latin typeface="Arial"/>
              <a:ea typeface="Arial"/>
              <a:cs typeface="Arial"/>
              <a:sym typeface="Arial"/>
            </a:endParaRPr>
          </a:p>
          <a:p>
            <a:pPr indent="-638810" lvl="0" marL="635000" marR="0" rtl="0" algn="l">
              <a:lnSpc>
                <a:spcPct val="9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Stay smoke and vape free</a:t>
            </a:r>
            <a:endParaRPr sz="3000">
              <a:solidFill>
                <a:schemeClr val="dk1"/>
              </a:solidFill>
              <a:latin typeface="Arial"/>
              <a:ea typeface="Arial"/>
              <a:cs typeface="Arial"/>
              <a:sym typeface="Arial"/>
            </a:endParaRPr>
          </a:p>
          <a:p>
            <a:pPr indent="-638810" lvl="0" marL="635000" marR="0" rtl="0" algn="l">
              <a:lnSpc>
                <a:spcPct val="90000"/>
              </a:lnSpc>
              <a:spcBef>
                <a:spcPts val="1400"/>
              </a:spcBef>
              <a:spcAft>
                <a:spcPts val="0"/>
              </a:spcAft>
              <a:buClr>
                <a:schemeClr val="accent1"/>
              </a:buClr>
              <a:buSzPts val="3000"/>
              <a:buAutoNum type="alphaUcPeriod"/>
            </a:pPr>
            <a:r>
              <a:rPr b="1" lang="en-US" sz="3000">
                <a:solidFill>
                  <a:schemeClr val="accent1"/>
                </a:solidFill>
                <a:latin typeface="Arial"/>
                <a:ea typeface="Arial"/>
                <a:cs typeface="Arial"/>
                <a:sym typeface="Arial"/>
              </a:rPr>
              <a:t>All of the above</a:t>
            </a:r>
            <a:endParaRPr b="1" sz="3000">
              <a:solidFill>
                <a:schemeClr val="accent1"/>
              </a:solidFill>
              <a:latin typeface="Arial"/>
              <a:ea typeface="Arial"/>
              <a:cs typeface="Arial"/>
              <a:sym typeface="Arial"/>
            </a:endParaRPr>
          </a:p>
        </p:txBody>
      </p:sp>
      <p:pic>
        <p:nvPicPr>
          <p:cNvPr descr="A group of kids jumping&#10;&#10;AI-generated content may be incorrect." id="520" name="Google Shape;520;p77"/>
          <p:cNvPicPr preferRelativeResize="0"/>
          <p:nvPr/>
        </p:nvPicPr>
        <p:blipFill rotWithShape="1">
          <a:blip r:embed="rId4">
            <a:alphaModFix/>
          </a:blip>
          <a:srcRect b="0" l="11807" r="12260" t="0"/>
          <a:stretch/>
        </p:blipFill>
        <p:spPr>
          <a:xfrm>
            <a:off x="7927957" y="1510972"/>
            <a:ext cx="4124922" cy="327224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8"/>
          <p:cNvSpPr txBox="1"/>
          <p:nvPr>
            <p:ph type="title"/>
          </p:nvPr>
        </p:nvSpPr>
        <p:spPr>
          <a:xfrm>
            <a:off x="252919" y="868680"/>
            <a:ext cx="2947482" cy="43233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200">
                <a:solidFill>
                  <a:srgbClr val="002060"/>
                </a:solidFill>
                <a:latin typeface="Arial"/>
                <a:ea typeface="Arial"/>
                <a:cs typeface="Arial"/>
                <a:sym typeface="Arial"/>
              </a:rPr>
              <a:t>Share one new thing that you learned during this game.</a:t>
            </a:r>
            <a:br>
              <a:rPr lang="en-US"/>
            </a:br>
            <a:br>
              <a:rPr lang="en-US"/>
            </a:br>
            <a:endParaRPr/>
          </a:p>
        </p:txBody>
      </p:sp>
      <p:grpSp>
        <p:nvGrpSpPr>
          <p:cNvPr id="527" name="Google Shape;527;p78"/>
          <p:cNvGrpSpPr/>
          <p:nvPr/>
        </p:nvGrpSpPr>
        <p:grpSpPr>
          <a:xfrm>
            <a:off x="3867912" y="1170431"/>
            <a:ext cx="3474720" cy="4517137"/>
            <a:chOff x="0" y="301751"/>
            <a:chExt cx="3474720" cy="4517137"/>
          </a:xfrm>
        </p:grpSpPr>
        <p:sp>
          <p:nvSpPr>
            <p:cNvPr id="528" name="Google Shape;528;p78"/>
            <p:cNvSpPr/>
            <p:nvPr/>
          </p:nvSpPr>
          <p:spPr>
            <a:xfrm>
              <a:off x="0" y="301751"/>
              <a:ext cx="3474720" cy="2084832"/>
            </a:xfrm>
            <a:prstGeom prst="rect">
              <a:avLst/>
            </a:prstGeom>
            <a:solidFill>
              <a:srgbClr val="002060"/>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8"/>
            <p:cNvSpPr txBox="1"/>
            <p:nvPr/>
          </p:nvSpPr>
          <p:spPr>
            <a:xfrm>
              <a:off x="0" y="301751"/>
              <a:ext cx="3474720" cy="2084832"/>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lang="en-US" sz="3200">
                  <a:solidFill>
                    <a:schemeClr val="lt1"/>
                  </a:solidFill>
                  <a:latin typeface="Arial"/>
                  <a:ea typeface="Arial"/>
                  <a:cs typeface="Arial"/>
                  <a:sym typeface="Arial"/>
                </a:rPr>
                <a:t>Remember, </a:t>
              </a:r>
              <a:r>
                <a:rPr lang="en-US" sz="3200" u="sng">
                  <a:solidFill>
                    <a:schemeClr val="lt1"/>
                  </a:solidFill>
                  <a:latin typeface="Arial"/>
                  <a:ea typeface="Arial"/>
                  <a:cs typeface="Arial"/>
                  <a:sym typeface="Arial"/>
                </a:rPr>
                <a:t>nicotine</a:t>
              </a:r>
              <a:r>
                <a:rPr lang="en-US" sz="3200">
                  <a:solidFill>
                    <a:schemeClr val="lt1"/>
                  </a:solidFill>
                  <a:latin typeface="Arial"/>
                  <a:ea typeface="Arial"/>
                  <a:cs typeface="Arial"/>
                  <a:sym typeface="Arial"/>
                </a:rPr>
                <a:t> is a drug that can harm you. </a:t>
              </a:r>
              <a:endParaRPr sz="1500"/>
            </a:p>
          </p:txBody>
        </p:sp>
        <p:sp>
          <p:nvSpPr>
            <p:cNvPr id="530" name="Google Shape;530;p78"/>
            <p:cNvSpPr/>
            <p:nvPr/>
          </p:nvSpPr>
          <p:spPr>
            <a:xfrm>
              <a:off x="0" y="2734056"/>
              <a:ext cx="3474720" cy="2084832"/>
            </a:xfrm>
            <a:prstGeom prst="rect">
              <a:avLst/>
            </a:prstGeom>
            <a:solidFill>
              <a:srgbClr val="002060"/>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8"/>
            <p:cNvSpPr txBox="1"/>
            <p:nvPr/>
          </p:nvSpPr>
          <p:spPr>
            <a:xfrm>
              <a:off x="0" y="2734056"/>
              <a:ext cx="3474720" cy="2084832"/>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lang="en-US" sz="3200">
                  <a:solidFill>
                    <a:schemeClr val="lt1"/>
                  </a:solidFill>
                  <a:latin typeface="Arial"/>
                  <a:ea typeface="Arial"/>
                  <a:cs typeface="Arial"/>
                  <a:sym typeface="Arial"/>
                </a:rPr>
                <a:t>Vapes contain nicotine and other harmful chemicals.</a:t>
              </a:r>
              <a:endParaRPr sz="1500"/>
            </a:p>
          </p:txBody>
        </p:sp>
      </p:grpSp>
      <p:sp>
        <p:nvSpPr>
          <p:cNvPr id="532" name="Google Shape;532;p78"/>
          <p:cNvSpPr txBox="1"/>
          <p:nvPr>
            <p:ph idx="2" type="body"/>
          </p:nvPr>
        </p:nvSpPr>
        <p:spPr>
          <a:xfrm>
            <a:off x="7793992" y="868680"/>
            <a:ext cx="3474720" cy="5120640"/>
          </a:xfrm>
          <a:prstGeom prst="rect">
            <a:avLst/>
          </a:prstGeom>
          <a:solidFill>
            <a:srgbClr val="D7F0F6"/>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600"/>
              <a:buNone/>
            </a:pPr>
            <a:r>
              <a:t/>
            </a:r>
            <a:endParaRPr sz="3600">
              <a:solidFill>
                <a:srgbClr val="002060"/>
              </a:solidFill>
              <a:latin typeface="Arial"/>
              <a:ea typeface="Arial"/>
              <a:cs typeface="Arial"/>
              <a:sym typeface="Arial"/>
            </a:endParaRPr>
          </a:p>
          <a:p>
            <a:pPr indent="0" lvl="0" marL="0" rtl="0" algn="ctr">
              <a:lnSpc>
                <a:spcPct val="90000"/>
              </a:lnSpc>
              <a:spcBef>
                <a:spcPts val="1200"/>
              </a:spcBef>
              <a:spcAft>
                <a:spcPts val="0"/>
              </a:spcAft>
              <a:buSzPts val="3600"/>
              <a:buNone/>
            </a:pPr>
            <a:r>
              <a:rPr lang="en-US" sz="3200">
                <a:solidFill>
                  <a:srgbClr val="002060"/>
                </a:solidFill>
                <a:latin typeface="Arial"/>
                <a:ea typeface="Arial"/>
                <a:cs typeface="Arial"/>
                <a:sym typeface="Arial"/>
              </a:rPr>
              <a:t>Live your best life smoke and vape free! </a:t>
            </a:r>
            <a:endParaRPr sz="3200">
              <a:solidFill>
                <a:srgbClr val="002060"/>
              </a:solidFill>
              <a:latin typeface="Arial"/>
              <a:ea typeface="Arial"/>
              <a:cs typeface="Arial"/>
              <a:sym typeface="Arial"/>
            </a:endParaRPr>
          </a:p>
        </p:txBody>
      </p:sp>
      <p:pic>
        <p:nvPicPr>
          <p:cNvPr descr="A cartoon of a child flexing his muscles&#10;&#10;AI-generated content may be incorrect." id="533" name="Google Shape;533;p78"/>
          <p:cNvPicPr preferRelativeResize="0"/>
          <p:nvPr/>
        </p:nvPicPr>
        <p:blipFill rotWithShape="1">
          <a:blip r:embed="rId3">
            <a:alphaModFix/>
          </a:blip>
          <a:srcRect b="0" l="0" r="0" t="0"/>
          <a:stretch/>
        </p:blipFill>
        <p:spPr>
          <a:xfrm>
            <a:off x="7702552" y="3541994"/>
            <a:ext cx="4236529" cy="2994981"/>
          </a:xfrm>
          <a:prstGeom prst="rect">
            <a:avLst/>
          </a:prstGeom>
          <a:noFill/>
          <a:ln>
            <a:noFill/>
          </a:ln>
        </p:spPr>
      </p:pic>
      <p:pic>
        <p:nvPicPr>
          <p:cNvPr descr="A group of cartoon people&#10;&#10;AI-generated content may be incorrect." id="534" name="Google Shape;534;p78"/>
          <p:cNvPicPr preferRelativeResize="0"/>
          <p:nvPr/>
        </p:nvPicPr>
        <p:blipFill rotWithShape="1">
          <a:blip r:embed="rId4">
            <a:alphaModFix/>
          </a:blip>
          <a:srcRect b="0" l="69694" r="6533" t="53332"/>
          <a:stretch/>
        </p:blipFill>
        <p:spPr>
          <a:xfrm>
            <a:off x="521399" y="3719572"/>
            <a:ext cx="3255073" cy="3834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252919" y="1123838"/>
            <a:ext cx="2947482" cy="3947784"/>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2:</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organ makes it possible for you to breathe?</a:t>
            </a:r>
            <a:endParaRPr sz="3200">
              <a:latin typeface="Arial"/>
              <a:ea typeface="Arial"/>
              <a:cs typeface="Arial"/>
              <a:sym typeface="Arial"/>
            </a:endParaRPr>
          </a:p>
        </p:txBody>
      </p:sp>
      <p:sp>
        <p:nvSpPr>
          <p:cNvPr id="129" name="Google Shape;129;p5"/>
          <p:cNvSpPr txBox="1"/>
          <p:nvPr>
            <p:ph idx="1" type="body"/>
          </p:nvPr>
        </p:nvSpPr>
        <p:spPr>
          <a:xfrm>
            <a:off x="3867912" y="2041534"/>
            <a:ext cx="3474720" cy="3947785"/>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Liver</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Lungs</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Kidneys</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Stomach</a:t>
            </a:r>
            <a:endParaRPr sz="3000">
              <a:solidFill>
                <a:schemeClr val="dk1"/>
              </a:solidFill>
              <a:latin typeface="Arial"/>
              <a:ea typeface="Arial"/>
              <a:cs typeface="Arial"/>
              <a:sym typeface="Arial"/>
            </a:endParaRPr>
          </a:p>
        </p:txBody>
      </p:sp>
      <p:pic>
        <p:nvPicPr>
          <p:cNvPr id="130" name="Google Shape;130;p5"/>
          <p:cNvPicPr preferRelativeResize="0"/>
          <p:nvPr/>
        </p:nvPicPr>
        <p:blipFill rotWithShape="1">
          <a:blip r:embed="rId3">
            <a:alphaModFix/>
          </a:blip>
          <a:srcRect b="0" l="0" r="0" t="0"/>
          <a:stretch/>
        </p:blipFill>
        <p:spPr>
          <a:xfrm>
            <a:off x="9540834" y="5231243"/>
            <a:ext cx="1833408" cy="1676538"/>
          </a:xfrm>
          <a:prstGeom prst="rect">
            <a:avLst/>
          </a:prstGeom>
          <a:noFill/>
          <a:ln>
            <a:noFill/>
          </a:ln>
        </p:spPr>
      </p:pic>
      <p:pic>
        <p:nvPicPr>
          <p:cNvPr descr="A cartoon of a child with his hands on his chest&#10;&#10;AI-generated content may be incorrect." id="131" name="Google Shape;131;p5"/>
          <p:cNvPicPr preferRelativeResize="0"/>
          <p:nvPr/>
        </p:nvPicPr>
        <p:blipFill rotWithShape="1">
          <a:blip r:embed="rId4">
            <a:alphaModFix/>
          </a:blip>
          <a:srcRect b="0" l="0" r="0" t="0"/>
          <a:stretch/>
        </p:blipFill>
        <p:spPr>
          <a:xfrm>
            <a:off x="7142587" y="868681"/>
            <a:ext cx="4796494" cy="43625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252919" y="1123838"/>
            <a:ext cx="2947482" cy="3947784"/>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2:</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organ makes it possible for you to breathe?</a:t>
            </a:r>
            <a:endParaRPr sz="3200">
              <a:latin typeface="Arial"/>
              <a:ea typeface="Arial"/>
              <a:cs typeface="Arial"/>
              <a:sym typeface="Arial"/>
            </a:endParaRPr>
          </a:p>
        </p:txBody>
      </p:sp>
      <p:sp>
        <p:nvSpPr>
          <p:cNvPr id="137" name="Google Shape;137;p14"/>
          <p:cNvSpPr txBox="1"/>
          <p:nvPr>
            <p:ph idx="1" type="body"/>
          </p:nvPr>
        </p:nvSpPr>
        <p:spPr>
          <a:xfrm>
            <a:off x="3867912" y="2041534"/>
            <a:ext cx="3474720" cy="3947785"/>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Liver</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Lungs</a:t>
            </a:r>
            <a:endParaRPr b="1" sz="3000">
              <a:solidFill>
                <a:schemeClr val="accent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Kidneys</a:t>
            </a:r>
            <a:endParaRPr sz="30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Stomach</a:t>
            </a:r>
            <a:endParaRPr sz="3000">
              <a:solidFill>
                <a:schemeClr val="dk1"/>
              </a:solidFill>
              <a:latin typeface="Arial"/>
              <a:ea typeface="Arial"/>
              <a:cs typeface="Arial"/>
              <a:sym typeface="Arial"/>
            </a:endParaRPr>
          </a:p>
        </p:txBody>
      </p:sp>
      <p:pic>
        <p:nvPicPr>
          <p:cNvPr id="138" name="Google Shape;138;p14"/>
          <p:cNvPicPr preferRelativeResize="0"/>
          <p:nvPr/>
        </p:nvPicPr>
        <p:blipFill rotWithShape="1">
          <a:blip r:embed="rId3">
            <a:alphaModFix/>
          </a:blip>
          <a:srcRect b="0" l="0" r="0" t="0"/>
          <a:stretch/>
        </p:blipFill>
        <p:spPr>
          <a:xfrm>
            <a:off x="9540834" y="5231243"/>
            <a:ext cx="1833408" cy="1676538"/>
          </a:xfrm>
          <a:prstGeom prst="rect">
            <a:avLst/>
          </a:prstGeom>
          <a:noFill/>
          <a:ln>
            <a:noFill/>
          </a:ln>
        </p:spPr>
      </p:pic>
      <p:pic>
        <p:nvPicPr>
          <p:cNvPr descr="A cartoon of a child with his hands on his chest&#10;&#10;AI-generated content may be incorrect." id="139" name="Google Shape;139;p14"/>
          <p:cNvPicPr preferRelativeResize="0"/>
          <p:nvPr/>
        </p:nvPicPr>
        <p:blipFill rotWithShape="1">
          <a:blip r:embed="rId4">
            <a:alphaModFix/>
          </a:blip>
          <a:srcRect b="0" l="0" r="0" t="0"/>
          <a:stretch/>
        </p:blipFill>
        <p:spPr>
          <a:xfrm>
            <a:off x="7142587" y="868681"/>
            <a:ext cx="4796494" cy="43625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A red heart with no background&#10;&#10;AI-generated content may be incorrect." id="144" name="Google Shape;144;p19"/>
          <p:cNvPicPr preferRelativeResize="0"/>
          <p:nvPr/>
        </p:nvPicPr>
        <p:blipFill rotWithShape="1">
          <a:blip r:embed="rId3">
            <a:alphaModFix/>
          </a:blip>
          <a:srcRect b="0" l="0" r="0" t="0"/>
          <a:stretch/>
        </p:blipFill>
        <p:spPr>
          <a:xfrm>
            <a:off x="7897021" y="1286136"/>
            <a:ext cx="3623187" cy="3623187"/>
          </a:xfrm>
          <a:prstGeom prst="rect">
            <a:avLst/>
          </a:prstGeom>
          <a:noFill/>
          <a:ln>
            <a:noFill/>
          </a:ln>
        </p:spPr>
      </p:pic>
      <p:sp>
        <p:nvSpPr>
          <p:cNvPr id="145" name="Google Shape;145;p19"/>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3:</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your heart do?</a:t>
            </a:r>
            <a:endParaRPr sz="3200">
              <a:latin typeface="Arial"/>
              <a:ea typeface="Arial"/>
              <a:cs typeface="Arial"/>
              <a:sym typeface="Arial"/>
            </a:endParaRPr>
          </a:p>
        </p:txBody>
      </p:sp>
      <p:sp>
        <p:nvSpPr>
          <p:cNvPr id="146" name="Google Shape;146;p19"/>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Pumps blood through your body</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Cleans your blood</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Controls your feelings</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Digests your food</a:t>
            </a:r>
            <a:endParaRPr sz="3000">
              <a:latin typeface="Arial"/>
              <a:ea typeface="Arial"/>
              <a:cs typeface="Arial"/>
              <a:sym typeface="Aria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47" name="Google Shape;147;p19"/>
          <p:cNvPicPr preferRelativeResize="0"/>
          <p:nvPr/>
        </p:nvPicPr>
        <p:blipFill rotWithShape="1">
          <a:blip r:embed="rId4">
            <a:alphaModFix/>
          </a:blip>
          <a:srcRect b="0" l="0" r="0" t="0"/>
          <a:stretch/>
        </p:blipFill>
        <p:spPr>
          <a:xfrm>
            <a:off x="9785024" y="4895893"/>
            <a:ext cx="1833408" cy="16765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A red heart with no background&#10;&#10;AI-generated content may be incorrect." id="152" name="Google Shape;152;p20"/>
          <p:cNvPicPr preferRelativeResize="0"/>
          <p:nvPr/>
        </p:nvPicPr>
        <p:blipFill rotWithShape="1">
          <a:blip r:embed="rId3">
            <a:alphaModFix/>
          </a:blip>
          <a:srcRect b="0" l="0" r="0" t="0"/>
          <a:stretch/>
        </p:blipFill>
        <p:spPr>
          <a:xfrm>
            <a:off x="7897021" y="1286136"/>
            <a:ext cx="3623187" cy="3623187"/>
          </a:xfrm>
          <a:prstGeom prst="rect">
            <a:avLst/>
          </a:prstGeom>
          <a:noFill/>
          <a:ln>
            <a:noFill/>
          </a:ln>
        </p:spPr>
      </p:pic>
      <p:sp>
        <p:nvSpPr>
          <p:cNvPr id="153" name="Google Shape;153;p20"/>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3:</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What does your heart do?</a:t>
            </a:r>
            <a:endParaRPr sz="3200">
              <a:latin typeface="Arial"/>
              <a:ea typeface="Arial"/>
              <a:cs typeface="Arial"/>
              <a:sym typeface="Arial"/>
            </a:endParaRPr>
          </a:p>
        </p:txBody>
      </p:sp>
      <p:sp>
        <p:nvSpPr>
          <p:cNvPr id="154" name="Google Shape;154;p20"/>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Pumps blood through your body</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Cleans your blood</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Controls your feelings</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Digests your food</a:t>
            </a:r>
            <a:endParaRPr sz="3000">
              <a:latin typeface="Arial"/>
              <a:ea typeface="Arial"/>
              <a:cs typeface="Arial"/>
              <a:sym typeface="Aria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55" name="Google Shape;155;p20"/>
          <p:cNvPicPr preferRelativeResize="0"/>
          <p:nvPr/>
        </p:nvPicPr>
        <p:blipFill rotWithShape="1">
          <a:blip r:embed="rId4">
            <a:alphaModFix/>
          </a:blip>
          <a:srcRect b="0" l="0" r="0" t="0"/>
          <a:stretch/>
        </p:blipFill>
        <p:spPr>
          <a:xfrm>
            <a:off x="9785024" y="4895893"/>
            <a:ext cx="1833408" cy="16765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4:</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Which item in this list is a drug?</a:t>
            </a:r>
            <a:endParaRPr sz="3200">
              <a:latin typeface="Arial"/>
              <a:ea typeface="Arial"/>
              <a:cs typeface="Arial"/>
              <a:sym typeface="Arial"/>
            </a:endParaRPr>
          </a:p>
        </p:txBody>
      </p:sp>
      <p:sp>
        <p:nvSpPr>
          <p:cNvPr id="161" name="Google Shape;161;p21"/>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Chocolate</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Nicotine</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Oxygen</a:t>
            </a:r>
            <a:endParaRPr sz="3000">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Sugar</a:t>
            </a:r>
            <a:endParaRPr sz="3000">
              <a:latin typeface="Arial"/>
              <a:ea typeface="Arial"/>
              <a:cs typeface="Arial"/>
              <a:sym typeface="Aria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62" name="Google Shape;162;p21"/>
          <p:cNvPicPr preferRelativeResize="0"/>
          <p:nvPr/>
        </p:nvPicPr>
        <p:blipFill rotWithShape="1">
          <a:blip r:embed="rId3">
            <a:alphaModFix/>
          </a:blip>
          <a:srcRect b="0" l="0" r="0" t="0"/>
          <a:stretch/>
        </p:blipFill>
        <p:spPr>
          <a:xfrm>
            <a:off x="9589081" y="5181462"/>
            <a:ext cx="1833408" cy="1676538"/>
          </a:xfrm>
          <a:prstGeom prst="rect">
            <a:avLst/>
          </a:prstGeom>
          <a:noFill/>
          <a:ln>
            <a:noFill/>
          </a:ln>
        </p:spPr>
      </p:pic>
      <p:pic>
        <p:nvPicPr>
          <p:cNvPr descr="A blue bottle with white balls&#10;&#10;AI-generated content may be incorrect." id="163" name="Google Shape;163;p21"/>
          <p:cNvPicPr preferRelativeResize="0"/>
          <p:nvPr/>
        </p:nvPicPr>
        <p:blipFill rotWithShape="1">
          <a:blip r:embed="rId4">
            <a:alphaModFix/>
          </a:blip>
          <a:srcRect b="16285" l="21187" r="28585" t="18874"/>
          <a:stretch/>
        </p:blipFill>
        <p:spPr>
          <a:xfrm>
            <a:off x="8572820" y="1065228"/>
            <a:ext cx="3045612" cy="39316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2023-04-11T12:19:27Z</dcterms:created>
  <dc:creator>Matthews, Tanya</dc:creator>
</cp:coreProperties>
</file>