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Lst>
  <p:sldSz cy="6858000" cx="12192000"/>
  <p:notesSz cx="6858000" cy="9144000"/>
  <p:embeddedFontLst>
    <p:embeddedFont>
      <p:font typeface="Caveat"/>
      <p:regular r:id="rId51"/>
      <p:bold r:id="rId52"/>
    </p:embeddedFont>
    <p:embeddedFont>
      <p:font typeface="Corbel"/>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7" roundtripDataSignature="AMtx7mhFsR3IUfdBZLI9uVyE+ZJAUD2r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Caveat-regular.fntdata"/><Relationship Id="rId50" Type="http://schemas.openxmlformats.org/officeDocument/2006/relationships/slide" Target="slides/slide46.xml"/><Relationship Id="rId53" Type="http://schemas.openxmlformats.org/officeDocument/2006/relationships/font" Target="fonts/Corbel-regular.fntdata"/><Relationship Id="rId52" Type="http://schemas.openxmlformats.org/officeDocument/2006/relationships/font" Target="fonts/Caveat-bold.fntdata"/><Relationship Id="rId11" Type="http://schemas.openxmlformats.org/officeDocument/2006/relationships/slide" Target="slides/slide7.xml"/><Relationship Id="rId55" Type="http://schemas.openxmlformats.org/officeDocument/2006/relationships/font" Target="fonts/Corbel-italic.fntdata"/><Relationship Id="rId10" Type="http://schemas.openxmlformats.org/officeDocument/2006/relationships/slide" Target="slides/slide6.xml"/><Relationship Id="rId54" Type="http://schemas.openxmlformats.org/officeDocument/2006/relationships/font" Target="fonts/Corbel-bold.fntdata"/><Relationship Id="rId13" Type="http://schemas.openxmlformats.org/officeDocument/2006/relationships/slide" Target="slides/slide9.xml"/><Relationship Id="rId57" Type="http://customschemas.google.com/relationships/presentationmetadata" Target="metadata"/><Relationship Id="rId12" Type="http://schemas.openxmlformats.org/officeDocument/2006/relationships/slide" Target="slides/slide8.xml"/><Relationship Id="rId56" Type="http://schemas.openxmlformats.org/officeDocument/2006/relationships/font" Target="fonts/Corbel-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 name="Google Shape;9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 Correct Answer: Nicotine</a:t>
            </a:r>
            <a:br>
              <a:rPr lang="en-US"/>
            </a:br>
            <a:r>
              <a:rPr lang="en-US"/>
              <a:t>● Reinforcing the learnings from the health unit, identifying nicotine as a drug.</a:t>
            </a:r>
            <a:br>
              <a:rPr lang="en-US"/>
            </a:br>
            <a:r>
              <a:rPr lang="en-US"/>
              <a:t>● Key Message: Nicotine is a drug</a:t>
            </a:r>
            <a:endParaRPr/>
          </a:p>
          <a:p>
            <a:pPr indent="0" lvl="0" marL="0" rtl="0" algn="l">
              <a:lnSpc>
                <a:spcPct val="100000"/>
              </a:lnSpc>
              <a:spcBef>
                <a:spcPts val="0"/>
              </a:spcBef>
              <a:spcAft>
                <a:spcPts val="0"/>
              </a:spcAft>
              <a:buSzPts val="1400"/>
              <a:buNone/>
            </a:pPr>
            <a:r>
              <a:t/>
            </a:r>
            <a:endParaRPr/>
          </a:p>
        </p:txBody>
      </p:sp>
      <p:sp>
        <p:nvSpPr>
          <p:cNvPr id="166" name="Google Shape;16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 Correct Answer: Nicotine</a:t>
            </a:r>
            <a:br>
              <a:rPr lang="en-US"/>
            </a:br>
            <a:r>
              <a:rPr lang="en-US"/>
              <a:t>● Reinforcing the learnings from the health unit, identifying nicotine as a drug.</a:t>
            </a:r>
            <a:br>
              <a:rPr lang="en-US"/>
            </a:br>
            <a:r>
              <a:rPr lang="en-US"/>
              <a:t>● Key Message: Nicotine is a drug, it does not have any health benefits. It is not a medicine, even for adults. </a:t>
            </a:r>
            <a:endParaRPr/>
          </a:p>
          <a:p>
            <a:pPr indent="0" lvl="0" marL="0" rtl="0" algn="l">
              <a:lnSpc>
                <a:spcPct val="100000"/>
              </a:lnSpc>
              <a:spcBef>
                <a:spcPts val="0"/>
              </a:spcBef>
              <a:spcAft>
                <a:spcPts val="0"/>
              </a:spcAft>
              <a:buSzPts val="1400"/>
              <a:buNone/>
            </a:pPr>
            <a:r>
              <a:t/>
            </a:r>
            <a:endParaRPr/>
          </a:p>
        </p:txBody>
      </p:sp>
      <p:sp>
        <p:nvSpPr>
          <p:cNvPr id="182" name="Google Shape;18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7. POLL: Ask Students – How much do you know about vaping? </a:t>
            </a:r>
            <a:endParaRPr/>
          </a:p>
          <a:p>
            <a:pPr indent="0" lvl="0" marL="0" rtl="0" algn="l">
              <a:lnSpc>
                <a:spcPct val="100000"/>
              </a:lnSpc>
              <a:spcBef>
                <a:spcPts val="0"/>
              </a:spcBef>
              <a:spcAft>
                <a:spcPts val="0"/>
              </a:spcAft>
              <a:buSzPts val="1400"/>
              <a:buNone/>
            </a:pPr>
            <a:br>
              <a:rPr lang="en-US"/>
            </a:br>
            <a:r>
              <a:rPr lang="en-US"/>
              <a:t>A discussion opportunity for the teacher to engage the class about their experiences to date about vaping. At grade 4, some students/classes may be</a:t>
            </a:r>
            <a:br>
              <a:rPr lang="en-US"/>
            </a:br>
            <a:r>
              <a:rPr lang="en-US"/>
              <a:t>more or less aware than others. This poll will help inform the teacher about the classes’ current level of knowledge/exposure.</a:t>
            </a:r>
            <a:endParaRPr/>
          </a:p>
        </p:txBody>
      </p:sp>
      <p:sp>
        <p:nvSpPr>
          <p:cNvPr id="191" name="Google Shape;19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An informational slide to ensure that all students have the correct information</a:t>
            </a:r>
            <a:br>
              <a:rPr lang="en-US">
                <a:latin typeface="Arial"/>
                <a:ea typeface="Arial"/>
                <a:cs typeface="Arial"/>
                <a:sym typeface="Arial"/>
              </a:rPr>
            </a:br>
            <a:r>
              <a:rPr lang="en-US">
                <a:latin typeface="Arial"/>
                <a:ea typeface="Arial"/>
                <a:cs typeface="Arial"/>
                <a:sym typeface="Arial"/>
              </a:rPr>
              <a:t>about vape components and how they work.</a:t>
            </a:r>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There is more information in the Teacher Manual about vape devices and e-liquid if needed. </a:t>
            </a:r>
            <a:endParaRPr/>
          </a:p>
          <a:p>
            <a:pPr indent="0" lvl="0" marL="0" rtl="0" algn="l">
              <a:lnSpc>
                <a:spcPct val="100000"/>
              </a:lnSpc>
              <a:spcBef>
                <a:spcPts val="0"/>
              </a:spcBef>
              <a:spcAft>
                <a:spcPts val="0"/>
              </a:spcAft>
              <a:buSzPts val="1400"/>
              <a:buNone/>
            </a:pPr>
            <a:r>
              <a:rPr lang="en-US">
                <a:latin typeface="Arial"/>
                <a:ea typeface="Arial"/>
                <a:cs typeface="Arial"/>
                <a:sym typeface="Arial"/>
              </a:rPr>
              <a:t>At the Grade 4 Level, we did not want to overwhelm the students with too much information, so just covering basic information. </a:t>
            </a:r>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If teachers want more information to explain vaping to grade 4 students, you may contact Melissa Moore at ACT: melissamoore@actnf.com</a:t>
            </a:r>
            <a:endParaRPr/>
          </a:p>
          <a:p>
            <a:pPr indent="0" lvl="0" marL="0" rtl="0" algn="l">
              <a:lnSpc>
                <a:spcPct val="100000"/>
              </a:lnSpc>
              <a:spcBef>
                <a:spcPts val="0"/>
              </a:spcBef>
              <a:spcAft>
                <a:spcPts val="0"/>
              </a:spcAft>
              <a:buSzPts val="1400"/>
              <a:buNone/>
            </a:pPr>
            <a:r>
              <a:t/>
            </a:r>
            <a:endParaRPr/>
          </a:p>
        </p:txBody>
      </p:sp>
      <p:sp>
        <p:nvSpPr>
          <p:cNvPr id="202" name="Google Shape;20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An informational slide to ensure that all students have the correct information</a:t>
            </a:r>
            <a:br>
              <a:rPr lang="en-US">
                <a:latin typeface="Arial"/>
                <a:ea typeface="Arial"/>
                <a:cs typeface="Arial"/>
                <a:sym typeface="Arial"/>
              </a:rPr>
            </a:br>
            <a:r>
              <a:rPr lang="en-US">
                <a:latin typeface="Arial"/>
                <a:ea typeface="Arial"/>
                <a:cs typeface="Arial"/>
                <a:sym typeface="Arial"/>
              </a:rPr>
              <a:t>about vape components and how they work.</a:t>
            </a:r>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Nicotine is the drug</a:t>
            </a:r>
            <a:endParaRPr/>
          </a:p>
          <a:p>
            <a:pPr indent="0" lvl="0" marL="0" rtl="0" algn="l">
              <a:lnSpc>
                <a:spcPct val="100000"/>
              </a:lnSpc>
              <a:spcBef>
                <a:spcPts val="0"/>
              </a:spcBef>
              <a:spcAft>
                <a:spcPts val="0"/>
              </a:spcAft>
              <a:buSzPts val="1400"/>
              <a:buNone/>
            </a:pPr>
            <a:r>
              <a:rPr lang="en-US">
                <a:latin typeface="Arial"/>
                <a:ea typeface="Arial"/>
                <a:cs typeface="Arial"/>
                <a:sym typeface="Arial"/>
              </a:rPr>
              <a:t>Flavourings (these are created by using chemicals, not real fruit or juice)</a:t>
            </a:r>
            <a:endParaRPr/>
          </a:p>
          <a:p>
            <a:pPr indent="0" lvl="0" marL="0" rtl="0" algn="l">
              <a:lnSpc>
                <a:spcPct val="100000"/>
              </a:lnSpc>
              <a:spcBef>
                <a:spcPts val="0"/>
              </a:spcBef>
              <a:spcAft>
                <a:spcPts val="0"/>
              </a:spcAft>
              <a:buSzPts val="1400"/>
              <a:buNone/>
            </a:pPr>
            <a:r>
              <a:rPr lang="en-US"/>
              <a:t>Other chemicals are in the aerosol – things that can hurt their lungs</a:t>
            </a:r>
            <a:endParaRPr/>
          </a:p>
          <a:p>
            <a:pPr indent="0" lvl="0" marL="0" rtl="0" algn="l">
              <a:lnSpc>
                <a:spcPct val="100000"/>
              </a:lnSpc>
              <a:spcBef>
                <a:spcPts val="0"/>
              </a:spcBef>
              <a:spcAft>
                <a:spcPts val="0"/>
              </a:spcAft>
              <a:buSzPts val="1400"/>
              <a:buNone/>
            </a:pPr>
            <a:r>
              <a:rPr lang="en-US"/>
              <a:t>Heavy metals – Lead, tin, nickel  - tiny bits of these metals can be inhaled with the aerosol and they can hurt your body/ make you sick. </a:t>
            </a:r>
            <a:endParaRPr/>
          </a:p>
          <a:p>
            <a:pPr indent="0" lvl="0" marL="0" rtl="0" algn="l">
              <a:lnSpc>
                <a:spcPct val="100000"/>
              </a:lnSpc>
              <a:spcBef>
                <a:spcPts val="0"/>
              </a:spcBef>
              <a:spcAft>
                <a:spcPts val="0"/>
              </a:spcAft>
              <a:buSzPts val="1400"/>
              <a:buNone/>
            </a:pPr>
            <a:r>
              <a:t/>
            </a:r>
            <a:endParaRPr/>
          </a:p>
        </p:txBody>
      </p:sp>
      <p:sp>
        <p:nvSpPr>
          <p:cNvPr id="213" name="Google Shape;213;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Correct Answer: Nicotine</a:t>
            </a:r>
            <a:br>
              <a:rPr lang="en-US"/>
            </a:br>
            <a:r>
              <a:rPr lang="en-US"/>
              <a:t>● Key Message: Both cigarettes, which contains tobacco,  and vapes where the e-liquid has nicotine added to it, deliver nicotine to the user. It is a very powerful drug that keeps people coming back for more.  </a:t>
            </a:r>
            <a:endParaRPr/>
          </a:p>
          <a:p>
            <a:pPr indent="0" lvl="0" marL="0" rtl="0" algn="l">
              <a:lnSpc>
                <a:spcPct val="100000"/>
              </a:lnSpc>
              <a:spcBef>
                <a:spcPts val="0"/>
              </a:spcBef>
              <a:spcAft>
                <a:spcPts val="0"/>
              </a:spcAft>
              <a:buSzPts val="1400"/>
              <a:buNone/>
            </a:pPr>
            <a:r>
              <a:t/>
            </a:r>
            <a:endParaRPr/>
          </a:p>
        </p:txBody>
      </p:sp>
      <p:sp>
        <p:nvSpPr>
          <p:cNvPr id="235" name="Google Shape;235;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br>
              <a:rPr lang="en-US"/>
            </a:br>
            <a:r>
              <a:rPr lang="en-US"/>
              <a:t>● Cigarettes and vapes both contain a drug (nicotine) and other harmful chemicals. </a:t>
            </a:r>
            <a:br>
              <a:rPr lang="en-US"/>
            </a:br>
            <a:br>
              <a:rPr lang="en-US"/>
            </a:br>
            <a:r>
              <a:rPr lang="en-US"/>
              <a:t>● Key Message: Inhaling any amount of chemicals is harmful to lungs. Vapes are not safe.</a:t>
            </a:r>
            <a:endParaRPr/>
          </a:p>
        </p:txBody>
      </p:sp>
      <p:sp>
        <p:nvSpPr>
          <p:cNvPr id="246" name="Google Shape;246;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 name="Google Shape;9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768c2d1894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4" name="Google Shape;264;g3768c2d1894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2" name="Google Shape;272;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Font typeface="Arial"/>
              <a:buChar char="•"/>
            </a:pPr>
            <a:r>
              <a:rPr lang="en-US"/>
              <a:t>This question is connecting the risks of vaping to the circulatory system.</a:t>
            </a:r>
            <a:endParaRPr/>
          </a:p>
          <a:p>
            <a:pPr indent="-228600" lvl="0" marL="457200" rtl="0" algn="l">
              <a:lnSpc>
                <a:spcPct val="100000"/>
              </a:lnSpc>
              <a:spcBef>
                <a:spcPts val="0"/>
              </a:spcBef>
              <a:spcAft>
                <a:spcPts val="0"/>
              </a:spcAft>
              <a:buSzPts val="1400"/>
              <a:buFont typeface="Arial"/>
              <a:buChar char="•"/>
            </a:pPr>
            <a:r>
              <a:rPr lang="en-US" u="sng"/>
              <a:t>Key Message:</a:t>
            </a:r>
            <a:r>
              <a:rPr lang="en-US"/>
              <a:t> Vaping means that a person is inhaling chemicals and nicotine. Inhaling nicotine from vaping increases a person’s heart rate.</a:t>
            </a:r>
            <a:endParaRPr/>
          </a:p>
          <a:p>
            <a:pPr indent="-228600" lvl="0" marL="457200" rtl="0" algn="l">
              <a:lnSpc>
                <a:spcPct val="100000"/>
              </a:lnSpc>
              <a:spcBef>
                <a:spcPts val="0"/>
              </a:spcBef>
              <a:spcAft>
                <a:spcPts val="0"/>
              </a:spcAft>
              <a:buSzPts val="1400"/>
              <a:buNone/>
            </a:pPr>
            <a:r>
              <a:rPr lang="en-US"/>
              <a:t> </a:t>
            </a:r>
            <a:endParaRPr/>
          </a:p>
          <a:p>
            <a:pPr indent="-228600" lvl="0" marL="457200" rtl="0" algn="l">
              <a:lnSpc>
                <a:spcPct val="100000"/>
              </a:lnSpc>
              <a:spcBef>
                <a:spcPts val="0"/>
              </a:spcBef>
              <a:spcAft>
                <a:spcPts val="0"/>
              </a:spcAft>
              <a:buSzPts val="1400"/>
              <a:buFont typeface="Arial"/>
              <a:buChar char="•"/>
            </a:pPr>
            <a:r>
              <a:rPr lang="en-US"/>
              <a:t>NOTE TO TEACHER: Nicotine is a stimulant, which increases blood pressure and heart rate. Over time, this leads to heart disease. Young people who vape (and never smoked cigarettes) are showing early signs of heart disease. The main point is that vaping can hurt your body in different ways.</a:t>
            </a:r>
            <a:endParaRPr/>
          </a:p>
          <a:p>
            <a:pPr indent="0" lvl="0" marL="0" rtl="0" algn="l">
              <a:lnSpc>
                <a:spcPct val="100000"/>
              </a:lnSpc>
              <a:spcBef>
                <a:spcPts val="0"/>
              </a:spcBef>
              <a:spcAft>
                <a:spcPts val="0"/>
              </a:spcAft>
              <a:buSzPts val="1400"/>
              <a:buNone/>
            </a:pPr>
            <a:r>
              <a:t/>
            </a:r>
            <a:endParaRPr/>
          </a:p>
        </p:txBody>
      </p:sp>
      <p:sp>
        <p:nvSpPr>
          <p:cNvPr id="280" name="Google Shape;280;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9" name="Google Shape;289;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Correct Answer: False</a:t>
            </a:r>
            <a:endParaRPr/>
          </a:p>
          <a:p>
            <a:pPr indent="0" lvl="0" marL="0" marR="0" rtl="0" algn="l">
              <a:lnSpc>
                <a:spcPct val="100000"/>
              </a:lnSpc>
              <a:spcBef>
                <a:spcPts val="0"/>
              </a:spcBef>
              <a:spcAft>
                <a:spcPts val="0"/>
              </a:spcAft>
              <a:buClr>
                <a:srgbClr val="000000"/>
              </a:buClr>
              <a:buSzPts val="1400"/>
              <a:buFont typeface="Arial"/>
              <a:buNone/>
            </a:pPr>
            <a:r>
              <a:rPr lang="en-US"/>
              <a:t>To your brain, the chemical or drug of nicotine is the same, regardless of where it comes from.  </a:t>
            </a:r>
            <a:endParaRPr/>
          </a:p>
          <a:p>
            <a:pPr indent="0" lvl="0" marL="0" marR="0" rtl="0" algn="l">
              <a:lnSpc>
                <a:spcPct val="100000"/>
              </a:lnSpc>
              <a:spcBef>
                <a:spcPts val="0"/>
              </a:spcBef>
              <a:spcAft>
                <a:spcPts val="0"/>
              </a:spcAft>
              <a:buClr>
                <a:srgbClr val="000000"/>
              </a:buClr>
              <a:buSzPts val="1400"/>
              <a:buFont typeface="Arial"/>
              <a:buNone/>
            </a:pPr>
            <a:r>
              <a:rPr lang="en-US"/>
              <a:t>Just like vitamin c is the same whether it comes from eating an orange or a lemon. Your mouth recognized a difference, but your body uses it the same, regardless where it came from. </a:t>
            </a:r>
            <a:br>
              <a:rPr lang="en-US"/>
            </a:br>
            <a:br>
              <a:rPr lang="en-US"/>
            </a:br>
            <a:r>
              <a:rPr lang="en-US"/>
              <a:t>● Key Message: All forms of nicotine are the same to your brain, and cause the same effects on the brain, heart and body, including addiction.</a:t>
            </a:r>
            <a:endParaRPr/>
          </a:p>
          <a:p>
            <a:pPr indent="0" lvl="0" marL="0" rtl="0" algn="l">
              <a:lnSpc>
                <a:spcPct val="100000"/>
              </a:lnSpc>
              <a:spcBef>
                <a:spcPts val="0"/>
              </a:spcBef>
              <a:spcAft>
                <a:spcPts val="0"/>
              </a:spcAft>
              <a:buSzPts val="1400"/>
              <a:buNone/>
            </a:pPr>
            <a:r>
              <a:t/>
            </a:r>
            <a:endParaRPr/>
          </a:p>
        </p:txBody>
      </p:sp>
      <p:sp>
        <p:nvSpPr>
          <p:cNvPr id="298" name="Google Shape;298;p6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6" name="Google Shape;306;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768c2d1894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4" name="Google Shape;314;g3768c2d1894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323" name="Google Shape;323;p6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5" name="Google Shape;335;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768c2d1894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g3768c2d1894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4" name="Google Shape;344;g3768c2d1894_0_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3" name="Google Shape;353;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 Correct Answer: False</a:t>
            </a:r>
            <a:br>
              <a:rPr lang="en-US"/>
            </a:br>
            <a:r>
              <a:rPr lang="en-US"/>
              <a:t>● Many people believe that the aerosol from a vape is just harmless water vapour.</a:t>
            </a:r>
            <a:endParaRPr/>
          </a:p>
          <a:p>
            <a:pPr indent="0" lvl="0" marL="0" marR="0" rtl="0" algn="l">
              <a:lnSpc>
                <a:spcPct val="100000"/>
              </a:lnSpc>
              <a:spcBef>
                <a:spcPts val="0"/>
              </a:spcBef>
              <a:spcAft>
                <a:spcPts val="0"/>
              </a:spcAft>
              <a:buClr>
                <a:srgbClr val="000000"/>
              </a:buClr>
              <a:buSzPts val="1400"/>
              <a:buFont typeface="Arial"/>
              <a:buNone/>
            </a:pPr>
            <a:r>
              <a:rPr lang="en-US"/>
              <a:t>In fact, that aerosol contains many harmful chemicals.  It can cause people to have red, watery eyes, sore throats, coughing and asthma attacks. </a:t>
            </a:r>
            <a:br>
              <a:rPr lang="en-US"/>
            </a:br>
            <a:endParaRPr/>
          </a:p>
          <a:p>
            <a:pPr indent="0" lvl="0" marL="0" marR="0" rtl="0" algn="l">
              <a:lnSpc>
                <a:spcPct val="100000"/>
              </a:lnSpc>
              <a:spcBef>
                <a:spcPts val="0"/>
              </a:spcBef>
              <a:spcAft>
                <a:spcPts val="0"/>
              </a:spcAft>
              <a:buClr>
                <a:srgbClr val="000000"/>
              </a:buClr>
              <a:buSzPts val="1400"/>
              <a:buFont typeface="Arial"/>
              <a:buNone/>
            </a:pPr>
            <a:r>
              <a:rPr lang="en-US"/>
              <a:t>● Key Message: Vape clouds contain harmful chemicals. It is not water vapour. It is not safe.</a:t>
            </a:r>
            <a:endParaRPr/>
          </a:p>
          <a:p>
            <a:pPr indent="0" lvl="0" marL="0" rtl="0" algn="l">
              <a:lnSpc>
                <a:spcPct val="100000"/>
              </a:lnSpc>
              <a:spcBef>
                <a:spcPts val="0"/>
              </a:spcBef>
              <a:spcAft>
                <a:spcPts val="0"/>
              </a:spcAft>
              <a:buSzPts val="1400"/>
              <a:buNone/>
            </a:pPr>
            <a:r>
              <a:t/>
            </a:r>
            <a:endParaRPr/>
          </a:p>
        </p:txBody>
      </p:sp>
      <p:sp>
        <p:nvSpPr>
          <p:cNvPr id="367" name="Google Shape;367;p6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0" name="Google Shape;380;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8" name="Google Shape;388;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bacteria that normally live inside our mouths do not like the chemicals from vaping. To protect themselves, the bacteria produce a slime to cover themselves as a form of protection. This slime does protect the bacteria, but it softens our enamel, making it easier for cavities to develop. </a:t>
            </a:r>
            <a:endParaRPr/>
          </a:p>
          <a:p>
            <a:pPr indent="0" lvl="0" marL="0" rtl="0" algn="l">
              <a:lnSpc>
                <a:spcPct val="100000"/>
              </a:lnSpc>
              <a:spcBef>
                <a:spcPts val="0"/>
              </a:spcBef>
              <a:spcAft>
                <a:spcPts val="0"/>
              </a:spcAft>
              <a:buSzPts val="1400"/>
              <a:buNone/>
            </a:pPr>
            <a:r>
              <a:rPr lang="en-US"/>
              <a:t>Key Message: Vaping can cause cavities and harm our oral health. </a:t>
            </a:r>
            <a:endParaRPr/>
          </a:p>
        </p:txBody>
      </p:sp>
      <p:sp>
        <p:nvSpPr>
          <p:cNvPr id="389" name="Google Shape;389;p7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p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8" name="Google Shape;398;p7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p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Lots of products are named after fruits, but do not contain healthy fruits in them .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Can you name some products like that? </a:t>
            </a:r>
            <a:br>
              <a:rPr lang="en-US"/>
            </a:br>
            <a:r>
              <a:rPr lang="en-US"/>
              <a:t>Fruit loops, fruit roll-ups, Gatorade and other drinks.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100% fruit juice comes from fruit, and does have some nutrient but it is better only have small amounts of real juice because it has high amounts of sugar. It is healthier to eat the whole fruit to get all the fibre and nutrients, as well as the juice</a:t>
            </a:r>
            <a:endParaRPr/>
          </a:p>
        </p:txBody>
      </p:sp>
      <p:sp>
        <p:nvSpPr>
          <p:cNvPr id="410" name="Google Shape;410;p7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1" name="Google Shape;421;p7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48" lvl="1" marL="843914" rtl="0" algn="l">
              <a:lnSpc>
                <a:spcPct val="100000"/>
              </a:lnSpc>
              <a:spcBef>
                <a:spcPts val="110"/>
              </a:spcBef>
              <a:spcAft>
                <a:spcPts val="0"/>
              </a:spcAft>
              <a:buClr>
                <a:srgbClr val="333333"/>
              </a:buClr>
              <a:buSzPts val="1200"/>
              <a:buFont typeface="Arial"/>
              <a:buChar char="•"/>
            </a:pPr>
            <a:r>
              <a:rPr lang="en-US">
                <a:latin typeface="Arial"/>
                <a:ea typeface="Arial"/>
                <a:cs typeface="Arial"/>
                <a:sym typeface="Arial"/>
              </a:rPr>
              <a:t>Naming vaping liquids after fruit and candy makes young people want to try more flavours, to try the variety.  Fruit  names may lead children to think that there is no harm in these products – “ how can strawberry splash be dangerous?” </a:t>
            </a:r>
            <a:endParaRPr/>
          </a:p>
          <a:p>
            <a:pPr indent="-304800" lvl="1" marL="977900" marR="166370" rtl="0" algn="l">
              <a:lnSpc>
                <a:spcPct val="107916"/>
              </a:lnSpc>
              <a:spcBef>
                <a:spcPts val="0"/>
              </a:spcBef>
              <a:spcAft>
                <a:spcPts val="0"/>
              </a:spcAft>
              <a:buClr>
                <a:schemeClr val="dk1"/>
              </a:buClr>
              <a:buSzPts val="1200"/>
              <a:buFont typeface="Calibri"/>
              <a:buChar char="●"/>
            </a:pPr>
            <a:r>
              <a:rPr lang="en-US" u="sng"/>
              <a:t>Key Message</a:t>
            </a:r>
            <a:r>
              <a:rPr lang="en-US"/>
              <a:t>: Calling vaping liquids after fruit implies that they are not harmful, it attracts children and kids think it is healthier. Using healthy names for vape liquids (which contain chemicals) is dangerous for children.</a:t>
            </a:r>
            <a:endParaRPr/>
          </a:p>
          <a:p>
            <a:pPr indent="0" lvl="0" marL="0" rtl="0" algn="l">
              <a:lnSpc>
                <a:spcPct val="100000"/>
              </a:lnSpc>
              <a:spcBef>
                <a:spcPts val="0"/>
              </a:spcBef>
              <a:spcAft>
                <a:spcPts val="0"/>
              </a:spcAft>
              <a:buSzPts val="1400"/>
              <a:buNone/>
            </a:pPr>
            <a:r>
              <a:t/>
            </a:r>
            <a:endParaRPr/>
          </a:p>
        </p:txBody>
      </p:sp>
      <p:sp>
        <p:nvSpPr>
          <p:cNvPr id="422" name="Google Shape;422;p7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3" name="Google Shape;433;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3768c2d1894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g3768c2d1894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2" name="Google Shape;442;g3768c2d1894_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1" name="Google Shape;451;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Font typeface="Arial"/>
              <a:buChar char="•"/>
            </a:pPr>
            <a:r>
              <a:rPr lang="en-US"/>
              <a:t>This question introduces the primary components of healthy living, including clean air to breathe.</a:t>
            </a:r>
            <a:endParaRPr/>
          </a:p>
          <a:p>
            <a:pPr indent="-228600" lvl="0" marL="457200" marR="0" rtl="0" algn="l">
              <a:lnSpc>
                <a:spcPct val="100000"/>
              </a:lnSpc>
              <a:spcBef>
                <a:spcPts val="0"/>
              </a:spcBef>
              <a:spcAft>
                <a:spcPts val="0"/>
              </a:spcAft>
              <a:buSzPts val="1400"/>
              <a:buNone/>
            </a:pPr>
            <a:r>
              <a:rPr lang="en-US" u="sng"/>
              <a:t>Key Message</a:t>
            </a:r>
            <a:r>
              <a:rPr lang="en-US"/>
              <a:t>: Your body needs clean air to be healthy and work properly</a:t>
            </a:r>
            <a:endParaRPr/>
          </a:p>
          <a:p>
            <a:pPr indent="0" lvl="0" marL="0" rtl="0" algn="l">
              <a:lnSpc>
                <a:spcPct val="100000"/>
              </a:lnSpc>
              <a:spcBef>
                <a:spcPts val="0"/>
              </a:spcBef>
              <a:spcAft>
                <a:spcPts val="0"/>
              </a:spcAft>
              <a:buSzPts val="1400"/>
              <a:buNone/>
            </a:pPr>
            <a:r>
              <a:t/>
            </a:r>
            <a:endParaRPr/>
          </a:p>
        </p:txBody>
      </p:sp>
      <p:sp>
        <p:nvSpPr>
          <p:cNvPr id="116" name="Google Shape;11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3" name="Google Shape;463;p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Vaping makes breathing more difficult which can immediately affect how an athlete, singer, musician can perform.  If you can’t breathe well, it will be hard to do your best!</a:t>
            </a:r>
            <a:endParaRPr/>
          </a:p>
          <a:p>
            <a:pPr indent="0" lvl="0" marL="0" rtl="0" algn="l">
              <a:lnSpc>
                <a:spcPct val="100000"/>
              </a:lnSpc>
              <a:spcBef>
                <a:spcPts val="0"/>
              </a:spcBef>
              <a:spcAft>
                <a:spcPts val="0"/>
              </a:spcAft>
              <a:buSzPts val="1400"/>
              <a:buNone/>
            </a:pPr>
            <a:r>
              <a:rPr lang="en-US"/>
              <a:t>This message might be really meaningful to some students who are doing these kinds of activities.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IDEAS FOR THE TEACHER:</a:t>
            </a:r>
            <a:endParaRPr/>
          </a:p>
          <a:p>
            <a:pPr indent="0" lvl="0" marL="0" rtl="0" algn="l">
              <a:lnSpc>
                <a:spcPct val="100000"/>
              </a:lnSpc>
              <a:spcBef>
                <a:spcPts val="0"/>
              </a:spcBef>
              <a:spcAft>
                <a:spcPts val="0"/>
              </a:spcAft>
              <a:buSzPts val="1400"/>
              <a:buNone/>
            </a:pPr>
            <a:r>
              <a:rPr lang="en-US"/>
              <a:t>Ask the class : If you are working really hard as an athlete on a team, how would you feel if some teammates are vaping before you go to a really important game?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64" name="Google Shape;464;p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7" name="Google Shape;477;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7" name="Google Shape;487;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5" name="Google Shape;495;p7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Correct Answer: All of the above</a:t>
            </a:r>
            <a:br>
              <a:rPr lang="en-US"/>
            </a:br>
            <a:r>
              <a:rPr lang="en-US"/>
              <a:t>● Second-hand smoke includes smoke from the burning tip of a cigarette and well</a:t>
            </a:r>
            <a:br>
              <a:rPr lang="en-US"/>
            </a:br>
            <a:r>
              <a:rPr lang="en-US"/>
              <a:t>as what is exhaled by users. Second-hand vapour is the aerosol clouds exhaled by</a:t>
            </a:r>
            <a:br>
              <a:rPr lang="en-US"/>
            </a:br>
            <a:r>
              <a:rPr lang="en-US"/>
              <a:t>users. Vapes do not have a burning tip. Both products contain chemicals that are</a:t>
            </a:r>
            <a:br>
              <a:rPr lang="en-US"/>
            </a:br>
            <a:r>
              <a:rPr lang="en-US"/>
              <a:t>harmful when inhaled by animals and humans. Unborn babies can be harmed by</a:t>
            </a:r>
            <a:br>
              <a:rPr lang="en-US"/>
            </a:br>
            <a:r>
              <a:rPr lang="en-US"/>
              <a:t>second hand smoke because they are exposed to the same things as the</a:t>
            </a:r>
            <a:br>
              <a:rPr lang="en-US"/>
            </a:br>
            <a:r>
              <a:rPr lang="en-US"/>
              <a:t>pregnant mom.</a:t>
            </a:r>
            <a:br>
              <a:rPr lang="en-US"/>
            </a:br>
            <a:r>
              <a:rPr lang="en-US"/>
              <a:t>● Key Message: Smoking and vaping are sources of air-pollution and harm humans</a:t>
            </a:r>
            <a:br>
              <a:rPr lang="en-US"/>
            </a:br>
            <a:r>
              <a:rPr lang="en-US"/>
              <a:t>and animals.</a:t>
            </a:r>
            <a:endParaRPr/>
          </a:p>
          <a:p>
            <a:pPr indent="0" lvl="0" marL="0" rtl="0" algn="l">
              <a:lnSpc>
                <a:spcPct val="100000"/>
              </a:lnSpc>
              <a:spcBef>
                <a:spcPts val="0"/>
              </a:spcBef>
              <a:spcAft>
                <a:spcPts val="0"/>
              </a:spcAft>
              <a:buSzPts val="1400"/>
              <a:buNone/>
            </a:pPr>
            <a:r>
              <a:t/>
            </a:r>
            <a:endParaRPr/>
          </a:p>
        </p:txBody>
      </p:sp>
      <p:sp>
        <p:nvSpPr>
          <p:cNvPr id="496" name="Google Shape;496;p7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5" name="Google Shape;505;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3" name="Google Shape;513;p7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Correct Answer: All of the above</a:t>
            </a:r>
            <a:br>
              <a:rPr lang="en-US"/>
            </a:br>
            <a:r>
              <a:rPr lang="en-US"/>
              <a:t>● To live a long and healthy life, there are things that you should do and things</a:t>
            </a:r>
            <a:br>
              <a:rPr lang="en-US"/>
            </a:br>
            <a:r>
              <a:rPr lang="en-US"/>
              <a:t>that you shouldn’t do. Discuss other behaviours that can be adopted or avoided.</a:t>
            </a:r>
            <a:br>
              <a:rPr lang="en-US"/>
            </a:br>
            <a:r>
              <a:rPr lang="en-US"/>
              <a:t>● Key Message: Reinforcing the healthy choices for healthy living.</a:t>
            </a:r>
            <a:endParaRPr/>
          </a:p>
          <a:p>
            <a:pPr indent="0" lvl="0" marL="0" rtl="0" algn="l">
              <a:lnSpc>
                <a:spcPct val="100000"/>
              </a:lnSpc>
              <a:spcBef>
                <a:spcPts val="0"/>
              </a:spcBef>
              <a:spcAft>
                <a:spcPts val="0"/>
              </a:spcAft>
              <a:buSzPts val="1400"/>
              <a:buNone/>
            </a:pPr>
            <a:r>
              <a:t/>
            </a:r>
            <a:endParaRPr/>
          </a:p>
        </p:txBody>
      </p:sp>
      <p:sp>
        <p:nvSpPr>
          <p:cNvPr id="514" name="Google Shape;514;p7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2" name="Google Shape;522;p7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This concludes this portion of Vaping the EX-Files – Let’s EXPLAIN Vaping. </a:t>
            </a:r>
            <a:endParaRPr/>
          </a:p>
          <a:p>
            <a:pPr indent="-228600" lvl="0" marL="457200" marR="0" rtl="0" algn="l">
              <a:lnSpc>
                <a:spcPct val="100000"/>
              </a:lnSpc>
              <a:spcBef>
                <a:spcPts val="0"/>
              </a:spcBef>
              <a:spcAft>
                <a:spcPts val="0"/>
              </a:spcAft>
              <a:buSzPts val="1400"/>
              <a:buNone/>
            </a:pPr>
            <a:r>
              <a:rPr lang="en-US"/>
              <a:t>You may want to discuss what the students found interesting or allow them to ask a few questions.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US"/>
              <a:t>You can continue with learning activities in the Grade 4 Student Workbook.</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US"/>
              <a:t>Please remember to complete the teacher Feedback form. </a:t>
            </a:r>
            <a:endParaRPr/>
          </a:p>
        </p:txBody>
      </p:sp>
      <p:sp>
        <p:nvSpPr>
          <p:cNvPr id="523" name="Google Shape;523;p7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Font typeface="Arial"/>
              <a:buChar char="•"/>
            </a:pPr>
            <a:r>
              <a:rPr lang="en-US"/>
              <a:t>This question is bringing the focus of the lesson towards lungs and how important it is to keep them healthy</a:t>
            </a:r>
            <a:r>
              <a:rPr lang="en-US">
                <a:solidFill>
                  <a:srgbClr val="1E53A3"/>
                </a:solidFill>
              </a:rPr>
              <a:t>.</a:t>
            </a:r>
            <a:endParaRPr/>
          </a:p>
          <a:p>
            <a:pPr indent="-228600" lvl="0" marL="457200" marR="0" rtl="0" algn="l">
              <a:lnSpc>
                <a:spcPct val="100000"/>
              </a:lnSpc>
              <a:spcBef>
                <a:spcPts val="0"/>
              </a:spcBef>
              <a:spcAft>
                <a:spcPts val="0"/>
              </a:spcAft>
              <a:buSzPts val="1400"/>
              <a:buNone/>
            </a:pPr>
            <a:r>
              <a:rPr lang="en-US" u="sng"/>
              <a:t>Key Message:</a:t>
            </a:r>
            <a:r>
              <a:rPr lang="en-US"/>
              <a:t> Healthy lungs are needed to breathe properly.</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IDEAS FOR CLASS PARTICIPATION:</a:t>
            </a:r>
            <a:endParaRPr/>
          </a:p>
          <a:p>
            <a:pPr indent="-228600" lvl="0" marL="457200" marR="0" rtl="0" algn="l">
              <a:lnSpc>
                <a:spcPct val="100000"/>
              </a:lnSpc>
              <a:spcBef>
                <a:spcPts val="0"/>
              </a:spcBef>
              <a:spcAft>
                <a:spcPts val="0"/>
              </a:spcAft>
              <a:buSzPts val="1400"/>
              <a:buNone/>
            </a:pPr>
            <a:r>
              <a:rPr lang="en-US"/>
              <a:t>Lead the students through a deep breathing exercise by inhaling for 4 seconds through the nose, hold for 4 seconds, exhale for 4 seconds through their mouth. </a:t>
            </a:r>
            <a:endParaRPr/>
          </a:p>
          <a:p>
            <a:pPr indent="-228600" lvl="0" marL="457200" marR="0" rtl="0" algn="l">
              <a:lnSpc>
                <a:spcPct val="100000"/>
              </a:lnSpc>
              <a:spcBef>
                <a:spcPts val="0"/>
              </a:spcBef>
              <a:spcAft>
                <a:spcPts val="0"/>
              </a:spcAft>
              <a:buSzPts val="1400"/>
              <a:buNone/>
            </a:pPr>
            <a:r>
              <a:rPr lang="en-US"/>
              <a:t>Ask students to feel their lungs expand, notice how easy it was because their lungs are healthy. </a:t>
            </a:r>
            <a:endParaRPr/>
          </a:p>
          <a:p>
            <a:pPr indent="-228600" lvl="0" marL="457200" marR="0" rtl="0" algn="l">
              <a:lnSpc>
                <a:spcPct val="100000"/>
              </a:lnSpc>
              <a:spcBef>
                <a:spcPts val="0"/>
              </a:spcBef>
              <a:spcAft>
                <a:spcPts val="0"/>
              </a:spcAft>
              <a:buSzPts val="1400"/>
              <a:buNone/>
            </a:pPr>
            <a:r>
              <a:rPr lang="en-US"/>
              <a:t>Ask them how breathing might feel if they were sick, had asthma or if their lungs were damaged. </a:t>
            </a:r>
            <a:endParaRPr/>
          </a:p>
          <a:p>
            <a:pPr indent="0" lvl="0" marL="0" rtl="0" algn="l">
              <a:lnSpc>
                <a:spcPct val="100000"/>
              </a:lnSpc>
              <a:spcBef>
                <a:spcPts val="0"/>
              </a:spcBef>
              <a:spcAft>
                <a:spcPts val="0"/>
              </a:spcAft>
              <a:buSzPts val="1400"/>
              <a:buNone/>
            </a:pPr>
            <a:r>
              <a:t/>
            </a:r>
            <a:endParaRPr/>
          </a:p>
        </p:txBody>
      </p:sp>
      <p:sp>
        <p:nvSpPr>
          <p:cNvPr id="134" name="Google Shape;13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Font typeface="Arial"/>
              <a:buChar char="•"/>
            </a:pPr>
            <a:r>
              <a:rPr lang="en-US"/>
              <a:t>This question is introducing the importance of the heart and will tie into subsequent questions concerning vaping and its effect on the heart</a:t>
            </a:r>
            <a:endParaRPr/>
          </a:p>
          <a:p>
            <a:pPr indent="-228600" lvl="0" marL="457200" marR="0" rtl="0" algn="l">
              <a:lnSpc>
                <a:spcPct val="100000"/>
              </a:lnSpc>
              <a:spcBef>
                <a:spcPts val="0"/>
              </a:spcBef>
              <a:spcAft>
                <a:spcPts val="0"/>
              </a:spcAft>
              <a:buSzPts val="1400"/>
              <a:buNone/>
            </a:pPr>
            <a:r>
              <a:rPr lang="en-US" u="sng"/>
              <a:t>Key Message:</a:t>
            </a:r>
            <a:r>
              <a:rPr lang="en-US"/>
              <a:t> Your heart is a vital organ that needs to be kept healthy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IDEAS FOR CLASS PARTICIPATION:</a:t>
            </a:r>
            <a:endParaRPr/>
          </a:p>
          <a:p>
            <a:pPr indent="0" lvl="0" marL="0" rtl="0" algn="l">
              <a:lnSpc>
                <a:spcPct val="100000"/>
              </a:lnSpc>
              <a:spcBef>
                <a:spcPts val="0"/>
              </a:spcBef>
              <a:spcAft>
                <a:spcPts val="0"/>
              </a:spcAft>
              <a:buSzPts val="1400"/>
              <a:buNone/>
            </a:pPr>
            <a:r>
              <a:rPr lang="en-US"/>
              <a:t>Ask students to put their hand over the left side of their chest to feel their heart beating. </a:t>
            </a:r>
            <a:endParaRPr/>
          </a:p>
          <a:p>
            <a:pPr indent="0" lvl="0" marL="0" rtl="0" algn="l">
              <a:lnSpc>
                <a:spcPct val="100000"/>
              </a:lnSpc>
              <a:spcBef>
                <a:spcPts val="0"/>
              </a:spcBef>
              <a:spcAft>
                <a:spcPts val="0"/>
              </a:spcAft>
              <a:buSzPts val="1400"/>
              <a:buNone/>
            </a:pPr>
            <a:r>
              <a:rPr lang="en-US"/>
              <a:t>Ask them how big do they think it is? It is about the size of their fist! </a:t>
            </a:r>
            <a:endParaRPr/>
          </a:p>
          <a:p>
            <a:pPr indent="0" lvl="0" marL="0" rtl="0" algn="l">
              <a:lnSpc>
                <a:spcPct val="100000"/>
              </a:lnSpc>
              <a:spcBef>
                <a:spcPts val="0"/>
              </a:spcBef>
              <a:spcAft>
                <a:spcPts val="0"/>
              </a:spcAft>
              <a:buSzPts val="1400"/>
              <a:buNone/>
            </a:pPr>
            <a:r>
              <a:rPr lang="en-US"/>
              <a:t>Ask students if their heart takes a break? Does it stop when they sleep? NO&lt; It keeps beating from the time it started in their mother’s womb, until we die. </a:t>
            </a:r>
            <a:endParaRPr/>
          </a:p>
        </p:txBody>
      </p:sp>
      <p:sp>
        <p:nvSpPr>
          <p:cNvPr id="150" name="Google Shape;15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7" name="Shape 17"/>
        <p:cNvGrpSpPr/>
        <p:nvPr/>
      </p:nvGrpSpPr>
      <p:grpSpPr>
        <a:xfrm>
          <a:off x="0" y="0"/>
          <a:ext cx="0" cy="0"/>
          <a:chOff x="0" y="0"/>
          <a:chExt cx="0" cy="0"/>
        </a:xfrm>
      </p:grpSpPr>
      <p:sp>
        <p:nvSpPr>
          <p:cNvPr id="18" name="Google Shape;18;p80"/>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80"/>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8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89"/>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89"/>
          <p:cNvSpPr txBox="1"/>
          <p:nvPr>
            <p:ph idx="1" type="body"/>
          </p:nvPr>
        </p:nvSpPr>
        <p:spPr>
          <a:xfrm rot="5400000">
            <a:off x="4966548" y="-233172"/>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79" name="Google Shape;79;p89"/>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89"/>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89"/>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90"/>
          <p:cNvSpPr txBox="1"/>
          <p:nvPr>
            <p:ph type="title"/>
          </p:nvPr>
        </p:nvSpPr>
        <p:spPr>
          <a:xfrm rot="5400000">
            <a:off x="-685800" y="2057400"/>
            <a:ext cx="4953000" cy="2819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90"/>
          <p:cNvSpPr txBox="1"/>
          <p:nvPr>
            <p:ph idx="1" type="body"/>
          </p:nvPr>
        </p:nvSpPr>
        <p:spPr>
          <a:xfrm rot="5400000">
            <a:off x="4965192" y="-228600"/>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85" name="Google Shape;85;p90"/>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90"/>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9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1" name="Shape 21"/>
        <p:cNvGrpSpPr/>
        <p:nvPr/>
      </p:nvGrpSpPr>
      <p:grpSpPr>
        <a:xfrm>
          <a:off x="0" y="0"/>
          <a:ext cx="0" cy="0"/>
          <a:chOff x="0" y="0"/>
          <a:chExt cx="0" cy="0"/>
        </a:xfrm>
      </p:grpSpPr>
      <p:sp>
        <p:nvSpPr>
          <p:cNvPr id="22" name="Google Shape;22;p81"/>
          <p:cNvSpPr/>
          <p:nvPr/>
        </p:nvSpPr>
        <p:spPr>
          <a:xfrm>
            <a:off x="0" y="761999"/>
            <a:ext cx="9141619" cy="5334001"/>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81"/>
          <p:cNvSpPr/>
          <p:nvPr/>
        </p:nvSpPr>
        <p:spPr>
          <a:xfrm>
            <a:off x="9270263" y="761999"/>
            <a:ext cx="2925318" cy="5334001"/>
          </a:xfrm>
          <a:prstGeom prst="rect">
            <a:avLst/>
          </a:prstGeom>
          <a:solidFill>
            <a:srgbClr val="C8C8C8">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81"/>
          <p:cNvSpPr txBox="1"/>
          <p:nvPr>
            <p:ph type="ctrTitle"/>
          </p:nvPr>
        </p:nvSpPr>
        <p:spPr>
          <a:xfrm>
            <a:off x="1069848"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5900"/>
              <a:buFont typeface="Corbel"/>
              <a:buNone/>
              <a:defRPr sz="59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81"/>
          <p:cNvSpPr txBox="1"/>
          <p:nvPr>
            <p:ph idx="1" type="subTitle"/>
          </p:nvPr>
        </p:nvSpPr>
        <p:spPr>
          <a:xfrm>
            <a:off x="1100015" y="4670246"/>
            <a:ext cx="7315200" cy="914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200"/>
              <a:buNone/>
              <a:defRPr sz="2200" cap="none">
                <a:solidFill>
                  <a:srgbClr val="D7F0F6"/>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p:txBody>
      </p:sp>
      <p:sp>
        <p:nvSpPr>
          <p:cNvPr id="26" name="Google Shape;26;p81"/>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81"/>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81"/>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82"/>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82"/>
          <p:cNvSpPr txBox="1"/>
          <p:nvPr>
            <p:ph idx="1" type="body"/>
          </p:nvPr>
        </p:nvSpPr>
        <p:spPr>
          <a:xfrm>
            <a:off x="3867912"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32" name="Google Shape;32;p82"/>
          <p:cNvSpPr txBox="1"/>
          <p:nvPr>
            <p:ph idx="2" type="body"/>
          </p:nvPr>
        </p:nvSpPr>
        <p:spPr>
          <a:xfrm>
            <a:off x="7818120"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33" name="Google Shape;33;p82"/>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82"/>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82"/>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 name="Shape 36"/>
        <p:cNvGrpSpPr/>
        <p:nvPr/>
      </p:nvGrpSpPr>
      <p:grpSpPr>
        <a:xfrm>
          <a:off x="0" y="0"/>
          <a:ext cx="0" cy="0"/>
          <a:chOff x="0" y="0"/>
          <a:chExt cx="0" cy="0"/>
        </a:xfrm>
      </p:grpSpPr>
      <p:sp>
        <p:nvSpPr>
          <p:cNvPr id="37" name="Google Shape;37;p83"/>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83"/>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39" name="Google Shape;39;p83"/>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83"/>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83"/>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2" name="Shape 42"/>
        <p:cNvGrpSpPr/>
        <p:nvPr/>
      </p:nvGrpSpPr>
      <p:grpSpPr>
        <a:xfrm>
          <a:off x="0" y="0"/>
          <a:ext cx="0" cy="0"/>
          <a:chOff x="0" y="0"/>
          <a:chExt cx="0" cy="0"/>
        </a:xfrm>
      </p:grpSpPr>
      <p:sp>
        <p:nvSpPr>
          <p:cNvPr id="43" name="Google Shape;43;p84"/>
          <p:cNvSpPr txBox="1"/>
          <p:nvPr>
            <p:ph type="title"/>
          </p:nvPr>
        </p:nvSpPr>
        <p:spPr>
          <a:xfrm>
            <a:off x="3867912"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595959"/>
              </a:buClr>
              <a:buSzPts val="5900"/>
              <a:buFont typeface="Corbel"/>
              <a:buNone/>
              <a:defRPr b="0" sz="5900">
                <a:solidFill>
                  <a:srgbClr val="59595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84"/>
          <p:cNvSpPr txBox="1"/>
          <p:nvPr>
            <p:ph idx="1" type="body"/>
          </p:nvPr>
        </p:nvSpPr>
        <p:spPr>
          <a:xfrm>
            <a:off x="3886200" y="4672584"/>
            <a:ext cx="7315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200"/>
              <a:buNone/>
              <a:defRPr sz="2200" cap="none">
                <a:solidFill>
                  <a:srgbClr val="595959"/>
                </a:solidFill>
              </a:defRPr>
            </a:lvl1pPr>
            <a:lvl2pPr indent="-228600" lvl="1" marL="914400" algn="l">
              <a:lnSpc>
                <a:spcPct val="90000"/>
              </a:lnSpc>
              <a:spcBef>
                <a:spcPts val="250"/>
              </a:spcBef>
              <a:spcAft>
                <a:spcPts val="0"/>
              </a:spcAft>
              <a:buSzPts val="1800"/>
              <a:buNone/>
              <a:defRPr sz="1800">
                <a:solidFill>
                  <a:srgbClr val="888888"/>
                </a:solidFill>
              </a:defRPr>
            </a:lvl2pPr>
            <a:lvl3pPr indent="-228600" lvl="2" marL="1371600" algn="l">
              <a:lnSpc>
                <a:spcPct val="90000"/>
              </a:lnSpc>
              <a:spcBef>
                <a:spcPts val="250"/>
              </a:spcBef>
              <a:spcAft>
                <a:spcPts val="0"/>
              </a:spcAft>
              <a:buSzPts val="1600"/>
              <a:buNone/>
              <a:defRPr sz="1600">
                <a:solidFill>
                  <a:srgbClr val="888888"/>
                </a:solidFill>
              </a:defRPr>
            </a:lvl3pPr>
            <a:lvl4pPr indent="-228600" lvl="3" marL="1828800" algn="l">
              <a:lnSpc>
                <a:spcPct val="90000"/>
              </a:lnSpc>
              <a:spcBef>
                <a:spcPts val="250"/>
              </a:spcBef>
              <a:spcAft>
                <a:spcPts val="0"/>
              </a:spcAft>
              <a:buSzPts val="1400"/>
              <a:buNone/>
              <a:defRPr sz="1400">
                <a:solidFill>
                  <a:srgbClr val="888888"/>
                </a:solidFill>
              </a:defRPr>
            </a:lvl4pPr>
            <a:lvl5pPr indent="-228600" lvl="4" marL="2286000" algn="l">
              <a:lnSpc>
                <a:spcPct val="90000"/>
              </a:lnSpc>
              <a:spcBef>
                <a:spcPts val="250"/>
              </a:spcBef>
              <a:spcAft>
                <a:spcPts val="0"/>
              </a:spcAft>
              <a:buSzPts val="1400"/>
              <a:buNone/>
              <a:defRPr sz="1400">
                <a:solidFill>
                  <a:srgbClr val="888888"/>
                </a:solidFill>
              </a:defRPr>
            </a:lvl5pPr>
            <a:lvl6pPr indent="-228600" lvl="5" marL="2743200" algn="l">
              <a:lnSpc>
                <a:spcPct val="90000"/>
              </a:lnSpc>
              <a:spcBef>
                <a:spcPts val="250"/>
              </a:spcBef>
              <a:spcAft>
                <a:spcPts val="0"/>
              </a:spcAft>
              <a:buSzPts val="1400"/>
              <a:buNone/>
              <a:defRPr sz="1400">
                <a:solidFill>
                  <a:srgbClr val="888888"/>
                </a:solidFill>
              </a:defRPr>
            </a:lvl6pPr>
            <a:lvl7pPr indent="-228600" lvl="6" marL="3200400" algn="l">
              <a:lnSpc>
                <a:spcPct val="90000"/>
              </a:lnSpc>
              <a:spcBef>
                <a:spcPts val="250"/>
              </a:spcBef>
              <a:spcAft>
                <a:spcPts val="0"/>
              </a:spcAft>
              <a:buSzPts val="1400"/>
              <a:buNone/>
              <a:defRPr sz="1400">
                <a:solidFill>
                  <a:srgbClr val="888888"/>
                </a:solidFill>
              </a:defRPr>
            </a:lvl7pPr>
            <a:lvl8pPr indent="-228600" lvl="7" marL="3657600" algn="l">
              <a:lnSpc>
                <a:spcPct val="90000"/>
              </a:lnSpc>
              <a:spcBef>
                <a:spcPts val="250"/>
              </a:spcBef>
              <a:spcAft>
                <a:spcPts val="0"/>
              </a:spcAft>
              <a:buSzPts val="1400"/>
              <a:buNone/>
              <a:defRPr sz="1400">
                <a:solidFill>
                  <a:srgbClr val="888888"/>
                </a:solidFill>
              </a:defRPr>
            </a:lvl8pPr>
            <a:lvl9pPr indent="-228600" lvl="8" marL="4114800" algn="l">
              <a:lnSpc>
                <a:spcPct val="90000"/>
              </a:lnSpc>
              <a:spcBef>
                <a:spcPts val="250"/>
              </a:spcBef>
              <a:spcAft>
                <a:spcPts val="250"/>
              </a:spcAft>
              <a:buSzPts val="1400"/>
              <a:buNone/>
              <a:defRPr sz="1400">
                <a:solidFill>
                  <a:srgbClr val="888888"/>
                </a:solidFill>
              </a:defRPr>
            </a:lvl9pPr>
          </a:lstStyle>
          <a:p/>
        </p:txBody>
      </p:sp>
      <p:sp>
        <p:nvSpPr>
          <p:cNvPr id="45" name="Google Shape;45;p84"/>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84"/>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4"/>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p85"/>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85"/>
          <p:cNvSpPr txBox="1"/>
          <p:nvPr>
            <p:ph idx="1" type="body"/>
          </p:nvPr>
        </p:nvSpPr>
        <p:spPr>
          <a:xfrm>
            <a:off x="3867912" y="1023586"/>
            <a:ext cx="3474720" cy="80772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51" name="Google Shape;51;p85"/>
          <p:cNvSpPr txBox="1"/>
          <p:nvPr>
            <p:ph idx="2" type="body"/>
          </p:nvPr>
        </p:nvSpPr>
        <p:spPr>
          <a:xfrm>
            <a:off x="3867912"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52" name="Google Shape;52;p85"/>
          <p:cNvSpPr txBox="1"/>
          <p:nvPr>
            <p:ph idx="3" type="body"/>
          </p:nvPr>
        </p:nvSpPr>
        <p:spPr>
          <a:xfrm>
            <a:off x="7818463" y="1023586"/>
            <a:ext cx="3474720" cy="813171"/>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53" name="Google Shape;53;p85"/>
          <p:cNvSpPr txBox="1"/>
          <p:nvPr>
            <p:ph idx="4" type="body"/>
          </p:nvPr>
        </p:nvSpPr>
        <p:spPr>
          <a:xfrm>
            <a:off x="7818463"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54" name="Google Shape;54;p85"/>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85"/>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5"/>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86"/>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86"/>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86"/>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86"/>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87"/>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87"/>
          <p:cNvSpPr txBox="1"/>
          <p:nvPr>
            <p:ph idx="1" type="body"/>
          </p:nvPr>
        </p:nvSpPr>
        <p:spPr>
          <a:xfrm>
            <a:off x="3867912" y="868680"/>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65" name="Google Shape;65;p87"/>
          <p:cNvSpPr txBox="1"/>
          <p:nvPr>
            <p:ph idx="2" type="body"/>
          </p:nvPr>
        </p:nvSpPr>
        <p:spPr>
          <a:xfrm>
            <a:off x="256032" y="3494176"/>
            <a:ext cx="2834640" cy="232199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66" name="Google Shape;66;p87"/>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87"/>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87"/>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88"/>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88"/>
          <p:cNvSpPr/>
          <p:nvPr>
            <p:ph idx="2" type="pic"/>
          </p:nvPr>
        </p:nvSpPr>
        <p:spPr>
          <a:xfrm>
            <a:off x="3570644" y="767419"/>
            <a:ext cx="8115230" cy="5330952"/>
          </a:xfrm>
          <a:prstGeom prst="rect">
            <a:avLst/>
          </a:prstGeom>
          <a:solidFill>
            <a:srgbClr val="BFBFBF"/>
          </a:solidFill>
          <a:ln>
            <a:noFill/>
          </a:ln>
        </p:spPr>
      </p:sp>
      <p:sp>
        <p:nvSpPr>
          <p:cNvPr id="72" name="Google Shape;72;p88"/>
          <p:cNvSpPr txBox="1"/>
          <p:nvPr>
            <p:ph idx="1" type="body"/>
          </p:nvPr>
        </p:nvSpPr>
        <p:spPr>
          <a:xfrm>
            <a:off x="256032" y="3493008"/>
            <a:ext cx="2834640" cy="232257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73" name="Google Shape;73;p88"/>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88"/>
          <p:cNvSpPr txBox="1"/>
          <p:nvPr>
            <p:ph idx="11" type="ftr"/>
          </p:nvPr>
        </p:nvSpPr>
        <p:spPr>
          <a:xfrm>
            <a:off x="3499101"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88"/>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9"/>
          <p:cNvSpPr/>
          <p:nvPr/>
        </p:nvSpPr>
        <p:spPr>
          <a:xfrm>
            <a:off x="1" y="758952"/>
            <a:ext cx="3443590" cy="5330952"/>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79"/>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79"/>
          <p:cNvSpPr/>
          <p:nvPr/>
        </p:nvSpPr>
        <p:spPr>
          <a:xfrm>
            <a:off x="11815864" y="758952"/>
            <a:ext cx="384048" cy="5330952"/>
          </a:xfrm>
          <a:prstGeom prst="rect">
            <a:avLst/>
          </a:prstGeom>
          <a:solidFill>
            <a:srgbClr val="C8C8C8">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79"/>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marR="0" rtl="0" algn="l">
              <a:lnSpc>
                <a:spcPct val="90000"/>
              </a:lnSpc>
              <a:spcBef>
                <a:spcPts val="1200"/>
              </a:spcBef>
              <a:spcAft>
                <a:spcPts val="0"/>
              </a:spcAft>
              <a:buClr>
                <a:schemeClr val="accent1"/>
              </a:buClr>
              <a:buSzPts val="2000"/>
              <a:buFont typeface="Noto Sans Symbols"/>
              <a:buChar char="●"/>
              <a:defRPr b="0" i="0" sz="2000" u="none" cap="none" strike="noStrike">
                <a:solidFill>
                  <a:srgbClr val="595959"/>
                </a:solidFill>
                <a:latin typeface="Corbel"/>
                <a:ea typeface="Corbel"/>
                <a:cs typeface="Corbel"/>
                <a:sym typeface="Corbel"/>
              </a:defRPr>
            </a:lvl1pPr>
            <a:lvl2pPr indent="-342900" lvl="1" marL="914400" marR="0" rtl="0" algn="l">
              <a:lnSpc>
                <a:spcPct val="90000"/>
              </a:lnSpc>
              <a:spcBef>
                <a:spcPts val="250"/>
              </a:spcBef>
              <a:spcAft>
                <a:spcPts val="0"/>
              </a:spcAft>
              <a:buClr>
                <a:schemeClr val="accent1"/>
              </a:buClr>
              <a:buSzPts val="1800"/>
              <a:buFont typeface="Noto Sans Symbols"/>
              <a:buChar char="●"/>
              <a:defRPr b="0" i="0" sz="1800" u="none" cap="none" strike="noStrike">
                <a:solidFill>
                  <a:srgbClr val="595959"/>
                </a:solidFill>
                <a:latin typeface="Corbel"/>
                <a:ea typeface="Corbel"/>
                <a:cs typeface="Corbel"/>
                <a:sym typeface="Corbel"/>
              </a:defRPr>
            </a:lvl2pPr>
            <a:lvl3pPr indent="-330200" lvl="2" marL="1371600" marR="0" rtl="0" algn="l">
              <a:lnSpc>
                <a:spcPct val="90000"/>
              </a:lnSpc>
              <a:spcBef>
                <a:spcPts val="250"/>
              </a:spcBef>
              <a:spcAft>
                <a:spcPts val="0"/>
              </a:spcAft>
              <a:buClr>
                <a:schemeClr val="accent1"/>
              </a:buClr>
              <a:buSzPts val="1600"/>
              <a:buFont typeface="Noto Sans Symbols"/>
              <a:buChar char="●"/>
              <a:defRPr b="0" i="0" sz="1600" u="none" cap="none" strike="noStrike">
                <a:solidFill>
                  <a:srgbClr val="595959"/>
                </a:solidFill>
                <a:latin typeface="Corbel"/>
                <a:ea typeface="Corbel"/>
                <a:cs typeface="Corbel"/>
                <a:sym typeface="Corbel"/>
              </a:defRPr>
            </a:lvl3pPr>
            <a:lvl4pPr indent="-317500" lvl="3" marL="18288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4pPr>
            <a:lvl5pPr indent="-317500" lvl="4" marL="22860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5pPr>
            <a:lvl6pPr indent="-317500" lvl="5" marL="27432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6pPr>
            <a:lvl7pPr indent="-317500" lvl="6" marL="32004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7pPr>
            <a:lvl8pPr indent="-317500" lvl="7" marL="36576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8pPr>
            <a:lvl9pPr indent="-317500" lvl="8" marL="4114800" marR="0" rtl="0" algn="l">
              <a:lnSpc>
                <a:spcPct val="90000"/>
              </a:lnSpc>
              <a:spcBef>
                <a:spcPts val="250"/>
              </a:spcBef>
              <a:spcAft>
                <a:spcPts val="25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9pPr>
          </a:lstStyle>
          <a:p/>
        </p:txBody>
      </p:sp>
      <p:sp>
        <p:nvSpPr>
          <p:cNvPr id="14" name="Google Shape;14;p79"/>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7F7F7F"/>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5" name="Google Shape;15;p79"/>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7F7F7F"/>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6" name="Google Shape;16;p79"/>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1pPr>
            <a:lvl2pPr indent="0" lvl="1" marL="0" marR="0" rtl="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2pPr>
            <a:lvl3pPr indent="0" lvl="2" marL="0" marR="0" rtl="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3pPr>
            <a:lvl4pPr indent="0" lvl="3" marL="0" marR="0" rtl="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4pPr>
            <a:lvl5pPr indent="0" lvl="4" marL="0" marR="0" rtl="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5pPr>
            <a:lvl6pPr indent="0" lvl="5" marL="0" marR="0" rtl="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6pPr>
            <a:lvl7pPr indent="0" lvl="6" marL="0" marR="0" rtl="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7pPr>
            <a:lvl8pPr indent="0" lvl="7" marL="0" marR="0" rtl="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8pPr>
            <a:lvl9pPr indent="0" lvl="8" marL="0" marR="0" rtl="0" algn="r">
              <a:lnSpc>
                <a:spcPct val="100000"/>
              </a:lnSpc>
              <a:spcBef>
                <a:spcPts val="0"/>
              </a:spcBef>
              <a:spcAft>
                <a:spcPts val="0"/>
              </a:spcAft>
              <a:buClr>
                <a:schemeClr val="accent1"/>
              </a:buClr>
              <a:buSzPts val="1200"/>
              <a:buFont typeface="Corbel"/>
              <a:buNone/>
              <a:defRPr b="1" i="0" sz="12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hyperlink" Target="https://create.kahoot.it/share/vapotage-les-ex-files-expliquons-le-vapotage-4e/e99a6406-37f8-4f0c-8965-9ce5602c1fb4"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2.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20.jpg"/><Relationship Id="rId5"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20.jpg"/><Relationship Id="rId5"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3.jp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3.jp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5.jp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5.jp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4.jp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4.jp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8.jp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8.jp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7.png"/><Relationship Id="rId4" Type="http://schemas.openxmlformats.org/officeDocument/2006/relationships/image" Target="../media/image3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7.png"/><Relationship Id="rId4" Type="http://schemas.openxmlformats.org/officeDocument/2006/relationships/image" Target="../media/image3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7.pn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7.pn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7.png"/><Relationship Id="rId4" Type="http://schemas.openxmlformats.org/officeDocument/2006/relationships/image" Target="../media/image3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7.png"/><Relationship Id="rId4" Type="http://schemas.openxmlformats.org/officeDocument/2006/relationships/image" Target="../media/image3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7.png"/><Relationship Id="rId4" Type="http://schemas.openxmlformats.org/officeDocument/2006/relationships/image" Target="../media/image34.jpg"/><Relationship Id="rId5"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7.png"/><Relationship Id="rId4" Type="http://schemas.openxmlformats.org/officeDocument/2006/relationships/image" Target="../media/image34.jpg"/><Relationship Id="rId5"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7.png"/><Relationship Id="rId4" Type="http://schemas.openxmlformats.org/officeDocument/2006/relationships/image" Target="../media/image38.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7.png"/><Relationship Id="rId4" Type="http://schemas.openxmlformats.org/officeDocument/2006/relationships/image" Target="../media/image3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7.png"/><Relationship Id="rId4" Type="http://schemas.openxmlformats.org/officeDocument/2006/relationships/image" Target="../media/image40.jpg"/><Relationship Id="rId5" Type="http://schemas.openxmlformats.org/officeDocument/2006/relationships/image" Target="../media/image4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7.png"/><Relationship Id="rId4" Type="http://schemas.openxmlformats.org/officeDocument/2006/relationships/image" Target="../media/image40.jpg"/><Relationship Id="rId5" Type="http://schemas.openxmlformats.org/officeDocument/2006/relationships/image" Target="../media/image4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44.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7.png"/><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7.png"/><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7.png"/><Relationship Id="rId4" Type="http://schemas.openxmlformats.org/officeDocument/2006/relationships/image" Target="../media/image48.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7.png"/><Relationship Id="rId4" Type="http://schemas.openxmlformats.org/officeDocument/2006/relationships/image" Target="../media/image48.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47.png"/><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91" name="Shape 91"/>
        <p:cNvGrpSpPr/>
        <p:nvPr/>
      </p:nvGrpSpPr>
      <p:grpSpPr>
        <a:xfrm>
          <a:off x="0" y="0"/>
          <a:ext cx="0" cy="0"/>
          <a:chOff x="0" y="0"/>
          <a:chExt cx="0" cy="0"/>
        </a:xfrm>
      </p:grpSpPr>
      <p:pic>
        <p:nvPicPr>
          <p:cNvPr descr="A picture containing text, clipart&#10;&#10;Description automatically generated" id="92" name="Google Shape;92;p2"/>
          <p:cNvPicPr preferRelativeResize="0"/>
          <p:nvPr/>
        </p:nvPicPr>
        <p:blipFill rotWithShape="1">
          <a:blip r:embed="rId3">
            <a:alphaModFix/>
          </a:blip>
          <a:srcRect b="0" l="-2249" r="0" t="0"/>
          <a:stretch/>
        </p:blipFill>
        <p:spPr>
          <a:xfrm>
            <a:off x="426525" y="710325"/>
            <a:ext cx="4730625" cy="5140675"/>
          </a:xfrm>
          <a:prstGeom prst="rect">
            <a:avLst/>
          </a:prstGeom>
          <a:noFill/>
          <a:ln>
            <a:noFill/>
          </a:ln>
        </p:spPr>
      </p:pic>
      <p:sp>
        <p:nvSpPr>
          <p:cNvPr id="93" name="Google Shape;93;p2"/>
          <p:cNvSpPr txBox="1"/>
          <p:nvPr/>
        </p:nvSpPr>
        <p:spPr>
          <a:xfrm>
            <a:off x="5816600" y="1075266"/>
            <a:ext cx="5643844" cy="5140669"/>
          </a:xfrm>
          <a:prstGeom prst="rect">
            <a:avLst/>
          </a:prstGeom>
          <a:noFill/>
          <a:ln>
            <a:noFill/>
          </a:ln>
        </p:spPr>
        <p:txBody>
          <a:bodyPr anchorCtr="0" anchor="t" bIns="45700" lIns="91425" spcFirstLastPara="1" rIns="91425" wrap="square" tIns="45700">
            <a:normAutofit fontScale="70000" lnSpcReduction="10000"/>
          </a:bodyPr>
          <a:lstStyle/>
          <a:p>
            <a:pPr indent="-320863" lvl="0" marL="457200" rtl="0" algn="l">
              <a:lnSpc>
                <a:spcPct val="90000"/>
              </a:lnSpc>
              <a:spcBef>
                <a:spcPts val="600"/>
              </a:spcBef>
              <a:spcAft>
                <a:spcPts val="0"/>
              </a:spcAft>
              <a:buClr>
                <a:schemeClr val="accent1"/>
              </a:buClr>
              <a:buSzPct val="86485"/>
              <a:buFont typeface="Corbel"/>
              <a:buChar char="•"/>
            </a:pPr>
            <a:r>
              <a:rPr lang="en-US" sz="2400">
                <a:solidFill>
                  <a:srgbClr val="002060"/>
                </a:solidFill>
                <a:latin typeface="Calibri"/>
                <a:ea typeface="Calibri"/>
                <a:cs typeface="Calibri"/>
                <a:sym typeface="Calibri"/>
              </a:rPr>
              <a:t>Cher enseignant,</a:t>
            </a:r>
            <a:endParaRPr sz="2400">
              <a:solidFill>
                <a:srgbClr val="002060"/>
              </a:solidFill>
              <a:latin typeface="Calibri"/>
              <a:ea typeface="Calibri"/>
              <a:cs typeface="Calibri"/>
              <a:sym typeface="Calibri"/>
            </a:endParaRPr>
          </a:p>
          <a:p>
            <a:pPr indent="-320863" lvl="0" marL="457200" rtl="0" algn="l">
              <a:lnSpc>
                <a:spcPct val="90000"/>
              </a:lnSpc>
              <a:spcBef>
                <a:spcPts val="600"/>
              </a:spcBef>
              <a:spcAft>
                <a:spcPts val="0"/>
              </a:spcAft>
              <a:buClr>
                <a:schemeClr val="accent1"/>
              </a:buClr>
              <a:buSzPct val="86485"/>
              <a:buFont typeface="Corbel"/>
              <a:buChar char="•"/>
            </a:pPr>
            <a:r>
              <a:t/>
            </a:r>
            <a:endParaRPr sz="2400">
              <a:solidFill>
                <a:srgbClr val="002060"/>
              </a:solidFill>
              <a:latin typeface="Calibri"/>
              <a:ea typeface="Calibri"/>
              <a:cs typeface="Calibri"/>
              <a:sym typeface="Calibri"/>
            </a:endParaRPr>
          </a:p>
          <a:p>
            <a:pPr indent="-320863" lvl="0" marL="457200" rtl="0" algn="l">
              <a:lnSpc>
                <a:spcPct val="90000"/>
              </a:lnSpc>
              <a:spcBef>
                <a:spcPts val="600"/>
              </a:spcBef>
              <a:spcAft>
                <a:spcPts val="0"/>
              </a:spcAft>
              <a:buClr>
                <a:schemeClr val="accent1"/>
              </a:buClr>
              <a:buSzPct val="86485"/>
              <a:buFont typeface="Corbel"/>
              <a:buChar char="•"/>
            </a:pPr>
            <a:r>
              <a:rPr lang="en-US" sz="2400">
                <a:solidFill>
                  <a:srgbClr val="002060"/>
                </a:solidFill>
                <a:latin typeface="Calibri"/>
                <a:ea typeface="Calibri"/>
                <a:cs typeface="Calibri"/>
                <a:sym typeface="Calibri"/>
              </a:rPr>
              <a:t>Cette présentation PowerPoint est également disponible en tant que jeu Kahoot.  Les questions sont les mêmes dans chaque format, alors utilisez la ressource que votre technologie de classe peut le mieux accueillir. </a:t>
            </a:r>
            <a:endParaRPr sz="2400">
              <a:solidFill>
                <a:srgbClr val="002060"/>
              </a:solidFill>
              <a:latin typeface="Calibri"/>
              <a:ea typeface="Calibri"/>
              <a:cs typeface="Calibri"/>
              <a:sym typeface="Calibri"/>
            </a:endParaRPr>
          </a:p>
          <a:p>
            <a:pPr indent="0" lvl="0" marL="457200" rtl="0" algn="l">
              <a:lnSpc>
                <a:spcPct val="90000"/>
              </a:lnSpc>
              <a:spcBef>
                <a:spcPts val="600"/>
              </a:spcBef>
              <a:spcAft>
                <a:spcPts val="0"/>
              </a:spcAft>
              <a:buNone/>
            </a:pPr>
            <a:r>
              <a:rPr lang="en-US" sz="2400">
                <a:solidFill>
                  <a:srgbClr val="4C1130"/>
                </a:solidFill>
                <a:latin typeface="Calibri"/>
                <a:ea typeface="Calibri"/>
                <a:cs typeface="Calibri"/>
                <a:sym typeface="Calibri"/>
              </a:rPr>
              <a:t>Link: </a:t>
            </a:r>
            <a:r>
              <a:rPr lang="en-US" sz="2400" u="sng">
                <a:solidFill>
                  <a:srgbClr val="4C1130"/>
                </a:solidFill>
                <a:latin typeface="Calibri"/>
                <a:ea typeface="Calibri"/>
                <a:cs typeface="Calibri"/>
                <a:sym typeface="Calibri"/>
                <a:hlinkClick r:id="rId4">
                  <a:extLst>
                    <a:ext uri="{A12FA001-AC4F-418D-AE19-62706E023703}">
                      <ahyp:hlinkClr val="tx"/>
                    </a:ext>
                  </a:extLst>
                </a:hlinkClick>
              </a:rPr>
              <a:t>https://create.kahoot.it/share/vapotage-les-ex-files-expliquons-le-vapotage-4e/e99a6406-37f8-4f0c-8965-9ce5602c1fb4</a:t>
            </a:r>
            <a:r>
              <a:rPr lang="en-US" sz="2400">
                <a:solidFill>
                  <a:srgbClr val="4C1130"/>
                </a:solidFill>
                <a:latin typeface="Calibri"/>
                <a:ea typeface="Calibri"/>
                <a:cs typeface="Calibri"/>
                <a:sym typeface="Calibri"/>
              </a:rPr>
              <a:t> </a:t>
            </a:r>
            <a:endParaRPr sz="2400">
              <a:solidFill>
                <a:srgbClr val="4C1130"/>
              </a:solidFill>
              <a:latin typeface="Calibri"/>
              <a:ea typeface="Calibri"/>
              <a:cs typeface="Calibri"/>
              <a:sym typeface="Calibri"/>
            </a:endParaRPr>
          </a:p>
          <a:p>
            <a:pPr indent="0" lvl="0" marL="457200" rtl="0" algn="l">
              <a:lnSpc>
                <a:spcPct val="90000"/>
              </a:lnSpc>
              <a:spcBef>
                <a:spcPts val="600"/>
              </a:spcBef>
              <a:spcAft>
                <a:spcPts val="0"/>
              </a:spcAft>
              <a:buNone/>
            </a:pPr>
            <a:r>
              <a:t/>
            </a:r>
            <a:endParaRPr sz="2400">
              <a:solidFill>
                <a:srgbClr val="4C1130"/>
              </a:solidFill>
              <a:latin typeface="Calibri"/>
              <a:ea typeface="Calibri"/>
              <a:cs typeface="Calibri"/>
              <a:sym typeface="Calibri"/>
            </a:endParaRPr>
          </a:p>
          <a:p>
            <a:pPr indent="-320863" lvl="0" marL="457200" rtl="0" algn="l">
              <a:lnSpc>
                <a:spcPct val="90000"/>
              </a:lnSpc>
              <a:spcBef>
                <a:spcPts val="600"/>
              </a:spcBef>
              <a:spcAft>
                <a:spcPts val="0"/>
              </a:spcAft>
              <a:buClr>
                <a:schemeClr val="accent1"/>
              </a:buClr>
              <a:buSzPct val="86485"/>
              <a:buFont typeface="Corbel"/>
              <a:buChar char="•"/>
            </a:pPr>
            <a:r>
              <a:rPr lang="en-US" sz="2400">
                <a:solidFill>
                  <a:srgbClr val="002060"/>
                </a:solidFill>
                <a:latin typeface="Calibri"/>
                <a:ea typeface="Calibri"/>
                <a:cs typeface="Calibri"/>
                <a:sym typeface="Calibri"/>
              </a:rPr>
              <a:t>Il y a une feuille de notes et réponses du professeur disponible pour vous guider à travers cette présentation, cependant, nous avons mis cette même information dans la section des notes du conférencier de cette présentation, ce qui pourrait également être utile pour vous. </a:t>
            </a:r>
            <a:endParaRPr sz="2400">
              <a:solidFill>
                <a:srgbClr val="002060"/>
              </a:solidFill>
              <a:latin typeface="Calibri"/>
              <a:ea typeface="Calibri"/>
              <a:cs typeface="Calibri"/>
              <a:sym typeface="Calibri"/>
            </a:endParaRPr>
          </a:p>
          <a:p>
            <a:pPr indent="-320863" lvl="0" marL="457200" rtl="0" algn="l">
              <a:lnSpc>
                <a:spcPct val="90000"/>
              </a:lnSpc>
              <a:spcBef>
                <a:spcPts val="600"/>
              </a:spcBef>
              <a:spcAft>
                <a:spcPts val="0"/>
              </a:spcAft>
              <a:buClr>
                <a:schemeClr val="accent1"/>
              </a:buClr>
              <a:buSzPct val="86485"/>
              <a:buFont typeface="Corbel"/>
              <a:buChar char="•"/>
            </a:pPr>
            <a:r>
              <a:t/>
            </a:r>
            <a:endParaRPr sz="2400">
              <a:solidFill>
                <a:srgbClr val="002060"/>
              </a:solidFill>
              <a:latin typeface="Calibri"/>
              <a:ea typeface="Calibri"/>
              <a:cs typeface="Calibri"/>
              <a:sym typeface="Calibri"/>
            </a:endParaRPr>
          </a:p>
          <a:p>
            <a:pPr indent="-320863" lvl="0" marL="457200" rtl="0" algn="l">
              <a:lnSpc>
                <a:spcPct val="90000"/>
              </a:lnSpc>
              <a:spcBef>
                <a:spcPts val="600"/>
              </a:spcBef>
              <a:spcAft>
                <a:spcPts val="0"/>
              </a:spcAft>
              <a:buClr>
                <a:schemeClr val="accent1"/>
              </a:buClr>
              <a:buSzPct val="86485"/>
              <a:buFont typeface="Corbel"/>
              <a:buChar char="•"/>
            </a:pPr>
            <a:r>
              <a:rPr lang="en-US" sz="2400">
                <a:solidFill>
                  <a:srgbClr val="002060"/>
                </a:solidFill>
                <a:latin typeface="Calibri"/>
                <a:ea typeface="Calibri"/>
                <a:cs typeface="Calibri"/>
                <a:sym typeface="Calibri"/>
              </a:rPr>
              <a:t>Avec beaucoup de remerciements,</a:t>
            </a:r>
            <a:endParaRPr sz="2400">
              <a:solidFill>
                <a:srgbClr val="002060"/>
              </a:solidFill>
              <a:latin typeface="Calibri"/>
              <a:ea typeface="Calibri"/>
              <a:cs typeface="Calibri"/>
              <a:sym typeface="Calibri"/>
            </a:endParaRPr>
          </a:p>
          <a:p>
            <a:pPr indent="-320863" lvl="0" marL="457200" rtl="0" algn="l">
              <a:lnSpc>
                <a:spcPct val="90000"/>
              </a:lnSpc>
              <a:spcBef>
                <a:spcPts val="600"/>
              </a:spcBef>
              <a:spcAft>
                <a:spcPts val="0"/>
              </a:spcAft>
              <a:buClr>
                <a:schemeClr val="accent1"/>
              </a:buClr>
              <a:buSzPct val="86485"/>
              <a:buFont typeface="Corbel"/>
              <a:buChar char="•"/>
            </a:pPr>
            <a:r>
              <a:rPr lang="en-US" sz="2400">
                <a:solidFill>
                  <a:srgbClr val="002060"/>
                </a:solidFill>
                <a:latin typeface="Calibri"/>
                <a:ea typeface="Calibri"/>
                <a:cs typeface="Calibri"/>
                <a:sym typeface="Calibri"/>
              </a:rPr>
              <a:t>ACT</a:t>
            </a:r>
            <a:endParaRPr sz="2400">
              <a:solidFill>
                <a:srgbClr val="002060"/>
              </a:solidFill>
              <a:latin typeface="Calibri"/>
              <a:ea typeface="Calibri"/>
              <a:cs typeface="Calibri"/>
              <a:sym typeface="Calibri"/>
            </a:endParaRPr>
          </a:p>
          <a:p>
            <a:pPr indent="0" lvl="0" marL="457200" marR="0" rtl="0" algn="l">
              <a:lnSpc>
                <a:spcPct val="90000"/>
              </a:lnSpc>
              <a:spcBef>
                <a:spcPts val="600"/>
              </a:spcBef>
              <a:spcAft>
                <a:spcPts val="0"/>
              </a:spcAft>
              <a:buNone/>
            </a:pPr>
            <a:r>
              <a:t/>
            </a:r>
            <a:endParaRPr sz="2400">
              <a:solidFill>
                <a:srgbClr val="00206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6"/>
          <p:cNvSpPr txBox="1"/>
          <p:nvPr>
            <p:ph type="title"/>
          </p:nvPr>
        </p:nvSpPr>
        <p:spPr>
          <a:xfrm>
            <a:off x="294775" y="1065228"/>
            <a:ext cx="2947482" cy="3346517"/>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4:</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Quel élément de cette liste est un drouge?</a:t>
            </a:r>
            <a:endParaRPr sz="3200">
              <a:latin typeface="Arial"/>
              <a:ea typeface="Arial"/>
              <a:cs typeface="Arial"/>
              <a:sym typeface="Arial"/>
            </a:endParaRPr>
          </a:p>
        </p:txBody>
      </p:sp>
      <p:sp>
        <p:nvSpPr>
          <p:cNvPr id="169" name="Google Shape;169;p26"/>
          <p:cNvSpPr txBox="1"/>
          <p:nvPr>
            <p:ph idx="1" type="body"/>
          </p:nvPr>
        </p:nvSpPr>
        <p:spPr>
          <a:xfrm>
            <a:off x="3820778" y="1594462"/>
            <a:ext cx="4333408" cy="4139700"/>
          </a:xfrm>
          <a:prstGeom prst="rect">
            <a:avLst/>
          </a:prstGeom>
          <a:noFill/>
          <a:ln>
            <a:noFill/>
          </a:ln>
        </p:spPr>
        <p:txBody>
          <a:bodyPr anchorCtr="0" anchor="t" bIns="45700" lIns="0" spcFirstLastPara="1" rIns="0" wrap="square" tIns="45700">
            <a:normAutofit/>
          </a:bodyPr>
          <a:lstStyle/>
          <a:p>
            <a:pPr indent="-419100" lvl="0" marL="457200" rtl="0" algn="l">
              <a:spcBef>
                <a:spcPts val="1400"/>
              </a:spcBef>
              <a:spcAft>
                <a:spcPts val="0"/>
              </a:spcAft>
              <a:buClr>
                <a:schemeClr val="dk1"/>
              </a:buClr>
              <a:buSzPts val="3000"/>
              <a:buFont typeface="Arial"/>
              <a:buAutoNum type="alphaUcPeriod"/>
            </a:pPr>
            <a:r>
              <a:rPr lang="en-US" sz="2800">
                <a:solidFill>
                  <a:schemeClr val="dk1"/>
                </a:solidFill>
                <a:latin typeface="Arial"/>
                <a:ea typeface="Arial"/>
                <a:cs typeface="Arial"/>
                <a:sym typeface="Arial"/>
              </a:rPr>
              <a:t>Chocolat</a:t>
            </a:r>
            <a:endParaRPr sz="2800">
              <a:solidFill>
                <a:schemeClr val="dk1"/>
              </a:solidFill>
              <a:latin typeface="Arial"/>
              <a:ea typeface="Arial"/>
              <a:cs typeface="Arial"/>
              <a:sym typeface="Arial"/>
            </a:endParaRPr>
          </a:p>
          <a:p>
            <a:pPr indent="-419100" lvl="0" marL="457200" rtl="0" algn="l">
              <a:spcBef>
                <a:spcPts val="1400"/>
              </a:spcBef>
              <a:spcAft>
                <a:spcPts val="0"/>
              </a:spcAft>
              <a:buClr>
                <a:schemeClr val="accent1"/>
              </a:buClr>
              <a:buSzPts val="3000"/>
              <a:buFont typeface="Arial"/>
              <a:buAutoNum type="alphaUcPeriod"/>
            </a:pPr>
            <a:r>
              <a:rPr b="1" lang="en-US" sz="2800">
                <a:solidFill>
                  <a:schemeClr val="accent1"/>
                </a:solidFill>
                <a:latin typeface="Arial"/>
                <a:ea typeface="Arial"/>
                <a:cs typeface="Arial"/>
                <a:sym typeface="Arial"/>
              </a:rPr>
              <a:t>Nicotine</a:t>
            </a:r>
            <a:endParaRPr b="1" sz="2800">
              <a:solidFill>
                <a:schemeClr val="accent1"/>
              </a:solidFill>
              <a:latin typeface="Arial"/>
              <a:ea typeface="Arial"/>
              <a:cs typeface="Arial"/>
              <a:sym typeface="Arial"/>
            </a:endParaRPr>
          </a:p>
          <a:p>
            <a:pPr indent="-419100" lvl="0" marL="457200" rtl="0" algn="l">
              <a:spcBef>
                <a:spcPts val="1400"/>
              </a:spcBef>
              <a:spcAft>
                <a:spcPts val="0"/>
              </a:spcAft>
              <a:buClr>
                <a:schemeClr val="dk1"/>
              </a:buClr>
              <a:buSzPts val="3000"/>
              <a:buFont typeface="Arial"/>
              <a:buAutoNum type="alphaUcPeriod"/>
            </a:pPr>
            <a:r>
              <a:rPr lang="en-US" sz="2800">
                <a:solidFill>
                  <a:schemeClr val="dk1"/>
                </a:solidFill>
                <a:latin typeface="Arial"/>
                <a:ea typeface="Arial"/>
                <a:cs typeface="Arial"/>
                <a:sym typeface="Arial"/>
              </a:rPr>
              <a:t>Oxygène</a:t>
            </a:r>
            <a:endParaRPr sz="2800">
              <a:solidFill>
                <a:schemeClr val="dk1"/>
              </a:solidFill>
              <a:latin typeface="Arial"/>
              <a:ea typeface="Arial"/>
              <a:cs typeface="Arial"/>
              <a:sym typeface="Arial"/>
            </a:endParaRPr>
          </a:p>
          <a:p>
            <a:pPr indent="-419100" lvl="0" marL="457200" rtl="0" algn="l">
              <a:spcBef>
                <a:spcPts val="1400"/>
              </a:spcBef>
              <a:spcAft>
                <a:spcPts val="0"/>
              </a:spcAft>
              <a:buClr>
                <a:schemeClr val="dk1"/>
              </a:buClr>
              <a:buSzPts val="3000"/>
              <a:buFont typeface="Arial"/>
              <a:buAutoNum type="alphaUcPeriod"/>
            </a:pPr>
            <a:r>
              <a:rPr lang="en-US" sz="2800">
                <a:solidFill>
                  <a:schemeClr val="dk1"/>
                </a:solidFill>
                <a:latin typeface="Arial"/>
                <a:ea typeface="Arial"/>
                <a:cs typeface="Arial"/>
                <a:sym typeface="Arial"/>
              </a:rPr>
              <a:t>Sucre</a:t>
            </a:r>
            <a:endParaRPr sz="2800">
              <a:solidFill>
                <a:schemeClr val="dk1"/>
              </a:solidFill>
              <a:latin typeface="Arial"/>
              <a:ea typeface="Arial"/>
              <a:cs typeface="Arial"/>
              <a:sym typeface="Arial"/>
            </a:endParaRPr>
          </a:p>
          <a:p>
            <a:pPr indent="0" lvl="0" marL="457200" rtl="0" algn="l">
              <a:lnSpc>
                <a:spcPct val="90000"/>
              </a:lnSpc>
              <a:spcBef>
                <a:spcPts val="1400"/>
              </a:spcBef>
              <a:spcAft>
                <a:spcPts val="0"/>
              </a:spcAft>
              <a:buNone/>
            </a:pPr>
            <a:r>
              <a:t/>
            </a:r>
            <a:endParaRPr sz="3200">
              <a:solidFill>
                <a:schemeClr val="dk1"/>
              </a:solidFill>
            </a:endParaRPr>
          </a:p>
          <a:p>
            <a:pPr indent="-408940" lvl="0" marL="635000" rtl="0" algn="l">
              <a:lnSpc>
                <a:spcPct val="90000"/>
              </a:lnSpc>
              <a:spcBef>
                <a:spcPts val="1400"/>
              </a:spcBef>
              <a:spcAft>
                <a:spcPts val="0"/>
              </a:spcAft>
              <a:buSzPts val="2560"/>
              <a:buFont typeface="Noto Sans Symbols"/>
              <a:buNone/>
            </a:pPr>
            <a:r>
              <a:t/>
            </a:r>
            <a:endParaRPr sz="3200">
              <a:solidFill>
                <a:schemeClr val="dk1"/>
              </a:solidFill>
              <a:latin typeface="Arial"/>
              <a:ea typeface="Arial"/>
              <a:cs typeface="Arial"/>
              <a:sym typeface="Arial"/>
            </a:endParaRPr>
          </a:p>
        </p:txBody>
      </p:sp>
      <p:pic>
        <p:nvPicPr>
          <p:cNvPr id="170" name="Google Shape;170;p26"/>
          <p:cNvPicPr preferRelativeResize="0"/>
          <p:nvPr/>
        </p:nvPicPr>
        <p:blipFill rotWithShape="1">
          <a:blip r:embed="rId3">
            <a:alphaModFix/>
          </a:blip>
          <a:srcRect b="0" l="0" r="0" t="0"/>
          <a:stretch/>
        </p:blipFill>
        <p:spPr>
          <a:xfrm>
            <a:off x="9497641" y="5181462"/>
            <a:ext cx="1833408" cy="1676538"/>
          </a:xfrm>
          <a:prstGeom prst="rect">
            <a:avLst/>
          </a:prstGeom>
          <a:noFill/>
          <a:ln>
            <a:noFill/>
          </a:ln>
        </p:spPr>
      </p:pic>
      <p:pic>
        <p:nvPicPr>
          <p:cNvPr descr="A blue bottle with white balls&#10;&#10;AI-generated content may be incorrect." id="171" name="Google Shape;171;p26"/>
          <p:cNvPicPr preferRelativeResize="0"/>
          <p:nvPr/>
        </p:nvPicPr>
        <p:blipFill rotWithShape="1">
          <a:blip r:embed="rId4">
            <a:alphaModFix/>
          </a:blip>
          <a:srcRect b="16285" l="21187" r="28585" t="18874"/>
          <a:stretch/>
        </p:blipFill>
        <p:spPr>
          <a:xfrm>
            <a:off x="8572820" y="1065228"/>
            <a:ext cx="3045612" cy="393160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9"/>
          <p:cNvSpPr txBox="1"/>
          <p:nvPr>
            <p:ph type="title"/>
          </p:nvPr>
        </p:nvSpPr>
        <p:spPr>
          <a:xfrm>
            <a:off x="243492" y="1498862"/>
            <a:ext cx="2947482" cy="3330611"/>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Clr>
                <a:srgbClr val="002060"/>
              </a:buClr>
              <a:buSzPts val="3200"/>
              <a:buFont typeface="Calibri"/>
              <a:buNone/>
            </a:pPr>
            <a:r>
              <a:rPr lang="en-US" sz="3200" u="sng">
                <a:solidFill>
                  <a:srgbClr val="002060"/>
                </a:solidFill>
                <a:latin typeface="Arial"/>
                <a:ea typeface="Arial"/>
                <a:cs typeface="Arial"/>
                <a:sym typeface="Arial"/>
              </a:rPr>
              <a:t>Question 5:</a:t>
            </a: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 </a:t>
            </a: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Quel médicament dans cette liste n’est pas utilisé comme médicament ?</a:t>
            </a:r>
            <a:endParaRPr sz="1600">
              <a:latin typeface="Arial"/>
              <a:ea typeface="Arial"/>
              <a:cs typeface="Arial"/>
              <a:sym typeface="Arial"/>
            </a:endParaRPr>
          </a:p>
        </p:txBody>
      </p:sp>
      <p:sp>
        <p:nvSpPr>
          <p:cNvPr id="177" name="Google Shape;177;p9"/>
          <p:cNvSpPr txBox="1"/>
          <p:nvPr>
            <p:ph idx="1" type="body"/>
          </p:nvPr>
        </p:nvSpPr>
        <p:spPr>
          <a:xfrm>
            <a:off x="3896192" y="1849067"/>
            <a:ext cx="3474720" cy="2892615"/>
          </a:xfrm>
          <a:prstGeom prst="rect">
            <a:avLst/>
          </a:prstGeom>
          <a:noFill/>
          <a:ln>
            <a:noFill/>
          </a:ln>
        </p:spPr>
        <p:txBody>
          <a:bodyPr anchorCtr="0" anchor="t" bIns="45700" lIns="0" spcFirstLastPara="1" rIns="0" wrap="square" tIns="45700">
            <a:normAutofit/>
          </a:bodyPr>
          <a:lstStyle/>
          <a:p>
            <a:pPr indent="-599440" lvl="0" marL="635000" rtl="0" algn="l">
              <a:lnSpc>
                <a:spcPct val="90000"/>
              </a:lnSpc>
              <a:spcBef>
                <a:spcPts val="0"/>
              </a:spcBef>
              <a:spcAft>
                <a:spcPts val="0"/>
              </a:spcAft>
              <a:buClr>
                <a:schemeClr val="dk1"/>
              </a:buClr>
              <a:buSzPts val="3000"/>
              <a:buFont typeface="Arial"/>
              <a:buAutoNum type="alphaUcPeriod"/>
            </a:pPr>
            <a:r>
              <a:rPr lang="en-US" sz="2800">
                <a:solidFill>
                  <a:schemeClr val="dk1"/>
                </a:solidFill>
                <a:latin typeface="Arial"/>
                <a:ea typeface="Arial"/>
                <a:cs typeface="Arial"/>
                <a:sym typeface="Arial"/>
              </a:rPr>
              <a:t>Benadryl</a:t>
            </a:r>
            <a:endParaRPr sz="2800">
              <a:solidFill>
                <a:schemeClr val="dk1"/>
              </a:solidFill>
              <a:latin typeface="Arial"/>
              <a:ea typeface="Arial"/>
              <a:cs typeface="Arial"/>
              <a:sym typeface="Arial"/>
            </a:endParaRPr>
          </a:p>
          <a:p>
            <a:pPr indent="-599440" lvl="0" marL="635000" rtl="0" algn="l">
              <a:lnSpc>
                <a:spcPct val="90000"/>
              </a:lnSpc>
              <a:spcBef>
                <a:spcPts val="1400"/>
              </a:spcBef>
              <a:spcAft>
                <a:spcPts val="0"/>
              </a:spcAft>
              <a:buClr>
                <a:schemeClr val="dk1"/>
              </a:buClr>
              <a:buSzPts val="3000"/>
              <a:buFont typeface="Arial"/>
              <a:buAutoNum type="alphaUcPeriod"/>
            </a:pPr>
            <a:r>
              <a:rPr lang="en-US" sz="2800">
                <a:solidFill>
                  <a:schemeClr val="dk1"/>
                </a:solidFill>
                <a:latin typeface="Arial"/>
                <a:ea typeface="Arial"/>
                <a:cs typeface="Arial"/>
                <a:sym typeface="Arial"/>
              </a:rPr>
              <a:t>Insulin</a:t>
            </a:r>
            <a:endParaRPr sz="2800">
              <a:solidFill>
                <a:schemeClr val="dk1"/>
              </a:solidFill>
              <a:latin typeface="Arial"/>
              <a:ea typeface="Arial"/>
              <a:cs typeface="Arial"/>
              <a:sym typeface="Arial"/>
            </a:endParaRPr>
          </a:p>
          <a:p>
            <a:pPr indent="-599440" lvl="0" marL="635000" rtl="0" algn="l">
              <a:lnSpc>
                <a:spcPct val="90000"/>
              </a:lnSpc>
              <a:spcBef>
                <a:spcPts val="1400"/>
              </a:spcBef>
              <a:spcAft>
                <a:spcPts val="0"/>
              </a:spcAft>
              <a:buClr>
                <a:schemeClr val="dk1"/>
              </a:buClr>
              <a:buSzPts val="3000"/>
              <a:buFont typeface="Arial"/>
              <a:buAutoNum type="alphaUcPeriod"/>
            </a:pPr>
            <a:r>
              <a:rPr lang="en-US" sz="2800">
                <a:solidFill>
                  <a:schemeClr val="dk1"/>
                </a:solidFill>
                <a:latin typeface="Arial"/>
                <a:ea typeface="Arial"/>
                <a:cs typeface="Arial"/>
                <a:sym typeface="Arial"/>
              </a:rPr>
              <a:t>Nicotine</a:t>
            </a:r>
            <a:endParaRPr sz="2800">
              <a:solidFill>
                <a:schemeClr val="dk1"/>
              </a:solidFill>
              <a:latin typeface="Arial"/>
              <a:ea typeface="Arial"/>
              <a:cs typeface="Arial"/>
              <a:sym typeface="Arial"/>
            </a:endParaRPr>
          </a:p>
          <a:p>
            <a:pPr indent="-599440" lvl="0" marL="635000" rtl="0" algn="l">
              <a:lnSpc>
                <a:spcPct val="90000"/>
              </a:lnSpc>
              <a:spcBef>
                <a:spcPts val="1400"/>
              </a:spcBef>
              <a:spcAft>
                <a:spcPts val="0"/>
              </a:spcAft>
              <a:buClr>
                <a:schemeClr val="dk1"/>
              </a:buClr>
              <a:buSzPts val="3000"/>
              <a:buFont typeface="Arial"/>
              <a:buAutoNum type="alphaUcPeriod"/>
            </a:pPr>
            <a:r>
              <a:rPr lang="en-US" sz="2800">
                <a:solidFill>
                  <a:schemeClr val="dk1"/>
                </a:solidFill>
                <a:latin typeface="Arial"/>
                <a:ea typeface="Arial"/>
                <a:cs typeface="Arial"/>
                <a:sym typeface="Arial"/>
              </a:rPr>
              <a:t>Tylenol</a:t>
            </a:r>
            <a:endParaRPr sz="2800">
              <a:solidFill>
                <a:schemeClr val="dk1"/>
              </a:solidFill>
              <a:latin typeface="Arial"/>
              <a:ea typeface="Arial"/>
              <a:cs typeface="Arial"/>
              <a:sym typeface="Arial"/>
            </a:endParaRPr>
          </a:p>
        </p:txBody>
      </p:sp>
      <p:pic>
        <p:nvPicPr>
          <p:cNvPr id="178" name="Google Shape;178;p9"/>
          <p:cNvPicPr preferRelativeResize="0"/>
          <p:nvPr/>
        </p:nvPicPr>
        <p:blipFill rotWithShape="1">
          <a:blip r:embed="rId3">
            <a:alphaModFix/>
          </a:blip>
          <a:srcRect b="0" l="0" r="0" t="0"/>
          <a:stretch/>
        </p:blipFill>
        <p:spPr>
          <a:xfrm>
            <a:off x="9444942" y="4062953"/>
            <a:ext cx="2221535" cy="2349421"/>
          </a:xfrm>
          <a:prstGeom prst="rect">
            <a:avLst/>
          </a:prstGeom>
          <a:noFill/>
          <a:ln>
            <a:noFill/>
          </a:ln>
        </p:spPr>
      </p:pic>
      <p:pic>
        <p:nvPicPr>
          <p:cNvPr descr="A hand holding a thermometer in his mouth&#10;&#10;AI-generated content may be incorrect." id="179" name="Google Shape;179;p9"/>
          <p:cNvPicPr preferRelativeResize="0"/>
          <p:nvPr/>
        </p:nvPicPr>
        <p:blipFill rotWithShape="1">
          <a:blip r:embed="rId4">
            <a:alphaModFix/>
          </a:blip>
          <a:srcRect b="2249" l="22782" r="15071" t="7503"/>
          <a:stretch/>
        </p:blipFill>
        <p:spPr>
          <a:xfrm>
            <a:off x="8371099" y="813979"/>
            <a:ext cx="2965496" cy="3248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7"/>
          <p:cNvSpPr txBox="1"/>
          <p:nvPr>
            <p:ph type="title"/>
          </p:nvPr>
        </p:nvSpPr>
        <p:spPr>
          <a:xfrm>
            <a:off x="243492" y="1498862"/>
            <a:ext cx="2947482" cy="3330611"/>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Clr>
                <a:srgbClr val="002060"/>
              </a:buClr>
              <a:buSzPts val="3200"/>
              <a:buFont typeface="Calibri"/>
              <a:buNone/>
            </a:pPr>
            <a:r>
              <a:rPr lang="en-US" sz="3200" u="sng">
                <a:solidFill>
                  <a:srgbClr val="002060"/>
                </a:solidFill>
                <a:latin typeface="Arial"/>
                <a:ea typeface="Arial"/>
                <a:cs typeface="Arial"/>
                <a:sym typeface="Arial"/>
              </a:rPr>
              <a:t>Question 5:</a:t>
            </a: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 </a:t>
            </a: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Quel médicament dans cette liste n’est pas utilisé comme médicament ?</a:t>
            </a:r>
            <a:endParaRPr sz="1600">
              <a:latin typeface="Arial"/>
              <a:ea typeface="Arial"/>
              <a:cs typeface="Arial"/>
              <a:sym typeface="Arial"/>
            </a:endParaRPr>
          </a:p>
        </p:txBody>
      </p:sp>
      <p:sp>
        <p:nvSpPr>
          <p:cNvPr id="185" name="Google Shape;185;p27"/>
          <p:cNvSpPr txBox="1"/>
          <p:nvPr>
            <p:ph idx="1" type="body"/>
          </p:nvPr>
        </p:nvSpPr>
        <p:spPr>
          <a:xfrm>
            <a:off x="3896192" y="1849067"/>
            <a:ext cx="3474720" cy="2892615"/>
          </a:xfrm>
          <a:prstGeom prst="rect">
            <a:avLst/>
          </a:prstGeom>
          <a:noFill/>
          <a:ln>
            <a:noFill/>
          </a:ln>
        </p:spPr>
        <p:txBody>
          <a:bodyPr anchorCtr="0" anchor="t" bIns="45700" lIns="0" spcFirstLastPara="1" rIns="0" wrap="square" tIns="45700">
            <a:normAutofit/>
          </a:bodyPr>
          <a:lstStyle/>
          <a:p>
            <a:pPr indent="-586740" lvl="0" marL="635000" rtl="0" algn="l">
              <a:lnSpc>
                <a:spcPct val="90000"/>
              </a:lnSpc>
              <a:spcBef>
                <a:spcPts val="0"/>
              </a:spcBef>
              <a:spcAft>
                <a:spcPts val="0"/>
              </a:spcAft>
              <a:buClr>
                <a:schemeClr val="dk1"/>
              </a:buClr>
              <a:buSzPts val="2800"/>
              <a:buFont typeface="Arial"/>
              <a:buAutoNum type="alphaUcPeriod"/>
            </a:pPr>
            <a:r>
              <a:rPr lang="en-US" sz="3000">
                <a:solidFill>
                  <a:schemeClr val="dk1"/>
                </a:solidFill>
                <a:latin typeface="Arial"/>
                <a:ea typeface="Arial"/>
                <a:cs typeface="Arial"/>
                <a:sym typeface="Arial"/>
              </a:rPr>
              <a:t>Benadryl</a:t>
            </a:r>
            <a:endParaRPr sz="3000">
              <a:solidFill>
                <a:schemeClr val="dk1"/>
              </a:solidFill>
              <a:latin typeface="Arial"/>
              <a:ea typeface="Arial"/>
              <a:cs typeface="Arial"/>
              <a:sym typeface="Arial"/>
            </a:endParaRPr>
          </a:p>
          <a:p>
            <a:pPr indent="-586740" lvl="0" marL="635000" rtl="0" algn="l">
              <a:lnSpc>
                <a:spcPct val="90000"/>
              </a:lnSpc>
              <a:spcBef>
                <a:spcPts val="1400"/>
              </a:spcBef>
              <a:spcAft>
                <a:spcPts val="0"/>
              </a:spcAft>
              <a:buClr>
                <a:schemeClr val="dk1"/>
              </a:buClr>
              <a:buSzPts val="2800"/>
              <a:buFont typeface="Arial"/>
              <a:buAutoNum type="alphaUcPeriod"/>
            </a:pPr>
            <a:r>
              <a:rPr lang="en-US" sz="3000">
                <a:solidFill>
                  <a:schemeClr val="dk1"/>
                </a:solidFill>
                <a:latin typeface="Arial"/>
                <a:ea typeface="Arial"/>
                <a:cs typeface="Arial"/>
                <a:sym typeface="Arial"/>
              </a:rPr>
              <a:t>Insulin</a:t>
            </a:r>
            <a:endParaRPr sz="3000">
              <a:solidFill>
                <a:schemeClr val="dk1"/>
              </a:solidFill>
              <a:latin typeface="Arial"/>
              <a:ea typeface="Arial"/>
              <a:cs typeface="Arial"/>
              <a:sym typeface="Arial"/>
            </a:endParaRPr>
          </a:p>
          <a:p>
            <a:pPr indent="-586740" lvl="0" marL="635000" rtl="0" algn="l">
              <a:lnSpc>
                <a:spcPct val="90000"/>
              </a:lnSpc>
              <a:spcBef>
                <a:spcPts val="1400"/>
              </a:spcBef>
              <a:spcAft>
                <a:spcPts val="0"/>
              </a:spcAft>
              <a:buClr>
                <a:schemeClr val="accent1"/>
              </a:buClr>
              <a:buSzPts val="2800"/>
              <a:buFont typeface="Arial"/>
              <a:buAutoNum type="alphaUcPeriod"/>
            </a:pPr>
            <a:r>
              <a:rPr b="1" lang="en-US" sz="3000">
                <a:solidFill>
                  <a:schemeClr val="accent1"/>
                </a:solidFill>
                <a:latin typeface="Arial"/>
                <a:ea typeface="Arial"/>
                <a:cs typeface="Arial"/>
                <a:sym typeface="Arial"/>
              </a:rPr>
              <a:t>Nicotine</a:t>
            </a:r>
            <a:endParaRPr b="1" sz="3000">
              <a:solidFill>
                <a:schemeClr val="accent1"/>
              </a:solidFill>
              <a:latin typeface="Arial"/>
              <a:ea typeface="Arial"/>
              <a:cs typeface="Arial"/>
              <a:sym typeface="Arial"/>
            </a:endParaRPr>
          </a:p>
          <a:p>
            <a:pPr indent="-586740" lvl="0" marL="635000" rtl="0" algn="l">
              <a:lnSpc>
                <a:spcPct val="90000"/>
              </a:lnSpc>
              <a:spcBef>
                <a:spcPts val="1400"/>
              </a:spcBef>
              <a:spcAft>
                <a:spcPts val="0"/>
              </a:spcAft>
              <a:buClr>
                <a:schemeClr val="dk1"/>
              </a:buClr>
              <a:buSzPts val="2800"/>
              <a:buFont typeface="Arial"/>
              <a:buAutoNum type="alphaUcPeriod"/>
            </a:pPr>
            <a:r>
              <a:rPr lang="en-US" sz="3000">
                <a:solidFill>
                  <a:schemeClr val="dk1"/>
                </a:solidFill>
                <a:latin typeface="Arial"/>
                <a:ea typeface="Arial"/>
                <a:cs typeface="Arial"/>
                <a:sym typeface="Arial"/>
              </a:rPr>
              <a:t>Tylenol</a:t>
            </a:r>
            <a:endParaRPr sz="3000">
              <a:solidFill>
                <a:schemeClr val="dk1"/>
              </a:solidFill>
              <a:latin typeface="Arial"/>
              <a:ea typeface="Arial"/>
              <a:cs typeface="Arial"/>
              <a:sym typeface="Arial"/>
            </a:endParaRPr>
          </a:p>
        </p:txBody>
      </p:sp>
      <p:pic>
        <p:nvPicPr>
          <p:cNvPr id="186" name="Google Shape;186;p27"/>
          <p:cNvPicPr preferRelativeResize="0"/>
          <p:nvPr/>
        </p:nvPicPr>
        <p:blipFill rotWithShape="1">
          <a:blip r:embed="rId3">
            <a:alphaModFix/>
          </a:blip>
          <a:srcRect b="0" l="0" r="0" t="0"/>
          <a:stretch/>
        </p:blipFill>
        <p:spPr>
          <a:xfrm>
            <a:off x="9144000" y="4363895"/>
            <a:ext cx="2337282" cy="2291547"/>
          </a:xfrm>
          <a:prstGeom prst="rect">
            <a:avLst/>
          </a:prstGeom>
          <a:noFill/>
          <a:ln>
            <a:noFill/>
          </a:ln>
        </p:spPr>
      </p:pic>
      <p:pic>
        <p:nvPicPr>
          <p:cNvPr descr="A hand holding a thermometer in his mouth&#10;&#10;AI-generated content may be incorrect." id="187" name="Google Shape;187;p27"/>
          <p:cNvPicPr preferRelativeResize="0"/>
          <p:nvPr/>
        </p:nvPicPr>
        <p:blipFill rotWithShape="1">
          <a:blip r:embed="rId4">
            <a:alphaModFix/>
          </a:blip>
          <a:srcRect b="2249" l="22782" r="15071" t="7503"/>
          <a:stretch/>
        </p:blipFill>
        <p:spPr>
          <a:xfrm>
            <a:off x="8371099" y="813979"/>
            <a:ext cx="2965496" cy="3248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5"/>
          <p:cNvSpPr txBox="1"/>
          <p:nvPr>
            <p:ph type="title"/>
          </p:nvPr>
        </p:nvSpPr>
        <p:spPr>
          <a:xfrm>
            <a:off x="240750" y="2527275"/>
            <a:ext cx="2971500" cy="1450800"/>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6:</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Que savez-vous sur le vapotage?</a:t>
            </a:r>
            <a:endParaRPr sz="3200">
              <a:latin typeface="Arial"/>
              <a:ea typeface="Arial"/>
              <a:cs typeface="Arial"/>
              <a:sym typeface="Arial"/>
            </a:endParaRPr>
          </a:p>
        </p:txBody>
      </p:sp>
      <p:sp>
        <p:nvSpPr>
          <p:cNvPr id="194" name="Google Shape;194;p15"/>
          <p:cNvSpPr txBox="1"/>
          <p:nvPr>
            <p:ph idx="1" type="body"/>
          </p:nvPr>
        </p:nvSpPr>
        <p:spPr>
          <a:xfrm>
            <a:off x="3864426" y="1734850"/>
            <a:ext cx="4824600" cy="4023300"/>
          </a:xfrm>
          <a:prstGeom prst="rect">
            <a:avLst/>
          </a:prstGeom>
          <a:noFill/>
          <a:ln>
            <a:noFill/>
          </a:ln>
        </p:spPr>
        <p:txBody>
          <a:bodyPr anchorCtr="0" anchor="t" bIns="45700" lIns="0" spcFirstLastPara="1" rIns="0" wrap="square" tIns="45700">
            <a:normAutofit/>
          </a:bodyPr>
          <a:lstStyle/>
          <a:p>
            <a:pPr indent="-419100" lvl="0" marL="457200" rtl="0" algn="l">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Je ne sais pas grand-chose à ce sujet</a:t>
            </a:r>
            <a:endParaRPr sz="3000">
              <a:solidFill>
                <a:schemeClr val="dk1"/>
              </a:solidFill>
              <a:latin typeface="Arial"/>
              <a:ea typeface="Arial"/>
              <a:cs typeface="Arial"/>
              <a:sym typeface="Arial"/>
            </a:endParaRPr>
          </a:p>
          <a:p>
            <a:pPr indent="-419100" lvl="0" marL="457200" rtl="0" algn="l">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Je connais un peu à ce sujet</a:t>
            </a:r>
            <a:endParaRPr sz="3000">
              <a:solidFill>
                <a:schemeClr val="dk1"/>
              </a:solidFill>
              <a:latin typeface="Arial"/>
              <a:ea typeface="Arial"/>
              <a:cs typeface="Arial"/>
              <a:sym typeface="Arial"/>
            </a:endParaRPr>
          </a:p>
          <a:p>
            <a:pPr indent="-419100" lvl="0" marL="457200" rtl="0" algn="l">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Je sais beaucoup de choses à ce sujet</a:t>
            </a:r>
            <a:endParaRPr sz="3000">
              <a:solidFill>
                <a:schemeClr val="dk1"/>
              </a:solidFill>
              <a:latin typeface="Arial"/>
              <a:ea typeface="Arial"/>
              <a:cs typeface="Arial"/>
              <a:sym typeface="Arial"/>
            </a:endParaRPr>
          </a:p>
          <a:p>
            <a:pPr indent="0" lvl="0" marL="457200" rtl="0" algn="l">
              <a:lnSpc>
                <a:spcPct val="90000"/>
              </a:lnSpc>
              <a:spcBef>
                <a:spcPts val="1400"/>
              </a:spcBef>
              <a:spcAft>
                <a:spcPts val="0"/>
              </a:spcAft>
              <a:buNone/>
            </a:pPr>
            <a:r>
              <a:t/>
            </a:r>
            <a:endParaRPr sz="2800">
              <a:solidFill>
                <a:schemeClr val="dk1"/>
              </a:solidFill>
              <a:latin typeface="Arial"/>
              <a:ea typeface="Arial"/>
              <a:cs typeface="Arial"/>
              <a:sym typeface="Arial"/>
            </a:endParaRPr>
          </a:p>
        </p:txBody>
      </p:sp>
      <p:pic>
        <p:nvPicPr>
          <p:cNvPr descr="Two speech bubbles" id="195" name="Google Shape;195;p15"/>
          <p:cNvPicPr preferRelativeResize="0"/>
          <p:nvPr>
            <p:ph idx="2" type="body"/>
          </p:nvPr>
        </p:nvPicPr>
        <p:blipFill rotWithShape="1">
          <a:blip r:embed="rId3">
            <a:alphaModFix/>
          </a:blip>
          <a:srcRect b="0" l="0" r="0" t="0"/>
          <a:stretch/>
        </p:blipFill>
        <p:spPr>
          <a:xfrm flipH="1">
            <a:off x="8688900" y="87850"/>
            <a:ext cx="3503100" cy="3474900"/>
          </a:xfrm>
          <a:prstGeom prst="rect">
            <a:avLst/>
          </a:prstGeom>
          <a:noFill/>
          <a:ln cap="flat" cmpd="sng" w="9525">
            <a:solidFill>
              <a:schemeClr val="lt1"/>
            </a:solidFill>
            <a:prstDash val="solid"/>
            <a:round/>
            <a:headEnd len="sm" w="sm" type="none"/>
            <a:tailEnd len="sm" w="sm" type="none"/>
          </a:ln>
        </p:spPr>
      </p:pic>
      <p:sp>
        <p:nvSpPr>
          <p:cNvPr id="196" name="Google Shape;196;p15"/>
          <p:cNvSpPr/>
          <p:nvPr/>
        </p:nvSpPr>
        <p:spPr>
          <a:xfrm>
            <a:off x="9894876" y="2527266"/>
            <a:ext cx="1447800" cy="1041300"/>
          </a:xfrm>
          <a:prstGeom prst="wedgeEllipseCallout">
            <a:avLst>
              <a:gd fmla="val -20833" name="adj1"/>
              <a:gd fmla="val 62500" name="adj2"/>
            </a:avLst>
          </a:prstGeom>
          <a:solidFill>
            <a:schemeClr val="accent5"/>
          </a:solidFill>
          <a:ln cap="flat" cmpd="sng" w="15875">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orbel"/>
              <a:buNone/>
            </a:pPr>
            <a:r>
              <a:t/>
            </a:r>
            <a:endParaRPr i="0" sz="5900" u="none" cap="none" strike="noStrike">
              <a:solidFill>
                <a:schemeClr val="lt1"/>
              </a:solidFill>
              <a:latin typeface="Caveat"/>
              <a:ea typeface="Caveat"/>
              <a:cs typeface="Caveat"/>
              <a:sym typeface="Caveat"/>
            </a:endParaRPr>
          </a:p>
        </p:txBody>
      </p:sp>
      <p:pic>
        <p:nvPicPr>
          <p:cNvPr id="197" name="Google Shape;197;p15"/>
          <p:cNvPicPr preferRelativeResize="0"/>
          <p:nvPr/>
        </p:nvPicPr>
        <p:blipFill rotWithShape="1">
          <a:blip r:embed="rId4">
            <a:alphaModFix/>
          </a:blip>
          <a:srcRect b="0" l="0" r="0" t="0"/>
          <a:stretch/>
        </p:blipFill>
        <p:spPr>
          <a:xfrm>
            <a:off x="10426400" y="4992550"/>
            <a:ext cx="1240077" cy="1240077"/>
          </a:xfrm>
          <a:prstGeom prst="rect">
            <a:avLst/>
          </a:prstGeom>
          <a:noFill/>
          <a:ln>
            <a:noFill/>
          </a:ln>
        </p:spPr>
      </p:pic>
      <p:sp>
        <p:nvSpPr>
          <p:cNvPr id="198" name="Google Shape;198;p15"/>
          <p:cNvSpPr txBox="1"/>
          <p:nvPr/>
        </p:nvSpPr>
        <p:spPr>
          <a:xfrm>
            <a:off x="10227875" y="2325425"/>
            <a:ext cx="867000" cy="95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5000">
                <a:solidFill>
                  <a:schemeClr val="lt1"/>
                </a:solidFill>
                <a:latin typeface="Caveat"/>
                <a:ea typeface="Caveat"/>
                <a:cs typeface="Caveat"/>
                <a:sym typeface="Caveat"/>
              </a:rPr>
              <a:t>….</a:t>
            </a:r>
            <a:endParaRPr sz="5000">
              <a:solidFill>
                <a:schemeClr val="lt1"/>
              </a:solidFill>
              <a:latin typeface="Caveat"/>
              <a:ea typeface="Caveat"/>
              <a:cs typeface="Caveat"/>
              <a:sym typeface="Cave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3" name="Shape 203"/>
        <p:cNvGrpSpPr/>
        <p:nvPr/>
      </p:nvGrpSpPr>
      <p:grpSpPr>
        <a:xfrm>
          <a:off x="0" y="0"/>
          <a:ext cx="0" cy="0"/>
          <a:chOff x="0" y="0"/>
          <a:chExt cx="0" cy="0"/>
        </a:xfrm>
      </p:grpSpPr>
      <p:sp>
        <p:nvSpPr>
          <p:cNvPr id="204" name="Google Shape;204;p16"/>
          <p:cNvSpPr/>
          <p:nvPr/>
        </p:nvSpPr>
        <p:spPr>
          <a:xfrm>
            <a:off x="1" y="758952"/>
            <a:ext cx="3443590" cy="5330952"/>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05" name="Google Shape;205;p16"/>
          <p:cNvSpPr/>
          <p:nvPr/>
        </p:nvSpPr>
        <p:spPr>
          <a:xfrm>
            <a:off x="11815864" y="758952"/>
            <a:ext cx="384048" cy="5330952"/>
          </a:xfrm>
          <a:prstGeom prst="rect">
            <a:avLst/>
          </a:prstGeom>
          <a:solidFill>
            <a:srgbClr val="C8C8C8">
              <a:alpha val="49411"/>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06" name="Google Shape;206;p16"/>
          <p:cNvSpPr/>
          <p:nvPr/>
        </p:nvSpPr>
        <p:spPr>
          <a:xfrm>
            <a:off x="0" y="759254"/>
            <a:ext cx="5608255" cy="5334001"/>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07" name="Google Shape;207;p16"/>
          <p:cNvSpPr txBox="1"/>
          <p:nvPr>
            <p:ph type="title"/>
          </p:nvPr>
        </p:nvSpPr>
        <p:spPr>
          <a:xfrm>
            <a:off x="289248" y="1123837"/>
            <a:ext cx="4998963" cy="12554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4900"/>
              <a:buFont typeface="Corbel"/>
              <a:buNone/>
            </a:pPr>
            <a:r>
              <a:rPr lang="en-US">
                <a:solidFill>
                  <a:srgbClr val="002060"/>
                </a:solidFill>
              </a:rPr>
              <a:t>Qu’est-ce qu’une vape ? </a:t>
            </a:r>
            <a:endParaRPr/>
          </a:p>
        </p:txBody>
      </p:sp>
      <p:sp>
        <p:nvSpPr>
          <p:cNvPr id="208" name="Google Shape;208;p16"/>
          <p:cNvSpPr txBox="1"/>
          <p:nvPr>
            <p:ph idx="1" type="body"/>
          </p:nvPr>
        </p:nvSpPr>
        <p:spPr>
          <a:xfrm>
            <a:off x="289249" y="2264229"/>
            <a:ext cx="4998962" cy="3520752"/>
          </a:xfrm>
          <a:prstGeom prst="rect">
            <a:avLst/>
          </a:prstGeom>
          <a:noFill/>
          <a:ln>
            <a:noFill/>
          </a:ln>
        </p:spPr>
        <p:txBody>
          <a:bodyPr anchorCtr="0" anchor="t" bIns="45700" lIns="91425" spcFirstLastPara="1" rIns="91425" wrap="square" tIns="45700">
            <a:normAutofit fontScale="70000" lnSpcReduction="10000"/>
          </a:bodyPr>
          <a:lstStyle/>
          <a:p>
            <a:pPr indent="-344170" lvl="0" marL="457200" rtl="0" algn="l">
              <a:spcBef>
                <a:spcPts val="1800"/>
              </a:spcBef>
              <a:spcAft>
                <a:spcPts val="0"/>
              </a:spcAft>
              <a:buSzPct val="100000"/>
              <a:buChar char="●"/>
            </a:pPr>
            <a:r>
              <a:rPr lang="en-US" sz="2600">
                <a:solidFill>
                  <a:srgbClr val="002060"/>
                </a:solidFill>
              </a:rPr>
              <a:t>Une vape est un appareil qui chauffe un liquide pour créer un aérosol que les gens inhalent.</a:t>
            </a:r>
            <a:endParaRPr sz="2600">
              <a:solidFill>
                <a:srgbClr val="002060"/>
              </a:solidFill>
            </a:endParaRPr>
          </a:p>
          <a:p>
            <a:pPr indent="-344170" lvl="0" marL="457200" rtl="0" algn="l">
              <a:spcBef>
                <a:spcPts val="1800"/>
              </a:spcBef>
              <a:spcAft>
                <a:spcPts val="0"/>
              </a:spcAft>
              <a:buSzPct val="100000"/>
              <a:buChar char="●"/>
            </a:pPr>
            <a:r>
              <a:rPr lang="en-US" sz="2600">
                <a:solidFill>
                  <a:srgbClr val="002060"/>
                </a:solidFill>
              </a:rPr>
              <a:t>Un aérosol est un mélange de minuscules particules liquides ou solides dans l’air.</a:t>
            </a:r>
            <a:endParaRPr sz="2600">
              <a:solidFill>
                <a:srgbClr val="002060"/>
              </a:solidFill>
            </a:endParaRPr>
          </a:p>
          <a:p>
            <a:pPr indent="-344170" lvl="0" marL="457200" rtl="0" algn="l">
              <a:spcBef>
                <a:spcPts val="1800"/>
              </a:spcBef>
              <a:spcAft>
                <a:spcPts val="0"/>
              </a:spcAft>
              <a:buSzPct val="100000"/>
              <a:buChar char="●"/>
            </a:pPr>
            <a:r>
              <a:rPr lang="en-US" sz="2600">
                <a:solidFill>
                  <a:srgbClr val="002060"/>
                </a:solidFill>
              </a:rPr>
              <a:t>Les vapes viennent dans différentes formes et tailles.</a:t>
            </a:r>
            <a:endParaRPr sz="2600">
              <a:solidFill>
                <a:srgbClr val="002060"/>
              </a:solidFill>
            </a:endParaRPr>
          </a:p>
          <a:p>
            <a:pPr indent="-344170" lvl="0" marL="457200" rtl="0" algn="l">
              <a:spcBef>
                <a:spcPts val="1800"/>
              </a:spcBef>
              <a:spcAft>
                <a:spcPts val="0"/>
              </a:spcAft>
              <a:buSzPct val="100000"/>
              <a:buChar char="●"/>
            </a:pPr>
            <a:r>
              <a:rPr lang="en-US" sz="2600">
                <a:solidFill>
                  <a:srgbClr val="002060"/>
                </a:solidFill>
              </a:rPr>
              <a:t>Ils peuvent ressembler à des cigarettes, des stylos, des boîtes de jus ou des clés USB.</a:t>
            </a:r>
            <a:endParaRPr sz="2600">
              <a:solidFill>
                <a:srgbClr val="002060"/>
              </a:solidFill>
            </a:endParaRPr>
          </a:p>
          <a:p>
            <a:pPr indent="0" lvl="0" marL="457200" rtl="0" algn="l">
              <a:lnSpc>
                <a:spcPct val="90000"/>
              </a:lnSpc>
              <a:spcBef>
                <a:spcPts val="1800"/>
              </a:spcBef>
              <a:spcAft>
                <a:spcPts val="0"/>
              </a:spcAft>
              <a:buNone/>
            </a:pPr>
            <a:r>
              <a:t/>
            </a:r>
            <a:endParaRPr sz="2600">
              <a:solidFill>
                <a:srgbClr val="002060"/>
              </a:solidFill>
            </a:endParaRPr>
          </a:p>
          <a:p>
            <a:pPr indent="73660" lvl="0" marL="91440" rtl="0" algn="l">
              <a:lnSpc>
                <a:spcPct val="90000"/>
              </a:lnSpc>
              <a:spcBef>
                <a:spcPts val="0"/>
              </a:spcBef>
              <a:spcAft>
                <a:spcPts val="0"/>
              </a:spcAft>
              <a:buSzPct val="140540"/>
              <a:buNone/>
            </a:pPr>
            <a:r>
              <a:t/>
            </a:r>
            <a:endParaRPr>
              <a:solidFill>
                <a:srgbClr val="FFFFFF"/>
              </a:solidFill>
            </a:endParaRPr>
          </a:p>
        </p:txBody>
      </p:sp>
      <p:pic>
        <p:nvPicPr>
          <p:cNvPr id="209" name="Google Shape;209;p16" title="iStock-1626799640 (2).jpg"/>
          <p:cNvPicPr preferRelativeResize="0"/>
          <p:nvPr/>
        </p:nvPicPr>
        <p:blipFill>
          <a:blip r:embed="rId3">
            <a:alphaModFix/>
          </a:blip>
          <a:stretch>
            <a:fillRect/>
          </a:stretch>
        </p:blipFill>
        <p:spPr>
          <a:xfrm>
            <a:off x="5700675" y="1170700"/>
            <a:ext cx="6339074" cy="42289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4FBFD"/>
            </a:gs>
            <a:gs pos="74000">
              <a:srgbClr val="A7E0EA"/>
            </a:gs>
            <a:gs pos="100000">
              <a:srgbClr val="C4EAF1"/>
            </a:gs>
          </a:gsLst>
          <a:lin ang="5400000" scaled="0"/>
        </a:gradFill>
      </p:bgPr>
    </p:bg>
    <p:spTree>
      <p:nvGrpSpPr>
        <p:cNvPr id="214" name="Shape 214"/>
        <p:cNvGrpSpPr/>
        <p:nvPr/>
      </p:nvGrpSpPr>
      <p:grpSpPr>
        <a:xfrm>
          <a:off x="0" y="0"/>
          <a:ext cx="0" cy="0"/>
          <a:chOff x="0" y="0"/>
          <a:chExt cx="0" cy="0"/>
        </a:xfrm>
      </p:grpSpPr>
      <p:sp>
        <p:nvSpPr>
          <p:cNvPr id="215" name="Google Shape;215;p34"/>
          <p:cNvSpPr/>
          <p:nvPr/>
        </p:nvSpPr>
        <p:spPr>
          <a:xfrm>
            <a:off x="1" y="758952"/>
            <a:ext cx="3443590" cy="5330952"/>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16" name="Google Shape;216;p34"/>
          <p:cNvSpPr/>
          <p:nvPr/>
        </p:nvSpPr>
        <p:spPr>
          <a:xfrm>
            <a:off x="11815864" y="758952"/>
            <a:ext cx="384048" cy="5330952"/>
          </a:xfrm>
          <a:prstGeom prst="rect">
            <a:avLst/>
          </a:prstGeom>
          <a:solidFill>
            <a:srgbClr val="C8C8C8">
              <a:alpha val="49411"/>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17" name="Google Shape;217;p34"/>
          <p:cNvSpPr/>
          <p:nvPr/>
        </p:nvSpPr>
        <p:spPr>
          <a:xfrm>
            <a:off x="0" y="0"/>
            <a:ext cx="12191999" cy="6858000"/>
          </a:xfrm>
          <a:prstGeom prst="rect">
            <a:avLst/>
          </a:prstGeom>
          <a:gradFill>
            <a:gsLst>
              <a:gs pos="0">
                <a:srgbClr val="F4FBFD"/>
              </a:gs>
              <a:gs pos="74000">
                <a:srgbClr val="A7E0EA"/>
              </a:gs>
              <a:gs pos="100000">
                <a:srgbClr val="C4EAF1"/>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18" name="Google Shape;218;p34"/>
          <p:cNvSpPr/>
          <p:nvPr/>
        </p:nvSpPr>
        <p:spPr>
          <a:xfrm>
            <a:off x="0" y="761999"/>
            <a:ext cx="7052486" cy="5334001"/>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19" name="Google Shape;219;p34"/>
          <p:cNvSpPr txBox="1"/>
          <p:nvPr>
            <p:ph type="title"/>
          </p:nvPr>
        </p:nvSpPr>
        <p:spPr>
          <a:xfrm>
            <a:off x="289248" y="1123837"/>
            <a:ext cx="6451110" cy="12554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4900"/>
              <a:buFont typeface="Corbel"/>
              <a:buNone/>
            </a:pPr>
            <a:r>
              <a:rPr lang="en-US" sz="3200">
                <a:solidFill>
                  <a:srgbClr val="002060"/>
                </a:solidFill>
              </a:rPr>
              <a:t>Qu’est-ce que les gens inhalent à partir d’une vape ?</a:t>
            </a:r>
            <a:endParaRPr/>
          </a:p>
        </p:txBody>
      </p:sp>
      <p:sp>
        <p:nvSpPr>
          <p:cNvPr id="220" name="Google Shape;220;p34"/>
          <p:cNvSpPr txBox="1"/>
          <p:nvPr>
            <p:ph idx="1" type="body"/>
          </p:nvPr>
        </p:nvSpPr>
        <p:spPr>
          <a:xfrm>
            <a:off x="289248" y="2510395"/>
            <a:ext cx="6451109" cy="3274586"/>
          </a:xfrm>
          <a:prstGeom prst="rect">
            <a:avLst/>
          </a:prstGeom>
          <a:noFill/>
          <a:ln>
            <a:noFill/>
          </a:ln>
        </p:spPr>
        <p:txBody>
          <a:bodyPr anchorCtr="0" anchor="t" bIns="45700" lIns="91425" spcFirstLastPara="1" rIns="91425" wrap="square" tIns="45700">
            <a:normAutofit/>
          </a:bodyPr>
          <a:lstStyle/>
          <a:p>
            <a:pPr indent="-182880" lvl="0" marL="182880" rtl="0" algn="l">
              <a:lnSpc>
                <a:spcPct val="90000"/>
              </a:lnSpc>
              <a:spcBef>
                <a:spcPts val="1200"/>
              </a:spcBef>
              <a:spcAft>
                <a:spcPts val="0"/>
              </a:spcAft>
              <a:buSzPts val="2000"/>
              <a:buNone/>
            </a:pPr>
            <a:r>
              <a:rPr lang="en-US">
                <a:solidFill>
                  <a:srgbClr val="002060"/>
                </a:solidFill>
              </a:rPr>
              <a:t>Les personnes qui utilisent des vapos inhalent un aérosol. Cet aérosol est dangereux car il contient :</a:t>
            </a:r>
            <a:endParaRPr/>
          </a:p>
          <a:p>
            <a:pPr indent="-330200" lvl="0" marL="457200" rtl="0" algn="l">
              <a:spcBef>
                <a:spcPts val="1200"/>
              </a:spcBef>
              <a:spcAft>
                <a:spcPts val="0"/>
              </a:spcAft>
              <a:buClr>
                <a:srgbClr val="002060"/>
              </a:buClr>
              <a:buSzPts val="1600"/>
              <a:buChar char="▪"/>
            </a:pPr>
            <a:r>
              <a:rPr b="1" lang="en-US">
                <a:solidFill>
                  <a:srgbClr val="002060"/>
                </a:solidFill>
              </a:rPr>
              <a:t>Nicotine (un drouge)</a:t>
            </a:r>
            <a:endParaRPr b="1">
              <a:solidFill>
                <a:srgbClr val="002060"/>
              </a:solidFill>
            </a:endParaRPr>
          </a:p>
          <a:p>
            <a:pPr indent="-330200" lvl="0" marL="457200" rtl="0" algn="l">
              <a:spcBef>
                <a:spcPts val="1200"/>
              </a:spcBef>
              <a:spcAft>
                <a:spcPts val="0"/>
              </a:spcAft>
              <a:buClr>
                <a:srgbClr val="002060"/>
              </a:buClr>
              <a:buSzPts val="1600"/>
              <a:buChar char="▪"/>
            </a:pPr>
            <a:r>
              <a:rPr b="1" lang="en-US">
                <a:solidFill>
                  <a:srgbClr val="002060"/>
                </a:solidFill>
              </a:rPr>
              <a:t>Arômes</a:t>
            </a:r>
            <a:endParaRPr b="1">
              <a:solidFill>
                <a:srgbClr val="002060"/>
              </a:solidFill>
            </a:endParaRPr>
          </a:p>
          <a:p>
            <a:pPr indent="-330200" lvl="0" marL="457200" rtl="0" algn="l">
              <a:spcBef>
                <a:spcPts val="1200"/>
              </a:spcBef>
              <a:spcAft>
                <a:spcPts val="0"/>
              </a:spcAft>
              <a:buClr>
                <a:srgbClr val="002060"/>
              </a:buClr>
              <a:buSzPts val="1600"/>
              <a:buChar char="▪"/>
            </a:pPr>
            <a:r>
              <a:rPr b="1" lang="en-US">
                <a:solidFill>
                  <a:srgbClr val="002060"/>
                </a:solidFill>
              </a:rPr>
              <a:t>Produits chimiques </a:t>
            </a:r>
            <a:endParaRPr b="1">
              <a:solidFill>
                <a:srgbClr val="002060"/>
              </a:solidFill>
            </a:endParaRPr>
          </a:p>
          <a:p>
            <a:pPr indent="-330200" lvl="0" marL="457200" rtl="0" algn="l">
              <a:spcBef>
                <a:spcPts val="1200"/>
              </a:spcBef>
              <a:spcAft>
                <a:spcPts val="0"/>
              </a:spcAft>
              <a:buClr>
                <a:srgbClr val="002060"/>
              </a:buClr>
              <a:buSzPts val="1600"/>
              <a:buChar char="▪"/>
            </a:pPr>
            <a:r>
              <a:rPr b="1" lang="en-US">
                <a:solidFill>
                  <a:srgbClr val="002060"/>
                </a:solidFill>
              </a:rPr>
              <a:t>Métaux lourds</a:t>
            </a:r>
            <a:endParaRPr b="1">
              <a:solidFill>
                <a:srgbClr val="002060"/>
              </a:solidFill>
            </a:endParaRPr>
          </a:p>
          <a:p>
            <a:pPr indent="0" lvl="0" marL="0" rtl="0" algn="l">
              <a:lnSpc>
                <a:spcPct val="90000"/>
              </a:lnSpc>
              <a:spcBef>
                <a:spcPts val="1200"/>
              </a:spcBef>
              <a:spcAft>
                <a:spcPts val="0"/>
              </a:spcAft>
              <a:buNone/>
            </a:pPr>
            <a:r>
              <a:t/>
            </a:r>
            <a:endParaRPr b="1">
              <a:solidFill>
                <a:srgbClr val="002060"/>
              </a:solidFill>
            </a:endParaRPr>
          </a:p>
          <a:p>
            <a:pPr indent="73660" lvl="0" marL="91440" rtl="0" algn="l">
              <a:lnSpc>
                <a:spcPct val="90000"/>
              </a:lnSpc>
              <a:spcBef>
                <a:spcPts val="0"/>
              </a:spcBef>
              <a:spcAft>
                <a:spcPts val="0"/>
              </a:spcAft>
              <a:buSzPts val="2600"/>
              <a:buNone/>
            </a:pPr>
            <a:r>
              <a:t/>
            </a:r>
            <a:endParaRPr>
              <a:solidFill>
                <a:srgbClr val="FFFFFF"/>
              </a:solidFill>
            </a:endParaRPr>
          </a:p>
        </p:txBody>
      </p:sp>
      <p:sp>
        <p:nvSpPr>
          <p:cNvPr id="221" name="Google Shape;221;p34"/>
          <p:cNvSpPr/>
          <p:nvPr/>
        </p:nvSpPr>
        <p:spPr>
          <a:xfrm>
            <a:off x="11815864" y="758952"/>
            <a:ext cx="384048" cy="5330952"/>
          </a:xfrm>
          <a:prstGeom prst="rect">
            <a:avLst/>
          </a:prstGeom>
          <a:solidFill>
            <a:srgbClr val="C8C8C8">
              <a:alpha val="49411"/>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222" name="Google Shape;222;p34" title="iStock-1403138368.jpg"/>
          <p:cNvPicPr preferRelativeResize="0"/>
          <p:nvPr/>
        </p:nvPicPr>
        <p:blipFill>
          <a:blip r:embed="rId3">
            <a:alphaModFix/>
          </a:blip>
          <a:stretch>
            <a:fillRect/>
          </a:stretch>
        </p:blipFill>
        <p:spPr>
          <a:xfrm rot="5400000">
            <a:off x="6770138" y="2525151"/>
            <a:ext cx="5328074" cy="19987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7"/>
          <p:cNvSpPr txBox="1"/>
          <p:nvPr>
            <p:ph type="title"/>
          </p:nvPr>
        </p:nvSpPr>
        <p:spPr>
          <a:xfrm>
            <a:off x="252919" y="1123837"/>
            <a:ext cx="2947482" cy="3378715"/>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7:</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Quelle drogue est dans les cigarettes et les vapos ? </a:t>
            </a:r>
            <a:endParaRPr sz="3200">
              <a:latin typeface="Arial"/>
              <a:ea typeface="Arial"/>
              <a:cs typeface="Arial"/>
              <a:sym typeface="Arial"/>
            </a:endParaRPr>
          </a:p>
        </p:txBody>
      </p:sp>
      <p:sp>
        <p:nvSpPr>
          <p:cNvPr id="228" name="Google Shape;228;p17"/>
          <p:cNvSpPr txBox="1"/>
          <p:nvPr>
            <p:ph idx="1" type="body"/>
          </p:nvPr>
        </p:nvSpPr>
        <p:spPr>
          <a:xfrm>
            <a:off x="4202861" y="1575000"/>
            <a:ext cx="3148200" cy="4023300"/>
          </a:xfrm>
          <a:prstGeom prst="rect">
            <a:avLst/>
          </a:prstGeom>
          <a:noFill/>
          <a:ln>
            <a:noFill/>
          </a:ln>
        </p:spPr>
        <p:txBody>
          <a:bodyPr anchorCtr="0" anchor="t" bIns="45700" lIns="0" spcFirstLastPara="1" rIns="0" wrap="square" tIns="45700">
            <a:normAutofit fontScale="70000" lnSpcReduction="20000"/>
          </a:bodyPr>
          <a:lstStyle/>
          <a:p>
            <a:pPr indent="-417512" lvl="0" marL="457200" rtl="0" algn="l">
              <a:lnSpc>
                <a:spcPct val="115000"/>
              </a:lnSpc>
              <a:spcBef>
                <a:spcPts val="1400"/>
              </a:spcBef>
              <a:spcAft>
                <a:spcPts val="0"/>
              </a:spcAft>
              <a:buClr>
                <a:schemeClr val="dk1"/>
              </a:buClr>
              <a:buSzPct val="99166"/>
              <a:buFont typeface="Arial"/>
              <a:buAutoNum type="alphaUcPeriod"/>
            </a:pPr>
            <a:r>
              <a:rPr lang="en-US" sz="4285">
                <a:solidFill>
                  <a:schemeClr val="dk1"/>
                </a:solidFill>
                <a:latin typeface="Arial"/>
                <a:ea typeface="Arial"/>
                <a:cs typeface="Arial"/>
                <a:sym typeface="Arial"/>
              </a:rPr>
              <a:t>Caféine</a:t>
            </a:r>
            <a:endParaRPr sz="4285">
              <a:solidFill>
                <a:schemeClr val="dk1"/>
              </a:solidFill>
              <a:latin typeface="Arial"/>
              <a:ea typeface="Arial"/>
              <a:cs typeface="Arial"/>
              <a:sym typeface="Arial"/>
            </a:endParaRPr>
          </a:p>
          <a:p>
            <a:pPr indent="-417512" lvl="0" marL="457200" rtl="0" algn="l">
              <a:lnSpc>
                <a:spcPct val="115000"/>
              </a:lnSpc>
              <a:spcBef>
                <a:spcPts val="1400"/>
              </a:spcBef>
              <a:spcAft>
                <a:spcPts val="0"/>
              </a:spcAft>
              <a:buClr>
                <a:schemeClr val="dk1"/>
              </a:buClr>
              <a:buSzPct val="99166"/>
              <a:buFont typeface="Arial"/>
              <a:buAutoNum type="alphaUcPeriod"/>
            </a:pPr>
            <a:r>
              <a:rPr lang="en-US" sz="4285">
                <a:solidFill>
                  <a:schemeClr val="dk1"/>
                </a:solidFill>
                <a:latin typeface="Arial"/>
                <a:ea typeface="Arial"/>
                <a:cs typeface="Arial"/>
                <a:sym typeface="Arial"/>
              </a:rPr>
              <a:t>Nicotine</a:t>
            </a:r>
            <a:endParaRPr sz="4285">
              <a:solidFill>
                <a:schemeClr val="dk1"/>
              </a:solidFill>
              <a:latin typeface="Arial"/>
              <a:ea typeface="Arial"/>
              <a:cs typeface="Arial"/>
              <a:sym typeface="Arial"/>
            </a:endParaRPr>
          </a:p>
          <a:p>
            <a:pPr indent="-417512" lvl="0" marL="457200" rtl="0" algn="l">
              <a:lnSpc>
                <a:spcPct val="115000"/>
              </a:lnSpc>
              <a:spcBef>
                <a:spcPts val="1400"/>
              </a:spcBef>
              <a:spcAft>
                <a:spcPts val="0"/>
              </a:spcAft>
              <a:buClr>
                <a:schemeClr val="dk1"/>
              </a:buClr>
              <a:buSzPct val="99166"/>
              <a:buFont typeface="Arial"/>
              <a:buAutoNum type="alphaUcPeriod"/>
            </a:pPr>
            <a:r>
              <a:rPr lang="en-US" sz="4285">
                <a:solidFill>
                  <a:schemeClr val="dk1"/>
                </a:solidFill>
                <a:latin typeface="Arial"/>
                <a:ea typeface="Arial"/>
                <a:cs typeface="Arial"/>
                <a:sym typeface="Arial"/>
              </a:rPr>
              <a:t>Alcool</a:t>
            </a:r>
            <a:endParaRPr sz="4285">
              <a:solidFill>
                <a:schemeClr val="dk1"/>
              </a:solidFill>
              <a:latin typeface="Arial"/>
              <a:ea typeface="Arial"/>
              <a:cs typeface="Arial"/>
              <a:sym typeface="Arial"/>
            </a:endParaRPr>
          </a:p>
          <a:p>
            <a:pPr indent="-417512" lvl="0" marL="457200" rtl="0" algn="l">
              <a:lnSpc>
                <a:spcPct val="115000"/>
              </a:lnSpc>
              <a:spcBef>
                <a:spcPts val="1400"/>
              </a:spcBef>
              <a:spcAft>
                <a:spcPts val="0"/>
              </a:spcAft>
              <a:buClr>
                <a:schemeClr val="dk1"/>
              </a:buClr>
              <a:buSzPct val="99166"/>
              <a:buFont typeface="Arial"/>
              <a:buAutoNum type="alphaUcPeriod"/>
            </a:pPr>
            <a:r>
              <a:rPr lang="en-US" sz="4285">
                <a:solidFill>
                  <a:schemeClr val="dk1"/>
                </a:solidFill>
                <a:latin typeface="Arial"/>
                <a:ea typeface="Arial"/>
                <a:cs typeface="Arial"/>
                <a:sym typeface="Arial"/>
              </a:rPr>
              <a:t>Tylenol </a:t>
            </a:r>
            <a:endParaRPr sz="4285">
              <a:solidFill>
                <a:schemeClr val="dk1"/>
              </a:solidFill>
              <a:latin typeface="Arial"/>
              <a:ea typeface="Arial"/>
              <a:cs typeface="Arial"/>
              <a:sym typeface="Arial"/>
            </a:endParaRPr>
          </a:p>
          <a:p>
            <a:pPr indent="0" lvl="0" marL="0" rtl="0" algn="l">
              <a:lnSpc>
                <a:spcPct val="115000"/>
              </a:lnSpc>
              <a:spcBef>
                <a:spcPts val="1400"/>
              </a:spcBef>
              <a:spcAft>
                <a:spcPts val="0"/>
              </a:spcAft>
              <a:buNone/>
            </a:pPr>
            <a:r>
              <a:t/>
            </a:r>
            <a:endParaRPr sz="4000">
              <a:solidFill>
                <a:schemeClr val="dk1"/>
              </a:solidFill>
            </a:endParaRPr>
          </a:p>
          <a:p>
            <a:pPr indent="-317500" lvl="0" marL="635000" rtl="0" algn="l">
              <a:lnSpc>
                <a:spcPct val="90000"/>
              </a:lnSpc>
              <a:spcBef>
                <a:spcPts val="1400"/>
              </a:spcBef>
              <a:spcAft>
                <a:spcPts val="0"/>
              </a:spcAft>
              <a:buSzPct val="100000"/>
              <a:buFont typeface="Noto Sans Symbols"/>
              <a:buNone/>
            </a:pPr>
            <a:r>
              <a:t/>
            </a:r>
            <a:endParaRPr sz="4000">
              <a:solidFill>
                <a:srgbClr val="002060"/>
              </a:solidFill>
            </a:endParaRPr>
          </a:p>
          <a:p>
            <a:pPr indent="-317500" lvl="0" marL="635000" rtl="0" algn="l">
              <a:lnSpc>
                <a:spcPct val="90000"/>
              </a:lnSpc>
              <a:spcBef>
                <a:spcPts val="1400"/>
              </a:spcBef>
              <a:spcAft>
                <a:spcPts val="0"/>
              </a:spcAft>
              <a:buSzPct val="100000"/>
              <a:buFont typeface="Noto Sans Symbols"/>
              <a:buNone/>
            </a:pPr>
            <a:r>
              <a:t/>
            </a:r>
            <a:endParaRPr sz="4000">
              <a:solidFill>
                <a:srgbClr val="002060"/>
              </a:solidFill>
            </a:endParaRPr>
          </a:p>
        </p:txBody>
      </p:sp>
      <p:pic>
        <p:nvPicPr>
          <p:cNvPr id="229" name="Google Shape;229;p17"/>
          <p:cNvPicPr preferRelativeResize="0"/>
          <p:nvPr/>
        </p:nvPicPr>
        <p:blipFill rotWithShape="1">
          <a:blip r:embed="rId3">
            <a:alphaModFix/>
          </a:blip>
          <a:srcRect b="0" l="0" r="0" t="0"/>
          <a:stretch/>
        </p:blipFill>
        <p:spPr>
          <a:xfrm>
            <a:off x="9491241" y="4844462"/>
            <a:ext cx="1665950" cy="1616594"/>
          </a:xfrm>
          <a:prstGeom prst="rect">
            <a:avLst/>
          </a:prstGeom>
          <a:noFill/>
          <a:ln>
            <a:noFill/>
          </a:ln>
        </p:spPr>
      </p:pic>
      <p:grpSp>
        <p:nvGrpSpPr>
          <p:cNvPr id="230" name="Google Shape;230;p17"/>
          <p:cNvGrpSpPr/>
          <p:nvPr/>
        </p:nvGrpSpPr>
        <p:grpSpPr>
          <a:xfrm>
            <a:off x="7888603" y="1417360"/>
            <a:ext cx="3701887" cy="3080184"/>
            <a:chOff x="7888603" y="1417360"/>
            <a:chExt cx="3701887" cy="3080184"/>
          </a:xfrm>
        </p:grpSpPr>
        <p:pic>
          <p:nvPicPr>
            <p:cNvPr descr="A group of cigarettes and a cigarette&#10;&#10;AI-generated content may be incorrect." id="231" name="Google Shape;231;p17"/>
            <p:cNvPicPr preferRelativeResize="0"/>
            <p:nvPr/>
          </p:nvPicPr>
          <p:blipFill rotWithShape="1">
            <a:blip r:embed="rId4">
              <a:alphaModFix/>
            </a:blip>
            <a:srcRect b="0" l="28366" r="50000" t="0"/>
            <a:stretch/>
          </p:blipFill>
          <p:spPr>
            <a:xfrm>
              <a:off x="7888603" y="1417360"/>
              <a:ext cx="1665950" cy="3080184"/>
            </a:xfrm>
            <a:prstGeom prst="rect">
              <a:avLst/>
            </a:prstGeom>
            <a:noFill/>
            <a:ln>
              <a:noFill/>
            </a:ln>
          </p:spPr>
        </p:pic>
        <p:pic>
          <p:nvPicPr>
            <p:cNvPr id="232" name="Google Shape;232;p17"/>
            <p:cNvPicPr preferRelativeResize="0"/>
            <p:nvPr/>
          </p:nvPicPr>
          <p:blipFill rotWithShape="1">
            <a:blip r:embed="rId5">
              <a:alphaModFix/>
            </a:blip>
            <a:srcRect b="0" l="66021" r="0" t="0"/>
            <a:stretch/>
          </p:blipFill>
          <p:spPr>
            <a:xfrm>
              <a:off x="9554150" y="1417360"/>
              <a:ext cx="2036340" cy="3078747"/>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5"/>
          <p:cNvSpPr txBox="1"/>
          <p:nvPr>
            <p:ph type="title"/>
          </p:nvPr>
        </p:nvSpPr>
        <p:spPr>
          <a:xfrm>
            <a:off x="252919" y="1123837"/>
            <a:ext cx="2947482" cy="3378715"/>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7:</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Quelle drogue est dans les cigarettes et les vapos ? </a:t>
            </a:r>
            <a:endParaRPr sz="3200">
              <a:latin typeface="Arial"/>
              <a:ea typeface="Arial"/>
              <a:cs typeface="Arial"/>
              <a:sym typeface="Arial"/>
            </a:endParaRPr>
          </a:p>
        </p:txBody>
      </p:sp>
      <p:sp>
        <p:nvSpPr>
          <p:cNvPr id="238" name="Google Shape;238;p35"/>
          <p:cNvSpPr txBox="1"/>
          <p:nvPr>
            <p:ph idx="1" type="body"/>
          </p:nvPr>
        </p:nvSpPr>
        <p:spPr>
          <a:xfrm>
            <a:off x="4143736" y="1417350"/>
            <a:ext cx="3148315" cy="4023300"/>
          </a:xfrm>
          <a:prstGeom prst="rect">
            <a:avLst/>
          </a:prstGeom>
          <a:noFill/>
          <a:ln>
            <a:noFill/>
          </a:ln>
        </p:spPr>
        <p:txBody>
          <a:bodyPr anchorCtr="0" anchor="t" bIns="45700" lIns="0" spcFirstLastPara="1" rIns="0" wrap="square" tIns="45700">
            <a:normAutofit fontScale="70000" lnSpcReduction="20000"/>
          </a:bodyPr>
          <a:lstStyle/>
          <a:p>
            <a:pPr indent="-421640" lvl="0" marL="457200" rtl="0" algn="l">
              <a:lnSpc>
                <a:spcPct val="115000"/>
              </a:lnSpc>
              <a:spcBef>
                <a:spcPts val="1400"/>
              </a:spcBef>
              <a:spcAft>
                <a:spcPts val="0"/>
              </a:spcAft>
              <a:buClr>
                <a:schemeClr val="dk1"/>
              </a:buClr>
              <a:buSzPct val="101333"/>
              <a:buFont typeface="Arial"/>
              <a:buAutoNum type="alphaUcPeriod"/>
            </a:pPr>
            <a:r>
              <a:rPr lang="en-US" sz="4285">
                <a:solidFill>
                  <a:schemeClr val="dk1"/>
                </a:solidFill>
                <a:latin typeface="Arial"/>
                <a:ea typeface="Arial"/>
                <a:cs typeface="Arial"/>
                <a:sym typeface="Arial"/>
              </a:rPr>
              <a:t>Caféine</a:t>
            </a:r>
            <a:endParaRPr sz="4285">
              <a:solidFill>
                <a:schemeClr val="dk1"/>
              </a:solidFill>
              <a:latin typeface="Arial"/>
              <a:ea typeface="Arial"/>
              <a:cs typeface="Arial"/>
              <a:sym typeface="Arial"/>
            </a:endParaRPr>
          </a:p>
          <a:p>
            <a:pPr indent="-421640" lvl="0" marL="457200" rtl="0" algn="l">
              <a:lnSpc>
                <a:spcPct val="115000"/>
              </a:lnSpc>
              <a:spcBef>
                <a:spcPts val="1400"/>
              </a:spcBef>
              <a:spcAft>
                <a:spcPts val="0"/>
              </a:spcAft>
              <a:buClr>
                <a:schemeClr val="accent1"/>
              </a:buClr>
              <a:buSzPct val="101333"/>
              <a:buFont typeface="Arial"/>
              <a:buAutoNum type="alphaUcPeriod"/>
            </a:pPr>
            <a:r>
              <a:rPr b="1" lang="en-US" sz="4285">
                <a:solidFill>
                  <a:schemeClr val="accent1"/>
                </a:solidFill>
                <a:latin typeface="Arial"/>
                <a:ea typeface="Arial"/>
                <a:cs typeface="Arial"/>
                <a:sym typeface="Arial"/>
              </a:rPr>
              <a:t>Nicotine</a:t>
            </a:r>
            <a:endParaRPr b="1" sz="4285">
              <a:solidFill>
                <a:schemeClr val="accent1"/>
              </a:solidFill>
              <a:latin typeface="Arial"/>
              <a:ea typeface="Arial"/>
              <a:cs typeface="Arial"/>
              <a:sym typeface="Arial"/>
            </a:endParaRPr>
          </a:p>
          <a:p>
            <a:pPr indent="-421640" lvl="0" marL="457200" rtl="0" algn="l">
              <a:lnSpc>
                <a:spcPct val="115000"/>
              </a:lnSpc>
              <a:spcBef>
                <a:spcPts val="1400"/>
              </a:spcBef>
              <a:spcAft>
                <a:spcPts val="0"/>
              </a:spcAft>
              <a:buClr>
                <a:schemeClr val="dk1"/>
              </a:buClr>
              <a:buSzPct val="101333"/>
              <a:buFont typeface="Arial"/>
              <a:buAutoNum type="alphaUcPeriod"/>
            </a:pPr>
            <a:r>
              <a:rPr lang="en-US" sz="4285">
                <a:solidFill>
                  <a:schemeClr val="dk1"/>
                </a:solidFill>
                <a:latin typeface="Arial"/>
                <a:ea typeface="Arial"/>
                <a:cs typeface="Arial"/>
                <a:sym typeface="Arial"/>
              </a:rPr>
              <a:t>Alcool</a:t>
            </a:r>
            <a:endParaRPr sz="4285">
              <a:solidFill>
                <a:schemeClr val="dk1"/>
              </a:solidFill>
              <a:latin typeface="Arial"/>
              <a:ea typeface="Arial"/>
              <a:cs typeface="Arial"/>
              <a:sym typeface="Arial"/>
            </a:endParaRPr>
          </a:p>
          <a:p>
            <a:pPr indent="-421640" lvl="0" marL="457200" rtl="0" algn="l">
              <a:lnSpc>
                <a:spcPct val="115000"/>
              </a:lnSpc>
              <a:spcBef>
                <a:spcPts val="1400"/>
              </a:spcBef>
              <a:spcAft>
                <a:spcPts val="0"/>
              </a:spcAft>
              <a:buClr>
                <a:schemeClr val="dk1"/>
              </a:buClr>
              <a:buSzPct val="101333"/>
              <a:buFont typeface="Arial"/>
              <a:buAutoNum type="alphaUcPeriod"/>
            </a:pPr>
            <a:r>
              <a:rPr lang="en-US" sz="4285">
                <a:solidFill>
                  <a:schemeClr val="dk1"/>
                </a:solidFill>
                <a:latin typeface="Arial"/>
                <a:ea typeface="Arial"/>
                <a:cs typeface="Arial"/>
                <a:sym typeface="Arial"/>
              </a:rPr>
              <a:t>Tylenol </a:t>
            </a:r>
            <a:endParaRPr sz="4285">
              <a:solidFill>
                <a:schemeClr val="dk1"/>
              </a:solidFill>
              <a:latin typeface="Arial"/>
              <a:ea typeface="Arial"/>
              <a:cs typeface="Arial"/>
              <a:sym typeface="Arial"/>
            </a:endParaRPr>
          </a:p>
          <a:p>
            <a:pPr indent="0" lvl="0" marL="457200" rtl="0" algn="l">
              <a:lnSpc>
                <a:spcPct val="115000"/>
              </a:lnSpc>
              <a:spcBef>
                <a:spcPts val="1400"/>
              </a:spcBef>
              <a:spcAft>
                <a:spcPts val="0"/>
              </a:spcAft>
              <a:buNone/>
            </a:pPr>
            <a:r>
              <a:t/>
            </a:r>
            <a:endParaRPr sz="4000">
              <a:solidFill>
                <a:schemeClr val="dk1"/>
              </a:solidFill>
            </a:endParaRPr>
          </a:p>
          <a:p>
            <a:pPr indent="-317500" lvl="0" marL="635000" rtl="0" algn="l">
              <a:lnSpc>
                <a:spcPct val="90000"/>
              </a:lnSpc>
              <a:spcBef>
                <a:spcPts val="1400"/>
              </a:spcBef>
              <a:spcAft>
                <a:spcPts val="0"/>
              </a:spcAft>
              <a:buSzPct val="100000"/>
              <a:buFont typeface="Noto Sans Symbols"/>
              <a:buNone/>
            </a:pPr>
            <a:r>
              <a:t/>
            </a:r>
            <a:endParaRPr sz="4000">
              <a:solidFill>
                <a:srgbClr val="002060"/>
              </a:solidFill>
            </a:endParaRPr>
          </a:p>
          <a:p>
            <a:pPr indent="-317500" lvl="0" marL="635000" rtl="0" algn="l">
              <a:lnSpc>
                <a:spcPct val="90000"/>
              </a:lnSpc>
              <a:spcBef>
                <a:spcPts val="1400"/>
              </a:spcBef>
              <a:spcAft>
                <a:spcPts val="0"/>
              </a:spcAft>
              <a:buSzPct val="100000"/>
              <a:buFont typeface="Noto Sans Symbols"/>
              <a:buNone/>
            </a:pPr>
            <a:r>
              <a:t/>
            </a:r>
            <a:endParaRPr sz="4000">
              <a:solidFill>
                <a:srgbClr val="002060"/>
              </a:solidFill>
            </a:endParaRPr>
          </a:p>
        </p:txBody>
      </p:sp>
      <p:pic>
        <p:nvPicPr>
          <p:cNvPr id="239" name="Google Shape;239;p35"/>
          <p:cNvPicPr preferRelativeResize="0"/>
          <p:nvPr/>
        </p:nvPicPr>
        <p:blipFill rotWithShape="1">
          <a:blip r:embed="rId3">
            <a:alphaModFix/>
          </a:blip>
          <a:srcRect b="0" l="0" r="0" t="0"/>
          <a:stretch/>
        </p:blipFill>
        <p:spPr>
          <a:xfrm>
            <a:off x="9491241" y="4844462"/>
            <a:ext cx="1665950" cy="1616594"/>
          </a:xfrm>
          <a:prstGeom prst="rect">
            <a:avLst/>
          </a:prstGeom>
          <a:noFill/>
          <a:ln>
            <a:noFill/>
          </a:ln>
        </p:spPr>
      </p:pic>
      <p:grpSp>
        <p:nvGrpSpPr>
          <p:cNvPr id="240" name="Google Shape;240;p35"/>
          <p:cNvGrpSpPr/>
          <p:nvPr/>
        </p:nvGrpSpPr>
        <p:grpSpPr>
          <a:xfrm>
            <a:off x="8381278" y="1600260"/>
            <a:ext cx="3701887" cy="3080184"/>
            <a:chOff x="8381278" y="1600260"/>
            <a:chExt cx="3701887" cy="3080184"/>
          </a:xfrm>
        </p:grpSpPr>
        <p:pic>
          <p:nvPicPr>
            <p:cNvPr descr="A group of cigarettes and a cigarette&#10;&#10;AI-generated content may be incorrect." id="241" name="Google Shape;241;p35"/>
            <p:cNvPicPr preferRelativeResize="0"/>
            <p:nvPr/>
          </p:nvPicPr>
          <p:blipFill rotWithShape="1">
            <a:blip r:embed="rId4">
              <a:alphaModFix/>
            </a:blip>
            <a:srcRect b="0" l="28366" r="50000" t="0"/>
            <a:stretch/>
          </p:blipFill>
          <p:spPr>
            <a:xfrm>
              <a:off x="8381278" y="1600260"/>
              <a:ext cx="1665950" cy="3080184"/>
            </a:xfrm>
            <a:prstGeom prst="rect">
              <a:avLst/>
            </a:prstGeom>
            <a:noFill/>
            <a:ln>
              <a:noFill/>
            </a:ln>
          </p:spPr>
        </p:pic>
        <p:pic>
          <p:nvPicPr>
            <p:cNvPr id="242" name="Google Shape;242;p35"/>
            <p:cNvPicPr preferRelativeResize="0"/>
            <p:nvPr/>
          </p:nvPicPr>
          <p:blipFill rotWithShape="1">
            <a:blip r:embed="rId5">
              <a:alphaModFix/>
            </a:blip>
            <a:srcRect b="0" l="66021" r="0" t="0"/>
            <a:stretch/>
          </p:blipFill>
          <p:spPr>
            <a:xfrm>
              <a:off x="10046825" y="1600260"/>
              <a:ext cx="2036340" cy="3078747"/>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7" name="Shape 247"/>
        <p:cNvGrpSpPr/>
        <p:nvPr/>
      </p:nvGrpSpPr>
      <p:grpSpPr>
        <a:xfrm>
          <a:off x="0" y="0"/>
          <a:ext cx="0" cy="0"/>
          <a:chOff x="0" y="0"/>
          <a:chExt cx="0" cy="0"/>
        </a:xfrm>
      </p:grpSpPr>
      <p:sp>
        <p:nvSpPr>
          <p:cNvPr id="248" name="Google Shape;248;p33"/>
          <p:cNvSpPr/>
          <p:nvPr/>
        </p:nvSpPr>
        <p:spPr>
          <a:xfrm>
            <a:off x="1" y="0"/>
            <a:ext cx="1219199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49" name="Google Shape;249;p33"/>
          <p:cNvSpPr/>
          <p:nvPr/>
        </p:nvSpPr>
        <p:spPr>
          <a:xfrm>
            <a:off x="4639057" y="761999"/>
            <a:ext cx="7552943" cy="5334001"/>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50" name="Google Shape;250;p33"/>
          <p:cNvSpPr txBox="1"/>
          <p:nvPr>
            <p:ph idx="1" type="subTitle"/>
          </p:nvPr>
        </p:nvSpPr>
        <p:spPr>
          <a:xfrm>
            <a:off x="4985989" y="2122329"/>
            <a:ext cx="6862300" cy="3587808"/>
          </a:xfrm>
          <a:prstGeom prst="rect">
            <a:avLst/>
          </a:prstGeom>
          <a:noFill/>
          <a:ln>
            <a:noFill/>
          </a:ln>
        </p:spPr>
        <p:txBody>
          <a:bodyPr anchorCtr="0" anchor="t" bIns="45700" lIns="91425" spcFirstLastPara="1" rIns="91425" wrap="square" tIns="45700">
            <a:normAutofit lnSpcReduction="20000"/>
          </a:bodyPr>
          <a:lstStyle/>
          <a:p>
            <a:pPr indent="-533400" lvl="0" marL="457200" rtl="0" algn="l">
              <a:spcBef>
                <a:spcPts val="1200"/>
              </a:spcBef>
              <a:spcAft>
                <a:spcPts val="0"/>
              </a:spcAft>
              <a:buClr>
                <a:schemeClr val="lt1"/>
              </a:buClr>
              <a:buSzPts val="2800"/>
              <a:buFont typeface="Arial"/>
              <a:buChar char="•"/>
            </a:pPr>
            <a:r>
              <a:rPr lang="en-US" sz="2800">
                <a:solidFill>
                  <a:srgbClr val="002060"/>
                </a:solidFill>
                <a:latin typeface="Arial"/>
                <a:ea typeface="Arial"/>
                <a:cs typeface="Arial"/>
                <a:sym typeface="Arial"/>
              </a:rPr>
              <a:t>Les cigarettes et les vaporisateurs contiennent de la nicotine.</a:t>
            </a:r>
            <a:endParaRPr sz="2800">
              <a:solidFill>
                <a:srgbClr val="002060"/>
              </a:solidFill>
              <a:latin typeface="Arial"/>
              <a:ea typeface="Arial"/>
              <a:cs typeface="Arial"/>
              <a:sym typeface="Arial"/>
            </a:endParaRPr>
          </a:p>
          <a:p>
            <a:pPr indent="-533400" lvl="0" marL="457200" rtl="0" algn="l">
              <a:spcBef>
                <a:spcPts val="1200"/>
              </a:spcBef>
              <a:spcAft>
                <a:spcPts val="0"/>
              </a:spcAft>
              <a:buClr>
                <a:schemeClr val="lt1"/>
              </a:buClr>
              <a:buSzPts val="2800"/>
              <a:buFont typeface="Arial"/>
              <a:buChar char="•"/>
            </a:pPr>
            <a:r>
              <a:rPr lang="en-US" sz="2800">
                <a:solidFill>
                  <a:srgbClr val="002060"/>
                </a:solidFill>
                <a:latin typeface="Arial"/>
                <a:ea typeface="Arial"/>
                <a:cs typeface="Arial"/>
                <a:sym typeface="Arial"/>
              </a:rPr>
              <a:t>Les cigarettes et les vaporisateurs contiennent d’autres produits chimiques qui peuvent blesser notre corps. </a:t>
            </a:r>
            <a:endParaRPr sz="2800">
              <a:solidFill>
                <a:srgbClr val="002060"/>
              </a:solidFill>
              <a:latin typeface="Arial"/>
              <a:ea typeface="Arial"/>
              <a:cs typeface="Arial"/>
              <a:sym typeface="Arial"/>
            </a:endParaRPr>
          </a:p>
          <a:p>
            <a:pPr indent="-533400" lvl="0" marL="457200" rtl="0" algn="l">
              <a:spcBef>
                <a:spcPts val="1200"/>
              </a:spcBef>
              <a:spcAft>
                <a:spcPts val="0"/>
              </a:spcAft>
              <a:buClr>
                <a:schemeClr val="lt1"/>
              </a:buClr>
              <a:buSzPts val="2800"/>
              <a:buFont typeface="Arial"/>
              <a:buChar char="•"/>
            </a:pPr>
            <a:r>
              <a:rPr lang="en-US" sz="2800">
                <a:solidFill>
                  <a:srgbClr val="002060"/>
                </a:solidFill>
                <a:latin typeface="Arial"/>
                <a:ea typeface="Arial"/>
                <a:cs typeface="Arial"/>
                <a:sym typeface="Arial"/>
              </a:rPr>
              <a:t>Fumer et vapoter sont tous deux nocifs pour notre santé.</a:t>
            </a:r>
            <a:endParaRPr sz="2800">
              <a:solidFill>
                <a:srgbClr val="002060"/>
              </a:solidFill>
              <a:latin typeface="Arial"/>
              <a:ea typeface="Arial"/>
              <a:cs typeface="Arial"/>
              <a:sym typeface="Arial"/>
            </a:endParaRPr>
          </a:p>
          <a:p>
            <a:pPr indent="0" lvl="0" marL="457200" rtl="0" algn="l">
              <a:lnSpc>
                <a:spcPct val="90000"/>
              </a:lnSpc>
              <a:spcBef>
                <a:spcPts val="1200"/>
              </a:spcBef>
              <a:spcAft>
                <a:spcPts val="0"/>
              </a:spcAft>
              <a:buNone/>
            </a:pPr>
            <a:r>
              <a:t/>
            </a:r>
            <a:endParaRPr sz="2800">
              <a:solidFill>
                <a:srgbClr val="002060"/>
              </a:solidFill>
            </a:endParaRPr>
          </a:p>
        </p:txBody>
      </p:sp>
      <p:pic>
        <p:nvPicPr>
          <p:cNvPr descr="A cartoon of a child with his hands on his chest&#10;&#10;AI-generated content may be incorrect." id="251" name="Google Shape;251;p33"/>
          <p:cNvPicPr preferRelativeResize="0"/>
          <p:nvPr/>
        </p:nvPicPr>
        <p:blipFill rotWithShape="1">
          <a:blip r:embed="rId3">
            <a:alphaModFix/>
          </a:blip>
          <a:srcRect b="0" l="16158" r="13868" t="0"/>
          <a:stretch/>
        </p:blipFill>
        <p:spPr>
          <a:xfrm>
            <a:off x="521446" y="660175"/>
            <a:ext cx="3730172" cy="5330951"/>
          </a:xfrm>
          <a:prstGeom prst="rect">
            <a:avLst/>
          </a:prstGeom>
          <a:noFill/>
          <a:ln>
            <a:noFill/>
          </a:ln>
        </p:spPr>
      </p:pic>
      <p:sp>
        <p:nvSpPr>
          <p:cNvPr id="252" name="Google Shape;252;p33"/>
          <p:cNvSpPr/>
          <p:nvPr/>
        </p:nvSpPr>
        <p:spPr>
          <a:xfrm>
            <a:off x="-7912" y="758952"/>
            <a:ext cx="384048" cy="5330952"/>
          </a:xfrm>
          <a:prstGeom prst="rect">
            <a:avLst/>
          </a:prstGeom>
          <a:solidFill>
            <a:srgbClr val="C8C8C8">
              <a:alpha val="49411"/>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53" name="Google Shape;253;p33"/>
          <p:cNvSpPr txBox="1"/>
          <p:nvPr/>
        </p:nvSpPr>
        <p:spPr>
          <a:xfrm>
            <a:off x="5000017" y="1060315"/>
            <a:ext cx="64689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lang="en-US" sz="2800">
                <a:solidFill>
                  <a:srgbClr val="002060"/>
                </a:solidFill>
              </a:rPr>
              <a:t>Fumer et vapoter sont tous deux dangereux !</a:t>
            </a:r>
            <a:endParaRPr b="1" i="0" sz="2800" u="none" cap="none" strike="noStrike">
              <a:solidFill>
                <a:srgbClr val="00206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descr="Cartoon of human lungs&#10;&#10;AI-generated content may be incorrect." id="258" name="Google Shape;258;p36"/>
          <p:cNvPicPr preferRelativeResize="0"/>
          <p:nvPr/>
        </p:nvPicPr>
        <p:blipFill rotWithShape="1">
          <a:blip r:embed="rId3">
            <a:alphaModFix/>
          </a:blip>
          <a:srcRect b="0" l="9059" r="8737" t="0"/>
          <a:stretch/>
        </p:blipFill>
        <p:spPr>
          <a:xfrm>
            <a:off x="8317089" y="703252"/>
            <a:ext cx="3683727" cy="4481224"/>
          </a:xfrm>
          <a:prstGeom prst="rect">
            <a:avLst/>
          </a:prstGeom>
          <a:noFill/>
          <a:ln>
            <a:noFill/>
          </a:ln>
        </p:spPr>
      </p:pic>
      <p:sp>
        <p:nvSpPr>
          <p:cNvPr id="259" name="Google Shape;259;p36"/>
          <p:cNvSpPr txBox="1"/>
          <p:nvPr>
            <p:ph type="title"/>
          </p:nvPr>
        </p:nvSpPr>
        <p:spPr>
          <a:xfrm>
            <a:off x="252919" y="1123837"/>
            <a:ext cx="2947482" cy="3378715"/>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8:</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Qu’est-ce que le vapotage fait à vos poumons? </a:t>
            </a:r>
            <a:r>
              <a:rPr lang="en-US" sz="3200">
                <a:solidFill>
                  <a:srgbClr val="002060"/>
                </a:solidFill>
                <a:latin typeface="Arial"/>
                <a:ea typeface="Arial"/>
                <a:cs typeface="Arial"/>
                <a:sym typeface="Arial"/>
              </a:rPr>
              <a:t>  </a:t>
            </a:r>
            <a:endParaRPr sz="3200">
              <a:latin typeface="Arial"/>
              <a:ea typeface="Arial"/>
              <a:cs typeface="Arial"/>
              <a:sym typeface="Arial"/>
            </a:endParaRPr>
          </a:p>
        </p:txBody>
      </p:sp>
      <p:sp>
        <p:nvSpPr>
          <p:cNvPr id="260" name="Google Shape;260;p36"/>
          <p:cNvSpPr txBox="1"/>
          <p:nvPr>
            <p:ph idx="1" type="body"/>
          </p:nvPr>
        </p:nvSpPr>
        <p:spPr>
          <a:xfrm>
            <a:off x="3773875" y="1332400"/>
            <a:ext cx="5281500" cy="4855500"/>
          </a:xfrm>
          <a:prstGeom prst="rect">
            <a:avLst/>
          </a:prstGeom>
          <a:noFill/>
          <a:ln>
            <a:noFill/>
          </a:ln>
        </p:spPr>
        <p:txBody>
          <a:bodyPr anchorCtr="0" anchor="t" bIns="45700" lIns="0" spcFirstLastPara="1" rIns="0" wrap="square" tIns="45700">
            <a:normAutofit/>
          </a:bodyPr>
          <a:lstStyle/>
          <a:p>
            <a:pPr indent="-419100" lvl="0" marL="457200" rtl="0" algn="l">
              <a:lnSpc>
                <a:spcPct val="100000"/>
              </a:lnSpc>
              <a:spcBef>
                <a:spcPts val="6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Met des produits chimiques dans vos poumons</a:t>
            </a:r>
            <a:endParaRPr sz="3000">
              <a:solidFill>
                <a:schemeClr val="dk1"/>
              </a:solidFill>
              <a:latin typeface="Arial"/>
              <a:ea typeface="Arial"/>
              <a:cs typeface="Arial"/>
              <a:sym typeface="Arial"/>
            </a:endParaRPr>
          </a:p>
          <a:p>
            <a:pPr indent="-419100" lvl="0" marL="457200" rtl="0" algn="l">
              <a:lnSpc>
                <a:spcPct val="100000"/>
              </a:lnSpc>
              <a:spcBef>
                <a:spcPts val="6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Vous fait respirer plus profondément</a:t>
            </a:r>
            <a:endParaRPr sz="3000">
              <a:solidFill>
                <a:schemeClr val="dk1"/>
              </a:solidFill>
              <a:latin typeface="Arial"/>
              <a:ea typeface="Arial"/>
              <a:cs typeface="Arial"/>
              <a:sym typeface="Arial"/>
            </a:endParaRPr>
          </a:p>
          <a:p>
            <a:pPr indent="-419100" lvl="0" marL="457200" rtl="0" algn="l">
              <a:lnSpc>
                <a:spcPct val="120000"/>
              </a:lnSpc>
              <a:spcBef>
                <a:spcPts val="6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Nettoie tes poumons</a:t>
            </a:r>
            <a:endParaRPr sz="3000">
              <a:solidFill>
                <a:schemeClr val="dk1"/>
              </a:solidFill>
              <a:latin typeface="Arial"/>
              <a:ea typeface="Arial"/>
              <a:cs typeface="Arial"/>
              <a:sym typeface="Arial"/>
            </a:endParaRPr>
          </a:p>
          <a:p>
            <a:pPr indent="-419100" lvl="0" marL="457200" rtl="0" algn="l">
              <a:lnSpc>
                <a:spcPct val="120000"/>
              </a:lnSpc>
              <a:spcBef>
                <a:spcPts val="6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Fait rétrécir vos poumons </a:t>
            </a:r>
            <a:endParaRPr sz="3000">
              <a:solidFill>
                <a:srgbClr val="002060"/>
              </a:solidFill>
            </a:endParaRPr>
          </a:p>
        </p:txBody>
      </p:sp>
      <p:pic>
        <p:nvPicPr>
          <p:cNvPr id="261" name="Google Shape;261;p36"/>
          <p:cNvPicPr preferRelativeResize="0"/>
          <p:nvPr/>
        </p:nvPicPr>
        <p:blipFill rotWithShape="1">
          <a:blip r:embed="rId4">
            <a:alphaModFix/>
          </a:blip>
          <a:srcRect b="0" l="0" r="0" t="0"/>
          <a:stretch/>
        </p:blipFill>
        <p:spPr>
          <a:xfrm>
            <a:off x="9491241" y="4844462"/>
            <a:ext cx="1665950" cy="161659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 name="Shape 97"/>
        <p:cNvGrpSpPr/>
        <p:nvPr/>
      </p:nvGrpSpPr>
      <p:grpSpPr>
        <a:xfrm>
          <a:off x="0" y="0"/>
          <a:ext cx="0" cy="0"/>
          <a:chOff x="0" y="0"/>
          <a:chExt cx="0" cy="0"/>
        </a:xfrm>
      </p:grpSpPr>
      <p:sp>
        <p:nvSpPr>
          <p:cNvPr id="98" name="Google Shape;98;p1"/>
          <p:cNvSpPr/>
          <p:nvPr/>
        </p:nvSpPr>
        <p:spPr>
          <a:xfrm>
            <a:off x="13" y="66475"/>
            <a:ext cx="12192000" cy="6334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orbel"/>
              <a:buNone/>
            </a:pPr>
            <a:r>
              <a:t/>
            </a:r>
            <a:endParaRPr b="0" i="0" sz="1800" u="none" cap="none" strike="noStrike">
              <a:solidFill>
                <a:schemeClr val="lt1"/>
              </a:solidFill>
              <a:latin typeface="Calibri"/>
              <a:ea typeface="Calibri"/>
              <a:cs typeface="Calibri"/>
              <a:sym typeface="Calibri"/>
            </a:endParaRPr>
          </a:p>
        </p:txBody>
      </p:sp>
      <p:sp>
        <p:nvSpPr>
          <p:cNvPr id="99" name="Google Shape;99;p1"/>
          <p:cNvSpPr txBox="1"/>
          <p:nvPr>
            <p:ph type="ctrTitle"/>
          </p:nvPr>
        </p:nvSpPr>
        <p:spPr>
          <a:xfrm>
            <a:off x="4059625" y="1512175"/>
            <a:ext cx="8188200" cy="20142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002060"/>
              </a:buClr>
              <a:buSzPct val="107936"/>
              <a:buFont typeface="Calibri"/>
              <a:buNone/>
            </a:pPr>
            <a:r>
              <a:rPr lang="en-US" sz="6300">
                <a:solidFill>
                  <a:srgbClr val="002060"/>
                </a:solidFill>
                <a:latin typeface="Calibri"/>
                <a:ea typeface="Calibri"/>
                <a:cs typeface="Calibri"/>
                <a:sym typeface="Calibri"/>
              </a:rPr>
              <a:t>Vapotage : Les EX-Files - </a:t>
            </a:r>
            <a:r>
              <a:rPr b="1" lang="en-US" sz="6650">
                <a:solidFill>
                  <a:srgbClr val="53E4FF"/>
                </a:solidFill>
                <a:latin typeface="Calibri"/>
                <a:ea typeface="Calibri"/>
                <a:cs typeface="Calibri"/>
                <a:sym typeface="Calibri"/>
              </a:rPr>
              <a:t>EXPLIQUONS</a:t>
            </a:r>
            <a:r>
              <a:rPr lang="en-US" sz="6300">
                <a:solidFill>
                  <a:srgbClr val="002060"/>
                </a:solidFill>
                <a:latin typeface="Calibri"/>
                <a:ea typeface="Calibri"/>
                <a:cs typeface="Calibri"/>
                <a:sym typeface="Calibri"/>
              </a:rPr>
              <a:t> le vapotage</a:t>
            </a:r>
            <a:endParaRPr sz="6300">
              <a:solidFill>
                <a:srgbClr val="002060"/>
              </a:solidFill>
              <a:latin typeface="Calibri"/>
              <a:ea typeface="Calibri"/>
              <a:cs typeface="Calibri"/>
              <a:sym typeface="Calibri"/>
            </a:endParaRPr>
          </a:p>
        </p:txBody>
      </p:sp>
      <p:pic>
        <p:nvPicPr>
          <p:cNvPr id="100" name="Google Shape;100;p1"/>
          <p:cNvPicPr preferRelativeResize="0"/>
          <p:nvPr/>
        </p:nvPicPr>
        <p:blipFill rotWithShape="1">
          <a:blip r:embed="rId3">
            <a:alphaModFix/>
          </a:blip>
          <a:srcRect b="0" l="0" r="0" t="0"/>
          <a:stretch/>
        </p:blipFill>
        <p:spPr>
          <a:xfrm>
            <a:off x="256525" y="1916825"/>
            <a:ext cx="3231825" cy="2221875"/>
          </a:xfrm>
          <a:prstGeom prst="rect">
            <a:avLst/>
          </a:prstGeom>
          <a:noFill/>
          <a:ln>
            <a:noFill/>
          </a:ln>
        </p:spPr>
      </p:pic>
      <p:sp>
        <p:nvSpPr>
          <p:cNvPr id="101" name="Google Shape;101;p1"/>
          <p:cNvSpPr/>
          <p:nvPr/>
        </p:nvSpPr>
        <p:spPr>
          <a:xfrm>
            <a:off x="15" y="6334316"/>
            <a:ext cx="12191985" cy="66484"/>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orbel"/>
              <a:buNone/>
            </a:pPr>
            <a:r>
              <a:t/>
            </a:r>
            <a:endParaRPr b="0" i="0" sz="1800" u="none" cap="none" strike="noStrike">
              <a:solidFill>
                <a:schemeClr val="dk1"/>
              </a:solidFill>
              <a:latin typeface="Corbel"/>
              <a:ea typeface="Corbel"/>
              <a:cs typeface="Corbel"/>
              <a:sym typeface="Corbel"/>
            </a:endParaRPr>
          </a:p>
        </p:txBody>
      </p:sp>
      <p:sp>
        <p:nvSpPr>
          <p:cNvPr id="102" name="Google Shape;102;p1"/>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orbel"/>
              <a:buNone/>
            </a:pPr>
            <a:r>
              <a:t/>
            </a:r>
            <a:endParaRPr b="0" i="0" sz="1800" u="none" cap="none" strike="noStrike">
              <a:solidFill>
                <a:schemeClr val="dk1"/>
              </a:solidFill>
              <a:latin typeface="Corbel"/>
              <a:ea typeface="Corbel"/>
              <a:cs typeface="Corbel"/>
              <a:sym typeface="Corbel"/>
            </a:endParaRPr>
          </a:p>
        </p:txBody>
      </p:sp>
      <p:pic>
        <p:nvPicPr>
          <p:cNvPr id="103" name="Google Shape;103;p1" title="ACT Worksheet Logos FRE_Print_Ex Files 1.jpg"/>
          <p:cNvPicPr preferRelativeResize="0"/>
          <p:nvPr/>
        </p:nvPicPr>
        <p:blipFill>
          <a:blip r:embed="rId4">
            <a:alphaModFix/>
          </a:blip>
          <a:stretch>
            <a:fillRect/>
          </a:stretch>
        </p:blipFill>
        <p:spPr>
          <a:xfrm>
            <a:off x="4227125" y="3999100"/>
            <a:ext cx="7429499" cy="15839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descr="Cartoon of human lungs&#10;&#10;AI-generated content may be incorrect." id="266" name="Google Shape;266;g3768c2d1894_0_6"/>
          <p:cNvPicPr preferRelativeResize="0"/>
          <p:nvPr/>
        </p:nvPicPr>
        <p:blipFill rotWithShape="1">
          <a:blip r:embed="rId3">
            <a:alphaModFix/>
          </a:blip>
          <a:srcRect b="0" l="9058" r="8738" t="0"/>
          <a:stretch/>
        </p:blipFill>
        <p:spPr>
          <a:xfrm>
            <a:off x="8317089" y="703252"/>
            <a:ext cx="3683727" cy="4481224"/>
          </a:xfrm>
          <a:prstGeom prst="rect">
            <a:avLst/>
          </a:prstGeom>
          <a:noFill/>
          <a:ln>
            <a:noFill/>
          </a:ln>
        </p:spPr>
      </p:pic>
      <p:sp>
        <p:nvSpPr>
          <p:cNvPr id="267" name="Google Shape;267;g3768c2d1894_0_6"/>
          <p:cNvSpPr txBox="1"/>
          <p:nvPr>
            <p:ph type="title"/>
          </p:nvPr>
        </p:nvSpPr>
        <p:spPr>
          <a:xfrm>
            <a:off x="252919" y="1123837"/>
            <a:ext cx="2947500" cy="337860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8:</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Qu’est-ce que le vapotage fait à vos poumons?   </a:t>
            </a:r>
            <a:endParaRPr sz="3200">
              <a:latin typeface="Arial"/>
              <a:ea typeface="Arial"/>
              <a:cs typeface="Arial"/>
              <a:sym typeface="Arial"/>
            </a:endParaRPr>
          </a:p>
        </p:txBody>
      </p:sp>
      <p:sp>
        <p:nvSpPr>
          <p:cNvPr id="268" name="Google Shape;268;g3768c2d1894_0_6"/>
          <p:cNvSpPr txBox="1"/>
          <p:nvPr>
            <p:ph idx="1" type="body"/>
          </p:nvPr>
        </p:nvSpPr>
        <p:spPr>
          <a:xfrm>
            <a:off x="3773875" y="1332400"/>
            <a:ext cx="6000900" cy="4855500"/>
          </a:xfrm>
          <a:prstGeom prst="rect">
            <a:avLst/>
          </a:prstGeom>
          <a:noFill/>
          <a:ln>
            <a:noFill/>
          </a:ln>
        </p:spPr>
        <p:txBody>
          <a:bodyPr anchorCtr="0" anchor="t" bIns="45700" lIns="0" spcFirstLastPara="1" rIns="0" wrap="square" tIns="45700">
            <a:normAutofit/>
          </a:bodyPr>
          <a:lstStyle/>
          <a:p>
            <a:pPr indent="-419100" lvl="0" marL="457200" rtl="0" algn="l">
              <a:lnSpc>
                <a:spcPct val="100000"/>
              </a:lnSpc>
              <a:spcBef>
                <a:spcPts val="600"/>
              </a:spcBef>
              <a:spcAft>
                <a:spcPts val="0"/>
              </a:spcAft>
              <a:buClr>
                <a:schemeClr val="accent1"/>
              </a:buClr>
              <a:buSzPts val="3000"/>
              <a:buFont typeface="Arial"/>
              <a:buAutoNum type="alphaUcPeriod"/>
            </a:pPr>
            <a:r>
              <a:rPr b="1" lang="en-US" sz="3000">
                <a:solidFill>
                  <a:schemeClr val="accent1"/>
                </a:solidFill>
                <a:latin typeface="Arial"/>
                <a:ea typeface="Arial"/>
                <a:cs typeface="Arial"/>
                <a:sym typeface="Arial"/>
              </a:rPr>
              <a:t>Met des produits chimiques dans vos poumons</a:t>
            </a:r>
            <a:endParaRPr b="1" sz="3000">
              <a:solidFill>
                <a:schemeClr val="accent1"/>
              </a:solidFill>
              <a:latin typeface="Arial"/>
              <a:ea typeface="Arial"/>
              <a:cs typeface="Arial"/>
              <a:sym typeface="Arial"/>
            </a:endParaRPr>
          </a:p>
          <a:p>
            <a:pPr indent="-419100" lvl="0" marL="457200" rtl="0" algn="l">
              <a:lnSpc>
                <a:spcPct val="100000"/>
              </a:lnSpc>
              <a:spcBef>
                <a:spcPts val="6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Vous fait respirer plus profondément</a:t>
            </a:r>
            <a:endParaRPr sz="3000">
              <a:solidFill>
                <a:schemeClr val="dk1"/>
              </a:solidFill>
              <a:latin typeface="Arial"/>
              <a:ea typeface="Arial"/>
              <a:cs typeface="Arial"/>
              <a:sym typeface="Arial"/>
            </a:endParaRPr>
          </a:p>
          <a:p>
            <a:pPr indent="-419100" lvl="0" marL="457200" rtl="0" algn="l">
              <a:lnSpc>
                <a:spcPct val="120000"/>
              </a:lnSpc>
              <a:spcBef>
                <a:spcPts val="6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Nettoie tes poumons</a:t>
            </a:r>
            <a:endParaRPr sz="3000">
              <a:solidFill>
                <a:schemeClr val="dk1"/>
              </a:solidFill>
              <a:latin typeface="Arial"/>
              <a:ea typeface="Arial"/>
              <a:cs typeface="Arial"/>
              <a:sym typeface="Arial"/>
            </a:endParaRPr>
          </a:p>
          <a:p>
            <a:pPr indent="-419100" lvl="0" marL="457200" rtl="0" algn="l">
              <a:lnSpc>
                <a:spcPct val="120000"/>
              </a:lnSpc>
              <a:spcBef>
                <a:spcPts val="6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Fait rétrécir vos poumons </a:t>
            </a:r>
            <a:endParaRPr sz="3000">
              <a:solidFill>
                <a:srgbClr val="002060"/>
              </a:solidFill>
            </a:endParaRPr>
          </a:p>
        </p:txBody>
      </p:sp>
      <p:pic>
        <p:nvPicPr>
          <p:cNvPr id="269" name="Google Shape;269;g3768c2d1894_0_6"/>
          <p:cNvPicPr preferRelativeResize="0"/>
          <p:nvPr/>
        </p:nvPicPr>
        <p:blipFill rotWithShape="1">
          <a:blip r:embed="rId4">
            <a:alphaModFix/>
          </a:blip>
          <a:srcRect b="0" l="0" r="0" t="0"/>
          <a:stretch/>
        </p:blipFill>
        <p:spPr>
          <a:xfrm>
            <a:off x="9491241" y="4844462"/>
            <a:ext cx="1665950" cy="161659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descr="A group of cartoon human heart&#10;&#10;AI-generated content may be incorrect." id="274" name="Google Shape;274;p62"/>
          <p:cNvPicPr preferRelativeResize="0"/>
          <p:nvPr/>
        </p:nvPicPr>
        <p:blipFill rotWithShape="1">
          <a:blip r:embed="rId3">
            <a:alphaModFix/>
          </a:blip>
          <a:srcRect b="-1022" l="35649" r="50000" t="50001"/>
          <a:stretch/>
        </p:blipFill>
        <p:spPr>
          <a:xfrm>
            <a:off x="8747661" y="1000615"/>
            <a:ext cx="3153110" cy="3625158"/>
          </a:xfrm>
          <a:prstGeom prst="rect">
            <a:avLst/>
          </a:prstGeom>
          <a:noFill/>
          <a:ln>
            <a:noFill/>
          </a:ln>
        </p:spPr>
      </p:pic>
      <p:sp>
        <p:nvSpPr>
          <p:cNvPr id="275" name="Google Shape;275;p62"/>
          <p:cNvSpPr txBox="1"/>
          <p:nvPr>
            <p:ph type="title"/>
          </p:nvPr>
        </p:nvSpPr>
        <p:spPr>
          <a:xfrm>
            <a:off x="252919" y="1123837"/>
            <a:ext cx="2947482" cy="3378715"/>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9:</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Qu’est-ce que la nicotine fait à votre cœur? </a:t>
            </a:r>
            <a:endParaRPr sz="3200">
              <a:latin typeface="Arial"/>
              <a:ea typeface="Arial"/>
              <a:cs typeface="Arial"/>
              <a:sym typeface="Arial"/>
            </a:endParaRPr>
          </a:p>
        </p:txBody>
      </p:sp>
      <p:sp>
        <p:nvSpPr>
          <p:cNvPr id="276" name="Google Shape;276;p62"/>
          <p:cNvSpPr txBox="1"/>
          <p:nvPr>
            <p:ph idx="1" type="body"/>
          </p:nvPr>
        </p:nvSpPr>
        <p:spPr>
          <a:xfrm>
            <a:off x="3873224" y="1417349"/>
            <a:ext cx="4201500" cy="4428000"/>
          </a:xfrm>
          <a:prstGeom prst="rect">
            <a:avLst/>
          </a:prstGeom>
          <a:noFill/>
          <a:ln>
            <a:noFill/>
          </a:ln>
        </p:spPr>
        <p:txBody>
          <a:bodyPr anchorCtr="0" anchor="t" bIns="45700" lIns="0" spcFirstLastPara="1" rIns="0" wrap="square" tIns="45700">
            <a:normAutofit/>
          </a:bodyPr>
          <a:lstStyle/>
          <a:p>
            <a:pPr indent="-419100" lvl="0" marL="457200" rtl="0" algn="l">
              <a:lnSpc>
                <a:spcPct val="115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Fait pomper plus vite</a:t>
            </a:r>
            <a:endParaRPr sz="3000">
              <a:solidFill>
                <a:schemeClr val="dk1"/>
              </a:solidFill>
              <a:latin typeface="Arial"/>
              <a:ea typeface="Arial"/>
              <a:cs typeface="Arial"/>
              <a:sym typeface="Arial"/>
            </a:endParaRPr>
          </a:p>
          <a:p>
            <a:pPr indent="-419100" lvl="0" marL="457200" rtl="0" algn="l">
              <a:lnSpc>
                <a:spcPct val="115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Rend la pompe plus lente</a:t>
            </a:r>
            <a:endParaRPr sz="3000">
              <a:solidFill>
                <a:schemeClr val="dk1"/>
              </a:solidFill>
              <a:latin typeface="Arial"/>
              <a:ea typeface="Arial"/>
              <a:cs typeface="Arial"/>
              <a:sym typeface="Arial"/>
            </a:endParaRPr>
          </a:p>
          <a:p>
            <a:pPr indent="-419100" lvl="0" marL="457200" rtl="0" algn="l">
              <a:lnSpc>
                <a:spcPct val="115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N’a aucun effet </a:t>
            </a:r>
            <a:endParaRPr sz="3800">
              <a:solidFill>
                <a:srgbClr val="002060"/>
              </a:solidFill>
            </a:endParaRPr>
          </a:p>
        </p:txBody>
      </p:sp>
      <p:pic>
        <p:nvPicPr>
          <p:cNvPr id="277" name="Google Shape;277;p62"/>
          <p:cNvPicPr preferRelativeResize="0"/>
          <p:nvPr/>
        </p:nvPicPr>
        <p:blipFill rotWithShape="1">
          <a:blip r:embed="rId4">
            <a:alphaModFix/>
          </a:blip>
          <a:srcRect b="0" l="0" r="0" t="0"/>
          <a:stretch/>
        </p:blipFill>
        <p:spPr>
          <a:xfrm>
            <a:off x="9491241" y="4844462"/>
            <a:ext cx="1665950" cy="161659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descr="A group of cartoon human heart&#10;&#10;AI-generated content may be incorrect." id="282" name="Google Shape;282;p63"/>
          <p:cNvPicPr preferRelativeResize="0"/>
          <p:nvPr/>
        </p:nvPicPr>
        <p:blipFill rotWithShape="1">
          <a:blip r:embed="rId3">
            <a:alphaModFix/>
          </a:blip>
          <a:srcRect b="-1022" l="35649" r="50000" t="50001"/>
          <a:stretch/>
        </p:blipFill>
        <p:spPr>
          <a:xfrm>
            <a:off x="8747661" y="1000615"/>
            <a:ext cx="3153110" cy="3625158"/>
          </a:xfrm>
          <a:prstGeom prst="rect">
            <a:avLst/>
          </a:prstGeom>
          <a:noFill/>
          <a:ln>
            <a:noFill/>
          </a:ln>
        </p:spPr>
      </p:pic>
      <p:sp>
        <p:nvSpPr>
          <p:cNvPr id="283" name="Google Shape;283;p63"/>
          <p:cNvSpPr txBox="1"/>
          <p:nvPr>
            <p:ph type="title"/>
          </p:nvPr>
        </p:nvSpPr>
        <p:spPr>
          <a:xfrm>
            <a:off x="252919" y="1123837"/>
            <a:ext cx="2947482" cy="3378715"/>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9:</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Qu’est-ce que la nicotine fait à votre cœur? </a:t>
            </a:r>
            <a:endParaRPr sz="3200">
              <a:latin typeface="Arial"/>
              <a:ea typeface="Arial"/>
              <a:cs typeface="Arial"/>
              <a:sym typeface="Arial"/>
            </a:endParaRPr>
          </a:p>
        </p:txBody>
      </p:sp>
      <p:sp>
        <p:nvSpPr>
          <p:cNvPr id="284" name="Google Shape;284;p63"/>
          <p:cNvSpPr txBox="1"/>
          <p:nvPr>
            <p:ph idx="1" type="body"/>
          </p:nvPr>
        </p:nvSpPr>
        <p:spPr>
          <a:xfrm>
            <a:off x="4143736" y="1417349"/>
            <a:ext cx="4201611" cy="4427865"/>
          </a:xfrm>
          <a:prstGeom prst="rect">
            <a:avLst/>
          </a:prstGeom>
          <a:noFill/>
          <a:ln>
            <a:noFill/>
          </a:ln>
        </p:spPr>
        <p:txBody>
          <a:bodyPr anchorCtr="0" anchor="t" bIns="45700" lIns="0" spcFirstLastPara="1" rIns="0" wrap="square" tIns="45700">
            <a:normAutofit/>
          </a:bodyPr>
          <a:lstStyle/>
          <a:p>
            <a:pPr indent="-419100" lvl="0" marL="457200" rtl="0" algn="l">
              <a:lnSpc>
                <a:spcPct val="115000"/>
              </a:lnSpc>
              <a:spcBef>
                <a:spcPts val="1400"/>
              </a:spcBef>
              <a:spcAft>
                <a:spcPts val="0"/>
              </a:spcAft>
              <a:buSzPts val="3000"/>
              <a:buFont typeface="Arial"/>
              <a:buAutoNum type="alphaUcPeriod"/>
            </a:pPr>
            <a:r>
              <a:rPr b="1" lang="en-US" sz="3000">
                <a:solidFill>
                  <a:schemeClr val="accent1"/>
                </a:solidFill>
                <a:latin typeface="Arial"/>
                <a:ea typeface="Arial"/>
                <a:cs typeface="Arial"/>
                <a:sym typeface="Arial"/>
              </a:rPr>
              <a:t>Fait pomper plus vite</a:t>
            </a:r>
            <a:endParaRPr b="1" sz="3000">
              <a:solidFill>
                <a:schemeClr val="accent1"/>
              </a:solidFill>
              <a:latin typeface="Arial"/>
              <a:ea typeface="Arial"/>
              <a:cs typeface="Arial"/>
              <a:sym typeface="Arial"/>
            </a:endParaRPr>
          </a:p>
          <a:p>
            <a:pPr indent="-419100" lvl="0" marL="457200" rtl="0" algn="l">
              <a:lnSpc>
                <a:spcPct val="115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Rend la pompe plus lente</a:t>
            </a:r>
            <a:endParaRPr sz="3000">
              <a:solidFill>
                <a:schemeClr val="dk1"/>
              </a:solidFill>
              <a:latin typeface="Arial"/>
              <a:ea typeface="Arial"/>
              <a:cs typeface="Arial"/>
              <a:sym typeface="Arial"/>
            </a:endParaRPr>
          </a:p>
          <a:p>
            <a:pPr indent="-419100" lvl="0" marL="457200" rtl="0" algn="l">
              <a:lnSpc>
                <a:spcPct val="115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N’a aucun effet </a:t>
            </a:r>
            <a:endParaRPr sz="3800">
              <a:solidFill>
                <a:srgbClr val="002060"/>
              </a:solidFill>
            </a:endParaRPr>
          </a:p>
        </p:txBody>
      </p:sp>
      <p:pic>
        <p:nvPicPr>
          <p:cNvPr id="285" name="Google Shape;285;p63"/>
          <p:cNvPicPr preferRelativeResize="0"/>
          <p:nvPr/>
        </p:nvPicPr>
        <p:blipFill rotWithShape="1">
          <a:blip r:embed="rId4">
            <a:alphaModFix/>
          </a:blip>
          <a:srcRect b="0" l="0" r="0" t="0"/>
          <a:stretch/>
        </p:blipFill>
        <p:spPr>
          <a:xfrm>
            <a:off x="9491241" y="4844462"/>
            <a:ext cx="1665950" cy="161659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descr="A cartoon of a brain&#10;&#10;AI-generated content may be incorrect." id="291" name="Google Shape;291;p24"/>
          <p:cNvPicPr preferRelativeResize="0"/>
          <p:nvPr/>
        </p:nvPicPr>
        <p:blipFill rotWithShape="1">
          <a:blip r:embed="rId3">
            <a:alphaModFix/>
          </a:blip>
          <a:srcRect b="0" l="0" r="0" t="0"/>
          <a:stretch/>
        </p:blipFill>
        <p:spPr>
          <a:xfrm>
            <a:off x="6799162" y="849606"/>
            <a:ext cx="4762982" cy="4762982"/>
          </a:xfrm>
          <a:prstGeom prst="rect">
            <a:avLst/>
          </a:prstGeom>
          <a:noFill/>
          <a:ln>
            <a:noFill/>
          </a:ln>
        </p:spPr>
      </p:pic>
      <p:sp>
        <p:nvSpPr>
          <p:cNvPr id="292" name="Google Shape;292;p24"/>
          <p:cNvSpPr txBox="1"/>
          <p:nvPr>
            <p:ph type="title"/>
          </p:nvPr>
        </p:nvSpPr>
        <p:spPr>
          <a:xfrm>
            <a:off x="0" y="4267171"/>
            <a:ext cx="3437681" cy="1450757"/>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10:</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Votre cerveau peut faire la différence entre la nicotine d’une vape et la nicotine d’une cigarette.</a:t>
            </a:r>
            <a:r>
              <a:rPr lang="en-US" sz="3100">
                <a:solidFill>
                  <a:srgbClr val="002060"/>
                </a:solidFill>
                <a:latin typeface="Arial"/>
                <a:ea typeface="Arial"/>
                <a:cs typeface="Arial"/>
                <a:sym typeface="Arial"/>
              </a:rPr>
              <a:t> </a:t>
            </a:r>
            <a:endParaRPr sz="3100">
              <a:latin typeface="Arial"/>
              <a:ea typeface="Arial"/>
              <a:cs typeface="Arial"/>
              <a:sym typeface="Arial"/>
            </a:endParaRPr>
          </a:p>
        </p:txBody>
      </p:sp>
      <p:sp>
        <p:nvSpPr>
          <p:cNvPr id="293" name="Google Shape;293;p24"/>
          <p:cNvSpPr txBox="1"/>
          <p:nvPr>
            <p:ph idx="1" type="body"/>
          </p:nvPr>
        </p:nvSpPr>
        <p:spPr>
          <a:xfrm>
            <a:off x="3982752" y="2706119"/>
            <a:ext cx="2950484" cy="1819582"/>
          </a:xfrm>
          <a:prstGeom prst="rect">
            <a:avLst/>
          </a:prstGeom>
          <a:noFill/>
          <a:ln>
            <a:noFill/>
          </a:ln>
        </p:spPr>
        <p:txBody>
          <a:bodyPr anchorCtr="0" anchor="t" bIns="45700" lIns="0" spcFirstLastPara="1" rIns="0" wrap="square" tIns="45700">
            <a:normAutofit/>
          </a:bodyPr>
          <a:lstStyle/>
          <a:p>
            <a:pPr indent="-558800" lvl="0" marL="635000" rtl="0" algn="l">
              <a:lnSpc>
                <a:spcPct val="90000"/>
              </a:lnSpc>
              <a:spcBef>
                <a:spcPts val="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Vrai</a:t>
            </a:r>
            <a:endParaRPr sz="3000">
              <a:solidFill>
                <a:schemeClr val="dk1"/>
              </a:solidFill>
              <a:latin typeface="Arial"/>
              <a:ea typeface="Arial"/>
              <a:cs typeface="Arial"/>
              <a:sym typeface="Arial"/>
            </a:endParaRPr>
          </a:p>
          <a:p>
            <a:pPr indent="-558800" lvl="0" marL="63500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Faux</a:t>
            </a:r>
            <a:endParaRPr sz="3000">
              <a:solidFill>
                <a:schemeClr val="dk1"/>
              </a:solidFill>
              <a:latin typeface="Arial"/>
              <a:ea typeface="Arial"/>
              <a:cs typeface="Arial"/>
              <a:sym typeface="Arial"/>
            </a:endParaRPr>
          </a:p>
          <a:p>
            <a:pPr indent="-317500" lvl="0" marL="635000" rtl="0" algn="l">
              <a:lnSpc>
                <a:spcPct val="90000"/>
              </a:lnSpc>
              <a:spcBef>
                <a:spcPts val="1400"/>
              </a:spcBef>
              <a:spcAft>
                <a:spcPts val="0"/>
              </a:spcAft>
              <a:buSzPts val="4000"/>
              <a:buFont typeface="Noto Sans Symbols"/>
              <a:buNone/>
            </a:pPr>
            <a:r>
              <a:t/>
            </a:r>
            <a:endParaRPr sz="4000">
              <a:solidFill>
                <a:srgbClr val="002060"/>
              </a:solidFill>
            </a:endParaRPr>
          </a:p>
        </p:txBody>
      </p:sp>
      <p:pic>
        <p:nvPicPr>
          <p:cNvPr id="294" name="Google Shape;294;p24"/>
          <p:cNvPicPr preferRelativeResize="0"/>
          <p:nvPr/>
        </p:nvPicPr>
        <p:blipFill rotWithShape="1">
          <a:blip r:embed="rId4">
            <a:alphaModFix/>
          </a:blip>
          <a:srcRect b="0" l="0" r="0" t="0"/>
          <a:stretch/>
        </p:blipFill>
        <p:spPr>
          <a:xfrm>
            <a:off x="10426400" y="4992550"/>
            <a:ext cx="1240077" cy="124007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descr="A cartoon of a brain&#10;&#10;AI-generated content may be incorrect." id="300" name="Google Shape;300;p64"/>
          <p:cNvPicPr preferRelativeResize="0"/>
          <p:nvPr/>
        </p:nvPicPr>
        <p:blipFill rotWithShape="1">
          <a:blip r:embed="rId3">
            <a:alphaModFix/>
          </a:blip>
          <a:srcRect b="0" l="0" r="0" t="0"/>
          <a:stretch/>
        </p:blipFill>
        <p:spPr>
          <a:xfrm>
            <a:off x="6799162" y="849606"/>
            <a:ext cx="4762982" cy="4762982"/>
          </a:xfrm>
          <a:prstGeom prst="rect">
            <a:avLst/>
          </a:prstGeom>
          <a:noFill/>
          <a:ln>
            <a:noFill/>
          </a:ln>
        </p:spPr>
      </p:pic>
      <p:sp>
        <p:nvSpPr>
          <p:cNvPr id="301" name="Google Shape;301;p64"/>
          <p:cNvSpPr txBox="1"/>
          <p:nvPr>
            <p:ph type="title"/>
          </p:nvPr>
        </p:nvSpPr>
        <p:spPr>
          <a:xfrm>
            <a:off x="0" y="4267171"/>
            <a:ext cx="3437681" cy="1450757"/>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10:</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Votre cerveau peut faire la différence entre la nicotine d’une vape et la nicotine d’une cigarette. </a:t>
            </a:r>
            <a:endParaRPr sz="3200">
              <a:latin typeface="Arial"/>
              <a:ea typeface="Arial"/>
              <a:cs typeface="Arial"/>
              <a:sym typeface="Arial"/>
            </a:endParaRPr>
          </a:p>
        </p:txBody>
      </p:sp>
      <p:sp>
        <p:nvSpPr>
          <p:cNvPr id="302" name="Google Shape;302;p64"/>
          <p:cNvSpPr txBox="1"/>
          <p:nvPr>
            <p:ph idx="1" type="body"/>
          </p:nvPr>
        </p:nvSpPr>
        <p:spPr>
          <a:xfrm>
            <a:off x="3982752" y="2706119"/>
            <a:ext cx="2950484" cy="1819582"/>
          </a:xfrm>
          <a:prstGeom prst="rect">
            <a:avLst/>
          </a:prstGeom>
          <a:noFill/>
          <a:ln>
            <a:noFill/>
          </a:ln>
        </p:spPr>
        <p:txBody>
          <a:bodyPr anchorCtr="0" anchor="t" bIns="45700" lIns="0" spcFirstLastPara="1" rIns="0" wrap="square" tIns="45700">
            <a:normAutofit/>
          </a:bodyPr>
          <a:lstStyle/>
          <a:p>
            <a:pPr indent="-558800" lvl="0" marL="635000" rtl="0" algn="l">
              <a:lnSpc>
                <a:spcPct val="90000"/>
              </a:lnSpc>
              <a:spcBef>
                <a:spcPts val="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Vrai</a:t>
            </a:r>
            <a:endParaRPr sz="3000">
              <a:solidFill>
                <a:schemeClr val="dk1"/>
              </a:solidFill>
              <a:latin typeface="Arial"/>
              <a:ea typeface="Arial"/>
              <a:cs typeface="Arial"/>
              <a:sym typeface="Arial"/>
            </a:endParaRPr>
          </a:p>
          <a:p>
            <a:pPr indent="-558800" lvl="0" marL="635000" rtl="0" algn="l">
              <a:lnSpc>
                <a:spcPct val="90000"/>
              </a:lnSpc>
              <a:spcBef>
                <a:spcPts val="1400"/>
              </a:spcBef>
              <a:spcAft>
                <a:spcPts val="0"/>
              </a:spcAft>
              <a:buSzPts val="3000"/>
              <a:buFont typeface="Arial"/>
              <a:buAutoNum type="alphaUcPeriod"/>
            </a:pPr>
            <a:r>
              <a:rPr b="1" lang="en-US" sz="3000">
                <a:solidFill>
                  <a:schemeClr val="accent1"/>
                </a:solidFill>
                <a:latin typeface="Arial"/>
                <a:ea typeface="Arial"/>
                <a:cs typeface="Arial"/>
                <a:sym typeface="Arial"/>
              </a:rPr>
              <a:t>Faux</a:t>
            </a:r>
            <a:endParaRPr b="1" sz="3000">
              <a:solidFill>
                <a:schemeClr val="accent1"/>
              </a:solidFill>
              <a:latin typeface="Arial"/>
              <a:ea typeface="Arial"/>
              <a:cs typeface="Arial"/>
              <a:sym typeface="Arial"/>
            </a:endParaRPr>
          </a:p>
          <a:p>
            <a:pPr indent="-317500" lvl="0" marL="635000" rtl="0" algn="l">
              <a:lnSpc>
                <a:spcPct val="90000"/>
              </a:lnSpc>
              <a:spcBef>
                <a:spcPts val="1400"/>
              </a:spcBef>
              <a:spcAft>
                <a:spcPts val="0"/>
              </a:spcAft>
              <a:buSzPts val="4000"/>
              <a:buFont typeface="Noto Sans Symbols"/>
              <a:buNone/>
            </a:pPr>
            <a:r>
              <a:t/>
            </a:r>
            <a:endParaRPr sz="4000">
              <a:solidFill>
                <a:srgbClr val="002060"/>
              </a:solidFill>
            </a:endParaRPr>
          </a:p>
        </p:txBody>
      </p:sp>
      <p:pic>
        <p:nvPicPr>
          <p:cNvPr id="303" name="Google Shape;303;p64"/>
          <p:cNvPicPr preferRelativeResize="0"/>
          <p:nvPr/>
        </p:nvPicPr>
        <p:blipFill rotWithShape="1">
          <a:blip r:embed="rId4">
            <a:alphaModFix/>
          </a:blip>
          <a:srcRect b="0" l="0" r="0" t="0"/>
          <a:stretch/>
        </p:blipFill>
        <p:spPr>
          <a:xfrm>
            <a:off x="10426400" y="4992550"/>
            <a:ext cx="1240077" cy="124007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descr="A cartoon of a pink brain&#10;&#10;AI-generated content may be incorrect." id="308" name="Google Shape;308;p65"/>
          <p:cNvPicPr preferRelativeResize="0"/>
          <p:nvPr/>
        </p:nvPicPr>
        <p:blipFill rotWithShape="1">
          <a:blip r:embed="rId3">
            <a:alphaModFix/>
          </a:blip>
          <a:srcRect b="1222" l="0" r="9670" t="0"/>
          <a:stretch/>
        </p:blipFill>
        <p:spPr>
          <a:xfrm>
            <a:off x="8339558" y="1011826"/>
            <a:ext cx="3350872" cy="3664346"/>
          </a:xfrm>
          <a:prstGeom prst="rect">
            <a:avLst/>
          </a:prstGeom>
          <a:noFill/>
          <a:ln>
            <a:noFill/>
          </a:ln>
        </p:spPr>
      </p:pic>
      <p:sp>
        <p:nvSpPr>
          <p:cNvPr id="309" name="Google Shape;309;p65"/>
          <p:cNvSpPr txBox="1"/>
          <p:nvPr>
            <p:ph type="title"/>
          </p:nvPr>
        </p:nvSpPr>
        <p:spPr>
          <a:xfrm>
            <a:off x="252919" y="1123837"/>
            <a:ext cx="2947482" cy="3378715"/>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11:</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Qu’est-ce que la nicotine fait à votre cerveau? </a:t>
            </a:r>
            <a:endParaRPr sz="3200">
              <a:latin typeface="Arial"/>
              <a:ea typeface="Arial"/>
              <a:cs typeface="Arial"/>
              <a:sym typeface="Arial"/>
            </a:endParaRPr>
          </a:p>
        </p:txBody>
      </p:sp>
      <p:sp>
        <p:nvSpPr>
          <p:cNvPr id="310" name="Google Shape;310;p65"/>
          <p:cNvSpPr txBox="1"/>
          <p:nvPr>
            <p:ph idx="1" type="body"/>
          </p:nvPr>
        </p:nvSpPr>
        <p:spPr>
          <a:xfrm>
            <a:off x="4143737" y="1123837"/>
            <a:ext cx="4195822" cy="4721377"/>
          </a:xfrm>
          <a:prstGeom prst="rect">
            <a:avLst/>
          </a:prstGeom>
          <a:noFill/>
          <a:ln>
            <a:noFill/>
          </a:ln>
        </p:spPr>
        <p:txBody>
          <a:bodyPr anchorCtr="0" anchor="t" bIns="45700" lIns="0" spcFirstLastPara="1" rIns="0" wrap="square" tIns="45700">
            <a:normAutofit/>
          </a:bodyPr>
          <a:lstStyle/>
          <a:p>
            <a:pPr indent="-419100" lvl="0" marL="457200" rtl="0" algn="l">
              <a:lnSpc>
                <a:spcPct val="100000"/>
              </a:lnSpc>
              <a:spcBef>
                <a:spcPts val="1400"/>
              </a:spcBef>
              <a:spcAft>
                <a:spcPts val="0"/>
              </a:spcAft>
              <a:buClr>
                <a:schemeClr val="dk1"/>
              </a:buClr>
              <a:buSzPts val="3000"/>
              <a:buAutoNum type="alphaUcPeriod"/>
            </a:pPr>
            <a:r>
              <a:rPr lang="en-US" sz="3000">
                <a:solidFill>
                  <a:schemeClr val="dk1"/>
                </a:solidFill>
                <a:latin typeface="Arial"/>
                <a:ea typeface="Arial"/>
                <a:cs typeface="Arial"/>
                <a:sym typeface="Arial"/>
              </a:rPr>
              <a:t>Améliore votre mémoire</a:t>
            </a:r>
            <a:endParaRPr sz="3000">
              <a:solidFill>
                <a:schemeClr val="dk1"/>
              </a:solidFill>
              <a:latin typeface="Arial"/>
              <a:ea typeface="Arial"/>
              <a:cs typeface="Arial"/>
              <a:sym typeface="Arial"/>
            </a:endParaRPr>
          </a:p>
          <a:p>
            <a:pPr indent="-419100" lvl="0" marL="457200" rtl="0" algn="l">
              <a:lnSpc>
                <a:spcPct val="100000"/>
              </a:lnSpc>
              <a:spcBef>
                <a:spcPts val="1400"/>
              </a:spcBef>
              <a:spcAft>
                <a:spcPts val="0"/>
              </a:spcAft>
              <a:buClr>
                <a:schemeClr val="dk1"/>
              </a:buClr>
              <a:buSzPts val="3000"/>
              <a:buAutoNum type="alphaUcPeriod"/>
            </a:pPr>
            <a:r>
              <a:rPr lang="en-US" sz="3000">
                <a:solidFill>
                  <a:schemeClr val="dk1"/>
                </a:solidFill>
                <a:latin typeface="Arial"/>
                <a:ea typeface="Arial"/>
                <a:cs typeface="Arial"/>
                <a:sym typeface="Arial"/>
              </a:rPr>
              <a:t>Rend l’apprentissage plus difficile</a:t>
            </a:r>
            <a:endParaRPr sz="3000">
              <a:solidFill>
                <a:schemeClr val="dk1"/>
              </a:solidFill>
              <a:latin typeface="Arial"/>
              <a:ea typeface="Arial"/>
              <a:cs typeface="Arial"/>
              <a:sym typeface="Arial"/>
            </a:endParaRPr>
          </a:p>
          <a:p>
            <a:pPr indent="-419100" lvl="0" marL="457200" rtl="0" algn="l">
              <a:lnSpc>
                <a:spcPct val="100000"/>
              </a:lnSpc>
              <a:spcBef>
                <a:spcPts val="1400"/>
              </a:spcBef>
              <a:spcAft>
                <a:spcPts val="0"/>
              </a:spcAft>
              <a:buClr>
                <a:schemeClr val="dk1"/>
              </a:buClr>
              <a:buSzPts val="3000"/>
              <a:buAutoNum type="alphaUcPeriod"/>
            </a:pPr>
            <a:r>
              <a:rPr lang="en-US" sz="3000">
                <a:solidFill>
                  <a:schemeClr val="dk1"/>
                </a:solidFill>
                <a:latin typeface="Arial"/>
                <a:ea typeface="Arial"/>
                <a:cs typeface="Arial"/>
                <a:sym typeface="Arial"/>
              </a:rPr>
              <a:t>Fait rétrécir votre cerveau</a:t>
            </a:r>
            <a:endParaRPr sz="3000">
              <a:solidFill>
                <a:schemeClr val="dk1"/>
              </a:solidFill>
              <a:latin typeface="Arial"/>
              <a:ea typeface="Arial"/>
              <a:cs typeface="Arial"/>
              <a:sym typeface="Arial"/>
            </a:endParaRPr>
          </a:p>
          <a:p>
            <a:pPr indent="-419100" lvl="0" marL="457200" rtl="0" algn="l">
              <a:lnSpc>
                <a:spcPct val="115000"/>
              </a:lnSpc>
              <a:spcBef>
                <a:spcPts val="1400"/>
              </a:spcBef>
              <a:spcAft>
                <a:spcPts val="0"/>
              </a:spcAft>
              <a:buClr>
                <a:schemeClr val="dk1"/>
              </a:buClr>
              <a:buSzPts val="3000"/>
              <a:buAutoNum type="alphaUcPeriod"/>
            </a:pPr>
            <a:r>
              <a:rPr lang="en-US" sz="3000">
                <a:solidFill>
                  <a:schemeClr val="dk1"/>
                </a:solidFill>
                <a:latin typeface="Arial"/>
                <a:ea typeface="Arial"/>
                <a:cs typeface="Arial"/>
                <a:sym typeface="Arial"/>
              </a:rPr>
              <a:t>N’a aucun effet</a:t>
            </a:r>
            <a:endParaRPr sz="3000">
              <a:solidFill>
                <a:srgbClr val="002060"/>
              </a:solidFill>
            </a:endParaRPr>
          </a:p>
        </p:txBody>
      </p:sp>
      <p:pic>
        <p:nvPicPr>
          <p:cNvPr id="311" name="Google Shape;311;p65"/>
          <p:cNvPicPr preferRelativeResize="0"/>
          <p:nvPr/>
        </p:nvPicPr>
        <p:blipFill rotWithShape="1">
          <a:blip r:embed="rId4">
            <a:alphaModFix/>
          </a:blip>
          <a:srcRect b="0" l="0" r="0" t="0"/>
          <a:stretch/>
        </p:blipFill>
        <p:spPr>
          <a:xfrm>
            <a:off x="9491241" y="4844462"/>
            <a:ext cx="1665950" cy="161659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descr="A cartoon of a pink brain&#10;&#10;AI-generated content may be incorrect." id="316" name="Google Shape;316;g3768c2d1894_0_13"/>
          <p:cNvPicPr preferRelativeResize="0"/>
          <p:nvPr/>
        </p:nvPicPr>
        <p:blipFill rotWithShape="1">
          <a:blip r:embed="rId3">
            <a:alphaModFix/>
          </a:blip>
          <a:srcRect b="1224" l="0" r="9673" t="0"/>
          <a:stretch/>
        </p:blipFill>
        <p:spPr>
          <a:xfrm>
            <a:off x="8339558" y="1011826"/>
            <a:ext cx="3350872" cy="3664346"/>
          </a:xfrm>
          <a:prstGeom prst="rect">
            <a:avLst/>
          </a:prstGeom>
          <a:noFill/>
          <a:ln>
            <a:noFill/>
          </a:ln>
        </p:spPr>
      </p:pic>
      <p:sp>
        <p:nvSpPr>
          <p:cNvPr id="317" name="Google Shape;317;g3768c2d1894_0_13"/>
          <p:cNvSpPr txBox="1"/>
          <p:nvPr>
            <p:ph type="title"/>
          </p:nvPr>
        </p:nvSpPr>
        <p:spPr>
          <a:xfrm>
            <a:off x="252919" y="1123837"/>
            <a:ext cx="2947500" cy="337860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11:</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Qu’est-ce que la nicotine fait à votre cerveau ? </a:t>
            </a:r>
            <a:endParaRPr sz="3200">
              <a:latin typeface="Arial"/>
              <a:ea typeface="Arial"/>
              <a:cs typeface="Arial"/>
              <a:sym typeface="Arial"/>
            </a:endParaRPr>
          </a:p>
        </p:txBody>
      </p:sp>
      <p:sp>
        <p:nvSpPr>
          <p:cNvPr id="318" name="Google Shape;318;g3768c2d1894_0_13"/>
          <p:cNvSpPr txBox="1"/>
          <p:nvPr>
            <p:ph idx="1" type="body"/>
          </p:nvPr>
        </p:nvSpPr>
        <p:spPr>
          <a:xfrm>
            <a:off x="4143724" y="1123825"/>
            <a:ext cx="4547100" cy="4721400"/>
          </a:xfrm>
          <a:prstGeom prst="rect">
            <a:avLst/>
          </a:prstGeom>
          <a:noFill/>
          <a:ln>
            <a:noFill/>
          </a:ln>
        </p:spPr>
        <p:txBody>
          <a:bodyPr anchorCtr="0" anchor="t" bIns="45700" lIns="0" spcFirstLastPara="1" rIns="0" wrap="square" tIns="45700">
            <a:normAutofit/>
          </a:bodyPr>
          <a:lstStyle/>
          <a:p>
            <a:pPr indent="-419100" lvl="0" marL="457200" rtl="0" algn="l">
              <a:lnSpc>
                <a:spcPct val="100000"/>
              </a:lnSpc>
              <a:spcBef>
                <a:spcPts val="1400"/>
              </a:spcBef>
              <a:spcAft>
                <a:spcPts val="0"/>
              </a:spcAft>
              <a:buClr>
                <a:schemeClr val="dk1"/>
              </a:buClr>
              <a:buSzPts val="3000"/>
              <a:buAutoNum type="alphaUcPeriod"/>
            </a:pPr>
            <a:r>
              <a:rPr lang="en-US" sz="3000">
                <a:solidFill>
                  <a:schemeClr val="dk1"/>
                </a:solidFill>
                <a:latin typeface="Arial"/>
                <a:ea typeface="Arial"/>
                <a:cs typeface="Arial"/>
                <a:sym typeface="Arial"/>
              </a:rPr>
              <a:t>Améliore votre mémoire</a:t>
            </a:r>
            <a:endParaRPr sz="3000">
              <a:solidFill>
                <a:schemeClr val="dk1"/>
              </a:solidFill>
              <a:latin typeface="Arial"/>
              <a:ea typeface="Arial"/>
              <a:cs typeface="Arial"/>
              <a:sym typeface="Arial"/>
            </a:endParaRPr>
          </a:p>
          <a:p>
            <a:pPr indent="-419100" lvl="0" marL="457200" rtl="0" algn="l">
              <a:lnSpc>
                <a:spcPct val="100000"/>
              </a:lnSpc>
              <a:spcBef>
                <a:spcPts val="1400"/>
              </a:spcBef>
              <a:spcAft>
                <a:spcPts val="0"/>
              </a:spcAft>
              <a:buClr>
                <a:schemeClr val="accent1"/>
              </a:buClr>
              <a:buSzPts val="3000"/>
              <a:buAutoNum type="alphaUcPeriod"/>
            </a:pPr>
            <a:r>
              <a:rPr b="1" lang="en-US" sz="3000">
                <a:solidFill>
                  <a:schemeClr val="accent1"/>
                </a:solidFill>
                <a:latin typeface="Arial"/>
                <a:ea typeface="Arial"/>
                <a:cs typeface="Arial"/>
                <a:sym typeface="Arial"/>
              </a:rPr>
              <a:t>Rend l’apprentissage plus difficile</a:t>
            </a:r>
            <a:endParaRPr b="1" sz="3000">
              <a:solidFill>
                <a:schemeClr val="accent1"/>
              </a:solidFill>
              <a:latin typeface="Arial"/>
              <a:ea typeface="Arial"/>
              <a:cs typeface="Arial"/>
              <a:sym typeface="Arial"/>
            </a:endParaRPr>
          </a:p>
          <a:p>
            <a:pPr indent="-419100" lvl="0" marL="457200" rtl="0" algn="l">
              <a:lnSpc>
                <a:spcPct val="100000"/>
              </a:lnSpc>
              <a:spcBef>
                <a:spcPts val="1400"/>
              </a:spcBef>
              <a:spcAft>
                <a:spcPts val="0"/>
              </a:spcAft>
              <a:buClr>
                <a:schemeClr val="dk1"/>
              </a:buClr>
              <a:buSzPts val="3000"/>
              <a:buAutoNum type="alphaUcPeriod"/>
            </a:pPr>
            <a:r>
              <a:rPr lang="en-US" sz="3000">
                <a:solidFill>
                  <a:schemeClr val="dk1"/>
                </a:solidFill>
                <a:latin typeface="Arial"/>
                <a:ea typeface="Arial"/>
                <a:cs typeface="Arial"/>
                <a:sym typeface="Arial"/>
              </a:rPr>
              <a:t>Fait rétrécir votre cerveau</a:t>
            </a:r>
            <a:endParaRPr sz="3000">
              <a:solidFill>
                <a:schemeClr val="dk1"/>
              </a:solidFill>
              <a:latin typeface="Arial"/>
              <a:ea typeface="Arial"/>
              <a:cs typeface="Arial"/>
              <a:sym typeface="Arial"/>
            </a:endParaRPr>
          </a:p>
          <a:p>
            <a:pPr indent="-419100" lvl="0" marL="457200" rtl="0" algn="l">
              <a:lnSpc>
                <a:spcPct val="115000"/>
              </a:lnSpc>
              <a:spcBef>
                <a:spcPts val="1400"/>
              </a:spcBef>
              <a:spcAft>
                <a:spcPts val="0"/>
              </a:spcAft>
              <a:buClr>
                <a:schemeClr val="dk1"/>
              </a:buClr>
              <a:buSzPts val="3000"/>
              <a:buAutoNum type="alphaUcPeriod"/>
            </a:pPr>
            <a:r>
              <a:rPr lang="en-US" sz="3000">
                <a:solidFill>
                  <a:schemeClr val="dk1"/>
                </a:solidFill>
                <a:latin typeface="Arial"/>
                <a:ea typeface="Arial"/>
                <a:cs typeface="Arial"/>
                <a:sym typeface="Arial"/>
              </a:rPr>
              <a:t>N’a aucun effet</a:t>
            </a:r>
            <a:endParaRPr sz="3000">
              <a:solidFill>
                <a:srgbClr val="002060"/>
              </a:solidFill>
            </a:endParaRPr>
          </a:p>
        </p:txBody>
      </p:sp>
      <p:pic>
        <p:nvPicPr>
          <p:cNvPr id="319" name="Google Shape;319;g3768c2d1894_0_13"/>
          <p:cNvPicPr preferRelativeResize="0"/>
          <p:nvPr/>
        </p:nvPicPr>
        <p:blipFill rotWithShape="1">
          <a:blip r:embed="rId4">
            <a:alphaModFix/>
          </a:blip>
          <a:srcRect b="0" l="0" r="0" t="0"/>
          <a:stretch/>
        </p:blipFill>
        <p:spPr>
          <a:xfrm>
            <a:off x="9491241" y="4844462"/>
            <a:ext cx="1665950" cy="161659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4" name="Shape 324"/>
        <p:cNvGrpSpPr/>
        <p:nvPr/>
      </p:nvGrpSpPr>
      <p:grpSpPr>
        <a:xfrm>
          <a:off x="0" y="0"/>
          <a:ext cx="0" cy="0"/>
          <a:chOff x="0" y="0"/>
          <a:chExt cx="0" cy="0"/>
        </a:xfrm>
      </p:grpSpPr>
      <p:sp>
        <p:nvSpPr>
          <p:cNvPr id="325" name="Google Shape;325;p67"/>
          <p:cNvSpPr/>
          <p:nvPr/>
        </p:nvSpPr>
        <p:spPr>
          <a:xfrm>
            <a:off x="179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26" name="Google Shape;326;p67"/>
          <p:cNvSpPr txBox="1"/>
          <p:nvPr>
            <p:ph type="ctrTitle"/>
          </p:nvPr>
        </p:nvSpPr>
        <p:spPr>
          <a:xfrm>
            <a:off x="1121712" y="78425"/>
            <a:ext cx="6237300" cy="6894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Corbel"/>
              <a:buNone/>
            </a:pPr>
            <a:r>
              <a:rPr b="1" lang="en-US" sz="4400">
                <a:solidFill>
                  <a:srgbClr val="002060"/>
                </a:solidFill>
              </a:rPr>
              <a:t>La nicotine et votre cerveau</a:t>
            </a:r>
            <a:endParaRPr b="1" sz="4400">
              <a:solidFill>
                <a:srgbClr val="002060"/>
              </a:solidFill>
            </a:endParaRPr>
          </a:p>
        </p:txBody>
      </p:sp>
      <p:sp>
        <p:nvSpPr>
          <p:cNvPr id="327" name="Google Shape;327;p67"/>
          <p:cNvSpPr/>
          <p:nvPr/>
        </p:nvSpPr>
        <p:spPr>
          <a:xfrm>
            <a:off x="0" y="761999"/>
            <a:ext cx="1286934" cy="5334001"/>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28" name="Google Shape;328;p67"/>
          <p:cNvSpPr/>
          <p:nvPr/>
        </p:nvSpPr>
        <p:spPr>
          <a:xfrm>
            <a:off x="990484" y="761997"/>
            <a:ext cx="7275600" cy="5334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29" name="Google Shape;329;p67"/>
          <p:cNvSpPr/>
          <p:nvPr/>
        </p:nvSpPr>
        <p:spPr>
          <a:xfrm>
            <a:off x="11685778" y="767825"/>
            <a:ext cx="508012" cy="5328173"/>
          </a:xfrm>
          <a:prstGeom prst="rect">
            <a:avLst/>
          </a:prstGeom>
          <a:solidFill>
            <a:srgbClr val="C8C8C8">
              <a:alpha val="4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descr="A silhouette of a child's head with a brain&#10;&#10;AI-generated content may be incorrect." id="330" name="Google Shape;330;p67"/>
          <p:cNvPicPr preferRelativeResize="0"/>
          <p:nvPr/>
        </p:nvPicPr>
        <p:blipFill rotWithShape="1">
          <a:blip r:embed="rId3">
            <a:alphaModFix/>
          </a:blip>
          <a:srcRect b="0" l="0" r="0" t="0"/>
          <a:stretch/>
        </p:blipFill>
        <p:spPr>
          <a:xfrm>
            <a:off x="8802170" y="1807025"/>
            <a:ext cx="3151882" cy="3243947"/>
          </a:xfrm>
          <a:prstGeom prst="rect">
            <a:avLst/>
          </a:prstGeom>
          <a:noFill/>
          <a:ln>
            <a:noFill/>
          </a:ln>
        </p:spPr>
      </p:pic>
      <p:sp>
        <p:nvSpPr>
          <p:cNvPr id="331" name="Google Shape;331;p67"/>
          <p:cNvSpPr txBox="1"/>
          <p:nvPr>
            <p:ph idx="1" type="subTitle"/>
          </p:nvPr>
        </p:nvSpPr>
        <p:spPr>
          <a:xfrm>
            <a:off x="643467" y="932541"/>
            <a:ext cx="7430994" cy="4992914"/>
          </a:xfrm>
          <a:prstGeom prst="rect">
            <a:avLst/>
          </a:prstGeom>
          <a:noFill/>
          <a:ln>
            <a:noFill/>
          </a:ln>
        </p:spPr>
        <p:txBody>
          <a:bodyPr anchorCtr="0" anchor="b" bIns="45700" lIns="91425" spcFirstLastPara="1" rIns="91425" wrap="square" tIns="45700">
            <a:normAutofit fontScale="92500" lnSpcReduction="20000"/>
          </a:bodyPr>
          <a:lstStyle/>
          <a:p>
            <a:pPr indent="0" lvl="0" marL="0" rtl="0" algn="l">
              <a:lnSpc>
                <a:spcPct val="90000"/>
              </a:lnSpc>
              <a:spcBef>
                <a:spcPts val="0"/>
              </a:spcBef>
              <a:spcAft>
                <a:spcPts val="0"/>
              </a:spcAft>
              <a:buSzPct val="100000"/>
              <a:buNone/>
            </a:pPr>
            <a:r>
              <a:rPr b="1" lang="en-US" sz="3000">
                <a:solidFill>
                  <a:srgbClr val="002060"/>
                </a:solidFill>
              </a:rPr>
              <a:t>La nicotine affecte votre cerveau en développement de nombreuses façons.</a:t>
            </a:r>
            <a:r>
              <a:rPr b="1" lang="en-US" sz="3000">
                <a:solidFill>
                  <a:srgbClr val="002060"/>
                </a:solidFill>
              </a:rPr>
              <a:t> </a:t>
            </a:r>
            <a:endParaRPr b="1"/>
          </a:p>
          <a:p>
            <a:pPr indent="0" lvl="0" marL="0" rtl="0" algn="l">
              <a:lnSpc>
                <a:spcPct val="90000"/>
              </a:lnSpc>
              <a:spcBef>
                <a:spcPts val="600"/>
              </a:spcBef>
              <a:spcAft>
                <a:spcPts val="0"/>
              </a:spcAft>
              <a:buSzPct val="100000"/>
              <a:buNone/>
            </a:pPr>
            <a:r>
              <a:t/>
            </a:r>
            <a:endParaRPr sz="3000">
              <a:solidFill>
                <a:srgbClr val="002060"/>
              </a:solidFill>
            </a:endParaRPr>
          </a:p>
          <a:p>
            <a:pPr indent="-531812" lvl="0" marL="457200" rtl="0" algn="l">
              <a:spcBef>
                <a:spcPts val="600"/>
              </a:spcBef>
              <a:spcAft>
                <a:spcPts val="0"/>
              </a:spcAft>
              <a:buClr>
                <a:schemeClr val="lt1"/>
              </a:buClr>
              <a:buSzPct val="100000"/>
              <a:buChar char="▪"/>
            </a:pPr>
            <a:r>
              <a:rPr lang="en-US" sz="3000">
                <a:solidFill>
                  <a:srgbClr val="002060"/>
                </a:solidFill>
              </a:rPr>
              <a:t>La nicotine rend plus difficile d’apprendre de nouvelles choses</a:t>
            </a:r>
            <a:endParaRPr sz="3000">
              <a:solidFill>
                <a:srgbClr val="002060"/>
              </a:solidFill>
            </a:endParaRPr>
          </a:p>
          <a:p>
            <a:pPr indent="-531812" lvl="0" marL="457200" rtl="0" algn="l">
              <a:spcBef>
                <a:spcPts val="600"/>
              </a:spcBef>
              <a:spcAft>
                <a:spcPts val="0"/>
              </a:spcAft>
              <a:buClr>
                <a:schemeClr val="lt1"/>
              </a:buClr>
              <a:buSzPct val="100000"/>
              <a:buChar char="▪"/>
            </a:pPr>
            <a:r>
              <a:rPr lang="en-US" sz="3000">
                <a:solidFill>
                  <a:srgbClr val="002060"/>
                </a:solidFill>
              </a:rPr>
              <a:t>La nicotine affecte votre mémoire</a:t>
            </a:r>
            <a:endParaRPr sz="3000">
              <a:solidFill>
                <a:srgbClr val="002060"/>
              </a:solidFill>
            </a:endParaRPr>
          </a:p>
          <a:p>
            <a:pPr indent="-531812" lvl="0" marL="457200" rtl="0" algn="l">
              <a:spcBef>
                <a:spcPts val="600"/>
              </a:spcBef>
              <a:spcAft>
                <a:spcPts val="0"/>
              </a:spcAft>
              <a:buClr>
                <a:schemeClr val="lt1"/>
              </a:buClr>
              <a:buSzPct val="100000"/>
              <a:buChar char="▪"/>
            </a:pPr>
            <a:r>
              <a:rPr lang="en-US" sz="3000">
                <a:solidFill>
                  <a:srgbClr val="002060"/>
                </a:solidFill>
              </a:rPr>
              <a:t>La nicotine fait que les gens se sentent stressés et anxieux</a:t>
            </a:r>
            <a:endParaRPr sz="3000">
              <a:solidFill>
                <a:srgbClr val="002060"/>
              </a:solidFill>
            </a:endParaRPr>
          </a:p>
          <a:p>
            <a:pPr indent="-531812" lvl="0" marL="457200" rtl="0" algn="l">
              <a:spcBef>
                <a:spcPts val="600"/>
              </a:spcBef>
              <a:spcAft>
                <a:spcPts val="0"/>
              </a:spcAft>
              <a:buClr>
                <a:schemeClr val="lt1"/>
              </a:buClr>
              <a:buSzPct val="100000"/>
              <a:buChar char="▪"/>
            </a:pPr>
            <a:r>
              <a:rPr lang="en-US" sz="3000">
                <a:solidFill>
                  <a:srgbClr val="002060"/>
                </a:solidFill>
              </a:rPr>
              <a:t>La nicotine peut vous rendre triste </a:t>
            </a:r>
            <a:endParaRPr sz="3000">
              <a:solidFill>
                <a:srgbClr val="002060"/>
              </a:solidFill>
            </a:endParaRPr>
          </a:p>
          <a:p>
            <a:pPr indent="-531812" lvl="0" marL="457200" rtl="0" algn="l">
              <a:spcBef>
                <a:spcPts val="600"/>
              </a:spcBef>
              <a:spcAft>
                <a:spcPts val="0"/>
              </a:spcAft>
              <a:buClr>
                <a:schemeClr val="lt1"/>
              </a:buClr>
              <a:buSzPct val="100000"/>
              <a:buChar char="▪"/>
            </a:pPr>
            <a:r>
              <a:rPr lang="en-US" sz="3000">
                <a:solidFill>
                  <a:srgbClr val="002060"/>
                </a:solidFill>
              </a:rPr>
              <a:t>La nicotine affecte la partie de votre cerveau où vous faites des choix et prenez des décisions.</a:t>
            </a:r>
            <a:endParaRPr sz="3000">
              <a:solidFill>
                <a:srgbClr val="002060"/>
              </a:solidFill>
            </a:endParaRPr>
          </a:p>
          <a:p>
            <a:pPr indent="0" lvl="0" marL="457200" rtl="0" algn="l">
              <a:lnSpc>
                <a:spcPct val="90000"/>
              </a:lnSpc>
              <a:spcBef>
                <a:spcPts val="600"/>
              </a:spcBef>
              <a:spcAft>
                <a:spcPts val="0"/>
              </a:spcAft>
              <a:buNone/>
            </a:pPr>
            <a:r>
              <a:rPr lang="en-US" sz="3000">
                <a:solidFill>
                  <a:srgbClr val="002060"/>
                </a:solidFill>
              </a:rPr>
              <a:t>  </a:t>
            </a:r>
            <a:endParaRPr/>
          </a:p>
          <a:p>
            <a:pPr indent="0" lvl="0" marL="0" rtl="0" algn="l">
              <a:lnSpc>
                <a:spcPct val="90000"/>
              </a:lnSpc>
              <a:spcBef>
                <a:spcPts val="600"/>
              </a:spcBef>
              <a:spcAft>
                <a:spcPts val="0"/>
              </a:spcAft>
              <a:buSzPct val="100000"/>
              <a:buNone/>
            </a:pPr>
            <a:r>
              <a:t/>
            </a:r>
            <a:endParaRPr sz="3000">
              <a:solidFill>
                <a:srgbClr val="00206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8"/>
          <p:cNvSpPr txBox="1"/>
          <p:nvPr>
            <p:ph type="title"/>
          </p:nvPr>
        </p:nvSpPr>
        <p:spPr>
          <a:xfrm>
            <a:off x="106150" y="1331900"/>
            <a:ext cx="3165300" cy="433050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12: </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Lequel des éléments suivants peut blesser vos voies respiratoires et vos poumons ? </a:t>
            </a:r>
            <a:endParaRPr sz="3200">
              <a:latin typeface="Arial"/>
              <a:ea typeface="Arial"/>
              <a:cs typeface="Arial"/>
              <a:sym typeface="Arial"/>
            </a:endParaRPr>
          </a:p>
        </p:txBody>
      </p:sp>
      <p:sp>
        <p:nvSpPr>
          <p:cNvPr id="338" name="Google Shape;338;p28"/>
          <p:cNvSpPr txBox="1"/>
          <p:nvPr>
            <p:ph idx="1" type="body"/>
          </p:nvPr>
        </p:nvSpPr>
        <p:spPr>
          <a:xfrm>
            <a:off x="3842795" y="1589228"/>
            <a:ext cx="4503421" cy="4023360"/>
          </a:xfrm>
          <a:prstGeom prst="rect">
            <a:avLst/>
          </a:prstGeom>
          <a:noFill/>
          <a:ln>
            <a:noFill/>
          </a:ln>
        </p:spPr>
        <p:txBody>
          <a:bodyPr anchorCtr="0" anchor="t" bIns="45700" lIns="0" spcFirstLastPara="1" rIns="0" wrap="square" tIns="45700">
            <a:normAutofit/>
          </a:bodyPr>
          <a:lstStyle/>
          <a:p>
            <a:pPr indent="-419100" lvl="0" marL="457200" rtl="0" algn="l">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Fumer</a:t>
            </a:r>
            <a:endParaRPr sz="3000">
              <a:solidFill>
                <a:schemeClr val="dk1"/>
              </a:solidFill>
              <a:latin typeface="Arial"/>
              <a:ea typeface="Arial"/>
              <a:cs typeface="Arial"/>
              <a:sym typeface="Arial"/>
            </a:endParaRPr>
          </a:p>
          <a:p>
            <a:pPr indent="-419100" lvl="0" marL="457200" rtl="0" algn="l">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Pollution de l’air</a:t>
            </a:r>
            <a:endParaRPr sz="3000">
              <a:solidFill>
                <a:schemeClr val="dk1"/>
              </a:solidFill>
              <a:latin typeface="Arial"/>
              <a:ea typeface="Arial"/>
              <a:cs typeface="Arial"/>
              <a:sym typeface="Arial"/>
            </a:endParaRPr>
          </a:p>
          <a:p>
            <a:pPr indent="-419100" lvl="0" marL="457200" rtl="0" algn="l">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Vapotage</a:t>
            </a:r>
            <a:endParaRPr sz="3000">
              <a:solidFill>
                <a:schemeClr val="dk1"/>
              </a:solidFill>
              <a:latin typeface="Arial"/>
              <a:ea typeface="Arial"/>
              <a:cs typeface="Arial"/>
              <a:sym typeface="Arial"/>
            </a:endParaRPr>
          </a:p>
          <a:p>
            <a:pPr indent="-419100" lvl="0" marL="457200" rtl="0" algn="l">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Tout ce qui précède</a:t>
            </a:r>
            <a:endParaRPr sz="3000">
              <a:solidFill>
                <a:schemeClr val="dk1"/>
              </a:solidFill>
              <a:latin typeface="Arial"/>
              <a:ea typeface="Arial"/>
              <a:cs typeface="Arial"/>
              <a:sym typeface="Arial"/>
            </a:endParaRPr>
          </a:p>
          <a:p>
            <a:pPr indent="0" lvl="0" marL="457200" rtl="0" algn="l">
              <a:lnSpc>
                <a:spcPct val="90000"/>
              </a:lnSpc>
              <a:spcBef>
                <a:spcPts val="1400"/>
              </a:spcBef>
              <a:spcAft>
                <a:spcPts val="0"/>
              </a:spcAft>
              <a:buNone/>
            </a:pPr>
            <a:r>
              <a:t/>
            </a:r>
            <a:endParaRPr sz="4000">
              <a:solidFill>
                <a:srgbClr val="002060"/>
              </a:solidFill>
            </a:endParaRPr>
          </a:p>
          <a:p>
            <a:pPr indent="-317500" lvl="0" marL="635000" rtl="0" algn="l">
              <a:lnSpc>
                <a:spcPct val="90000"/>
              </a:lnSpc>
              <a:spcBef>
                <a:spcPts val="1400"/>
              </a:spcBef>
              <a:spcAft>
                <a:spcPts val="0"/>
              </a:spcAft>
              <a:buSzPts val="4000"/>
              <a:buFont typeface="Noto Sans Symbols"/>
              <a:buNone/>
            </a:pPr>
            <a:r>
              <a:t/>
            </a:r>
            <a:endParaRPr sz="4000">
              <a:solidFill>
                <a:srgbClr val="002060"/>
              </a:solidFill>
            </a:endParaRPr>
          </a:p>
        </p:txBody>
      </p:sp>
      <p:pic>
        <p:nvPicPr>
          <p:cNvPr id="339" name="Google Shape;339;p28"/>
          <p:cNvPicPr preferRelativeResize="0"/>
          <p:nvPr/>
        </p:nvPicPr>
        <p:blipFill rotWithShape="1">
          <a:blip r:embed="rId3">
            <a:alphaModFix/>
          </a:blip>
          <a:srcRect b="0" l="0" r="0" t="0"/>
          <a:stretch/>
        </p:blipFill>
        <p:spPr>
          <a:xfrm>
            <a:off x="10426400" y="4992550"/>
            <a:ext cx="1240077" cy="1240077"/>
          </a:xfrm>
          <a:prstGeom prst="rect">
            <a:avLst/>
          </a:prstGeom>
          <a:noFill/>
          <a:ln>
            <a:noFill/>
          </a:ln>
        </p:spPr>
      </p:pic>
      <p:pic>
        <p:nvPicPr>
          <p:cNvPr descr="Cartoon of human lungs&#10;&#10;AI-generated content may be incorrect." id="340" name="Google Shape;340;p28"/>
          <p:cNvPicPr preferRelativeResize="0"/>
          <p:nvPr/>
        </p:nvPicPr>
        <p:blipFill rotWithShape="1">
          <a:blip r:embed="rId4">
            <a:alphaModFix/>
          </a:blip>
          <a:srcRect b="0" l="21552" r="17988" t="0"/>
          <a:stretch/>
        </p:blipFill>
        <p:spPr>
          <a:xfrm>
            <a:off x="8195679" y="352658"/>
            <a:ext cx="3470798" cy="45942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3768c2d1894_0_20"/>
          <p:cNvSpPr txBox="1"/>
          <p:nvPr>
            <p:ph type="title"/>
          </p:nvPr>
        </p:nvSpPr>
        <p:spPr>
          <a:xfrm>
            <a:off x="106150" y="1331900"/>
            <a:ext cx="3165300" cy="433050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12: </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Lequel des éléments suivants peut blesser vos voies respiratoires et vos poumons ? </a:t>
            </a:r>
            <a:endParaRPr sz="3200">
              <a:latin typeface="Arial"/>
              <a:ea typeface="Arial"/>
              <a:cs typeface="Arial"/>
              <a:sym typeface="Arial"/>
            </a:endParaRPr>
          </a:p>
        </p:txBody>
      </p:sp>
      <p:sp>
        <p:nvSpPr>
          <p:cNvPr id="347" name="Google Shape;347;g3768c2d1894_0_20"/>
          <p:cNvSpPr txBox="1"/>
          <p:nvPr>
            <p:ph idx="1" type="body"/>
          </p:nvPr>
        </p:nvSpPr>
        <p:spPr>
          <a:xfrm>
            <a:off x="3842795" y="1589228"/>
            <a:ext cx="4503300" cy="4023300"/>
          </a:xfrm>
          <a:prstGeom prst="rect">
            <a:avLst/>
          </a:prstGeom>
          <a:noFill/>
          <a:ln>
            <a:noFill/>
          </a:ln>
        </p:spPr>
        <p:txBody>
          <a:bodyPr anchorCtr="0" anchor="t" bIns="45700" lIns="0" spcFirstLastPara="1" rIns="0" wrap="square" tIns="45700">
            <a:normAutofit/>
          </a:bodyPr>
          <a:lstStyle/>
          <a:p>
            <a:pPr indent="-419100" lvl="0" marL="457200" rtl="0" algn="l">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Fumer</a:t>
            </a:r>
            <a:endParaRPr sz="3000">
              <a:solidFill>
                <a:schemeClr val="dk1"/>
              </a:solidFill>
              <a:latin typeface="Arial"/>
              <a:ea typeface="Arial"/>
              <a:cs typeface="Arial"/>
              <a:sym typeface="Arial"/>
            </a:endParaRPr>
          </a:p>
          <a:p>
            <a:pPr indent="-419100" lvl="0" marL="457200" rtl="0" algn="l">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Pollution de l’air</a:t>
            </a:r>
            <a:endParaRPr sz="3000">
              <a:solidFill>
                <a:schemeClr val="dk1"/>
              </a:solidFill>
              <a:latin typeface="Arial"/>
              <a:ea typeface="Arial"/>
              <a:cs typeface="Arial"/>
              <a:sym typeface="Arial"/>
            </a:endParaRPr>
          </a:p>
          <a:p>
            <a:pPr indent="-419100" lvl="0" marL="457200" rtl="0" algn="l">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Vapotage</a:t>
            </a:r>
            <a:endParaRPr sz="3000">
              <a:solidFill>
                <a:schemeClr val="dk1"/>
              </a:solidFill>
              <a:latin typeface="Arial"/>
              <a:ea typeface="Arial"/>
              <a:cs typeface="Arial"/>
              <a:sym typeface="Arial"/>
            </a:endParaRPr>
          </a:p>
          <a:p>
            <a:pPr indent="-419100" lvl="0" marL="457200" rtl="0" algn="l">
              <a:spcBef>
                <a:spcPts val="1400"/>
              </a:spcBef>
              <a:spcAft>
                <a:spcPts val="0"/>
              </a:spcAft>
              <a:buClr>
                <a:schemeClr val="accent1"/>
              </a:buClr>
              <a:buSzPts val="3000"/>
              <a:buFont typeface="Arial"/>
              <a:buAutoNum type="alphaUcPeriod"/>
            </a:pPr>
            <a:r>
              <a:rPr b="1" lang="en-US" sz="3000">
                <a:solidFill>
                  <a:schemeClr val="accent1"/>
                </a:solidFill>
                <a:latin typeface="Arial"/>
                <a:ea typeface="Arial"/>
                <a:cs typeface="Arial"/>
                <a:sym typeface="Arial"/>
              </a:rPr>
              <a:t>Tout ce qui précède</a:t>
            </a:r>
            <a:endParaRPr b="1" sz="3000">
              <a:solidFill>
                <a:schemeClr val="accent1"/>
              </a:solidFill>
              <a:latin typeface="Arial"/>
              <a:ea typeface="Arial"/>
              <a:cs typeface="Arial"/>
              <a:sym typeface="Arial"/>
            </a:endParaRPr>
          </a:p>
          <a:p>
            <a:pPr indent="0" lvl="0" marL="457200" rtl="0" algn="l">
              <a:lnSpc>
                <a:spcPct val="90000"/>
              </a:lnSpc>
              <a:spcBef>
                <a:spcPts val="1400"/>
              </a:spcBef>
              <a:spcAft>
                <a:spcPts val="0"/>
              </a:spcAft>
              <a:buNone/>
            </a:pPr>
            <a:r>
              <a:t/>
            </a:r>
            <a:endParaRPr sz="4000">
              <a:solidFill>
                <a:srgbClr val="002060"/>
              </a:solidFill>
            </a:endParaRPr>
          </a:p>
          <a:p>
            <a:pPr indent="-317500" lvl="0" marL="635000" rtl="0" algn="l">
              <a:lnSpc>
                <a:spcPct val="90000"/>
              </a:lnSpc>
              <a:spcBef>
                <a:spcPts val="1400"/>
              </a:spcBef>
              <a:spcAft>
                <a:spcPts val="0"/>
              </a:spcAft>
              <a:buSzPts val="4000"/>
              <a:buFont typeface="Noto Sans Symbols"/>
              <a:buNone/>
            </a:pPr>
            <a:r>
              <a:t/>
            </a:r>
            <a:endParaRPr sz="4000">
              <a:solidFill>
                <a:srgbClr val="002060"/>
              </a:solidFill>
            </a:endParaRPr>
          </a:p>
        </p:txBody>
      </p:sp>
      <p:pic>
        <p:nvPicPr>
          <p:cNvPr id="348" name="Google Shape;348;g3768c2d1894_0_20"/>
          <p:cNvPicPr preferRelativeResize="0"/>
          <p:nvPr/>
        </p:nvPicPr>
        <p:blipFill rotWithShape="1">
          <a:blip r:embed="rId3">
            <a:alphaModFix/>
          </a:blip>
          <a:srcRect b="0" l="0" r="0" t="0"/>
          <a:stretch/>
        </p:blipFill>
        <p:spPr>
          <a:xfrm>
            <a:off x="10426400" y="4992550"/>
            <a:ext cx="1240077" cy="1240077"/>
          </a:xfrm>
          <a:prstGeom prst="rect">
            <a:avLst/>
          </a:prstGeom>
          <a:noFill/>
          <a:ln>
            <a:noFill/>
          </a:ln>
        </p:spPr>
      </p:pic>
      <p:pic>
        <p:nvPicPr>
          <p:cNvPr descr="Cartoon of human lungs&#10;&#10;AI-generated content may be incorrect." id="349" name="Google Shape;349;g3768c2d1894_0_20"/>
          <p:cNvPicPr preferRelativeResize="0"/>
          <p:nvPr/>
        </p:nvPicPr>
        <p:blipFill rotWithShape="1">
          <a:blip r:embed="rId4">
            <a:alphaModFix/>
          </a:blip>
          <a:srcRect b="0" l="21553" r="17986" t="0"/>
          <a:stretch/>
        </p:blipFill>
        <p:spPr>
          <a:xfrm>
            <a:off x="8195679" y="352658"/>
            <a:ext cx="3470799" cy="4594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7" name="Shape 107"/>
        <p:cNvGrpSpPr/>
        <p:nvPr/>
      </p:nvGrpSpPr>
      <p:grpSpPr>
        <a:xfrm>
          <a:off x="0" y="0"/>
          <a:ext cx="0" cy="0"/>
          <a:chOff x="0" y="0"/>
          <a:chExt cx="0" cy="0"/>
        </a:xfrm>
      </p:grpSpPr>
      <p:sp>
        <p:nvSpPr>
          <p:cNvPr id="108" name="Google Shape;108;p3"/>
          <p:cNvSpPr/>
          <p:nvPr/>
        </p:nvSpPr>
        <p:spPr>
          <a:xfrm>
            <a:off x="1" y="758952"/>
            <a:ext cx="3443590" cy="5330952"/>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9" name="Google Shape;109;p3"/>
          <p:cNvSpPr/>
          <p:nvPr/>
        </p:nvSpPr>
        <p:spPr>
          <a:xfrm>
            <a:off x="11815864" y="758952"/>
            <a:ext cx="384048" cy="5330952"/>
          </a:xfrm>
          <a:prstGeom prst="rect">
            <a:avLst/>
          </a:prstGeom>
          <a:solidFill>
            <a:srgbClr val="C8C8C8">
              <a:alpha val="49411"/>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0" name="Google Shape;110;p3"/>
          <p:cNvSpPr txBox="1"/>
          <p:nvPr>
            <p:ph type="title"/>
          </p:nvPr>
        </p:nvSpPr>
        <p:spPr>
          <a:xfrm>
            <a:off x="118250" y="1123825"/>
            <a:ext cx="3212100" cy="46011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5400"/>
              <a:buFont typeface="Arial"/>
              <a:buNone/>
            </a:pPr>
            <a:r>
              <a:rPr lang="en-US" sz="3200" u="sng">
                <a:solidFill>
                  <a:srgbClr val="002060"/>
                </a:solidFill>
                <a:latin typeface="Arial"/>
                <a:ea typeface="Arial"/>
                <a:cs typeface="Arial"/>
                <a:sym typeface="Arial"/>
              </a:rPr>
              <a:t>Question 1</a:t>
            </a:r>
            <a:r>
              <a:rPr lang="en-US" sz="3200" u="sng">
                <a:solidFill>
                  <a:srgbClr val="002060"/>
                </a:solidFill>
                <a:latin typeface="Arial"/>
                <a:ea typeface="Arial"/>
                <a:cs typeface="Arial"/>
                <a:sym typeface="Arial"/>
              </a:rPr>
              <a:t>:</a:t>
            </a:r>
            <a:r>
              <a:rPr lang="en-US" sz="3200">
                <a:solidFill>
                  <a:srgbClr val="002060"/>
                </a:solidFill>
                <a:latin typeface="Arial"/>
                <a:ea typeface="Arial"/>
                <a:cs typeface="Arial"/>
                <a:sym typeface="Arial"/>
              </a:rPr>
              <a:t> </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De quoi avez- vous besoin pour être en bonne santé?</a:t>
            </a:r>
            <a:endParaRPr/>
          </a:p>
        </p:txBody>
      </p:sp>
      <p:pic>
        <p:nvPicPr>
          <p:cNvPr descr="A group of people with different sports equipment&#10;&#10;AI-generated content may be incorrect." id="111" name="Google Shape;111;p3"/>
          <p:cNvPicPr preferRelativeResize="0"/>
          <p:nvPr/>
        </p:nvPicPr>
        <p:blipFill rotWithShape="1">
          <a:blip r:embed="rId3">
            <a:alphaModFix/>
          </a:blip>
          <a:srcRect b="0" l="0" r="58941" t="0"/>
          <a:stretch/>
        </p:blipFill>
        <p:spPr>
          <a:xfrm>
            <a:off x="8181450" y="758900"/>
            <a:ext cx="3757625" cy="4325475"/>
          </a:xfrm>
          <a:prstGeom prst="rect">
            <a:avLst/>
          </a:prstGeom>
          <a:noFill/>
          <a:ln>
            <a:noFill/>
          </a:ln>
        </p:spPr>
      </p:pic>
      <p:pic>
        <p:nvPicPr>
          <p:cNvPr id="112" name="Google Shape;112;p3"/>
          <p:cNvPicPr preferRelativeResize="0"/>
          <p:nvPr/>
        </p:nvPicPr>
        <p:blipFill rotWithShape="1">
          <a:blip r:embed="rId4">
            <a:alphaModFix/>
          </a:blip>
          <a:srcRect b="0" l="0" r="0" t="0"/>
          <a:stretch/>
        </p:blipFill>
        <p:spPr>
          <a:xfrm>
            <a:off x="9832156" y="5448693"/>
            <a:ext cx="1793551" cy="1300450"/>
          </a:xfrm>
          <a:prstGeom prst="rect">
            <a:avLst/>
          </a:prstGeom>
          <a:noFill/>
          <a:ln>
            <a:noFill/>
          </a:ln>
        </p:spPr>
      </p:pic>
      <p:sp>
        <p:nvSpPr>
          <p:cNvPr id="113" name="Google Shape;113;p3"/>
          <p:cNvSpPr txBox="1"/>
          <p:nvPr>
            <p:ph idx="1" type="body"/>
          </p:nvPr>
        </p:nvSpPr>
        <p:spPr>
          <a:xfrm>
            <a:off x="4030050" y="765100"/>
            <a:ext cx="5093400" cy="5334000"/>
          </a:xfrm>
          <a:prstGeom prst="rect">
            <a:avLst/>
          </a:prstGeom>
          <a:noFill/>
          <a:ln>
            <a:noFill/>
          </a:ln>
        </p:spPr>
        <p:txBody>
          <a:bodyPr anchorCtr="0" anchor="ctr" bIns="45700" lIns="91425" spcFirstLastPara="1" rIns="91425" wrap="square" tIns="45700">
            <a:normAutofit/>
          </a:bodyPr>
          <a:lstStyle/>
          <a:p>
            <a:pPr indent="-434340" lvl="0" marL="457200" rtl="0" algn="l">
              <a:spcBef>
                <a:spcPts val="600"/>
              </a:spcBef>
              <a:spcAft>
                <a:spcPts val="0"/>
              </a:spcAft>
              <a:buClr>
                <a:schemeClr val="dk1"/>
              </a:buClr>
              <a:buSzPts val="3240"/>
              <a:buFont typeface="Arial"/>
              <a:buAutoNum type="alphaUcPeriod"/>
            </a:pPr>
            <a:r>
              <a:rPr lang="en-US" sz="3000">
                <a:solidFill>
                  <a:schemeClr val="dk1"/>
                </a:solidFill>
                <a:latin typeface="Arial"/>
                <a:ea typeface="Arial"/>
                <a:cs typeface="Arial"/>
                <a:sym typeface="Arial"/>
              </a:rPr>
              <a:t>Alimentation saine</a:t>
            </a:r>
            <a:endParaRPr sz="3000">
              <a:solidFill>
                <a:schemeClr val="dk1"/>
              </a:solidFill>
              <a:latin typeface="Arial"/>
              <a:ea typeface="Arial"/>
              <a:cs typeface="Arial"/>
              <a:sym typeface="Arial"/>
            </a:endParaRPr>
          </a:p>
          <a:p>
            <a:pPr indent="-434340" lvl="0" marL="457200" rtl="0" algn="l">
              <a:spcBef>
                <a:spcPts val="600"/>
              </a:spcBef>
              <a:spcAft>
                <a:spcPts val="0"/>
              </a:spcAft>
              <a:buClr>
                <a:schemeClr val="dk1"/>
              </a:buClr>
              <a:buSzPts val="3240"/>
              <a:buFont typeface="Arial"/>
              <a:buAutoNum type="alphaUcPeriod"/>
            </a:pPr>
            <a:r>
              <a:rPr lang="en-US" sz="3000">
                <a:solidFill>
                  <a:schemeClr val="dk1"/>
                </a:solidFill>
                <a:latin typeface="Arial"/>
                <a:ea typeface="Arial"/>
                <a:cs typeface="Arial"/>
                <a:sym typeface="Arial"/>
              </a:rPr>
              <a:t>Un endroit sûr pour vivre</a:t>
            </a:r>
            <a:endParaRPr sz="3000">
              <a:solidFill>
                <a:schemeClr val="dk1"/>
              </a:solidFill>
              <a:latin typeface="Arial"/>
              <a:ea typeface="Arial"/>
              <a:cs typeface="Arial"/>
              <a:sym typeface="Arial"/>
            </a:endParaRPr>
          </a:p>
          <a:p>
            <a:pPr indent="-434340" lvl="0" marL="457200" rtl="0" algn="l">
              <a:spcBef>
                <a:spcPts val="600"/>
              </a:spcBef>
              <a:spcAft>
                <a:spcPts val="0"/>
              </a:spcAft>
              <a:buClr>
                <a:schemeClr val="dk1"/>
              </a:buClr>
              <a:buSzPts val="3240"/>
              <a:buFont typeface="Arial"/>
              <a:buAutoNum type="alphaUcPeriod"/>
            </a:pPr>
            <a:r>
              <a:rPr lang="en-US" sz="3000">
                <a:solidFill>
                  <a:schemeClr val="dk1"/>
                </a:solidFill>
                <a:latin typeface="Arial"/>
                <a:ea typeface="Arial"/>
                <a:cs typeface="Arial"/>
                <a:sym typeface="Arial"/>
              </a:rPr>
              <a:t>De l’air propre à respirer</a:t>
            </a:r>
            <a:endParaRPr sz="3000">
              <a:solidFill>
                <a:schemeClr val="dk1"/>
              </a:solidFill>
              <a:latin typeface="Arial"/>
              <a:ea typeface="Arial"/>
              <a:cs typeface="Arial"/>
              <a:sym typeface="Arial"/>
            </a:endParaRPr>
          </a:p>
          <a:p>
            <a:pPr indent="-434340" lvl="0" marL="457200" rtl="0" algn="l">
              <a:spcBef>
                <a:spcPts val="600"/>
              </a:spcBef>
              <a:spcAft>
                <a:spcPts val="0"/>
              </a:spcAft>
              <a:buClr>
                <a:schemeClr val="dk1"/>
              </a:buClr>
              <a:buSzPts val="3240"/>
              <a:buFont typeface="Arial"/>
              <a:buAutoNum type="alphaUcPeriod"/>
            </a:pPr>
            <a:r>
              <a:rPr lang="en-US" sz="3000">
                <a:solidFill>
                  <a:schemeClr val="dk1"/>
                </a:solidFill>
                <a:latin typeface="Arial"/>
                <a:ea typeface="Arial"/>
                <a:cs typeface="Arial"/>
                <a:sym typeface="Arial"/>
              </a:rPr>
              <a:t>Tout ce qui précède</a:t>
            </a:r>
            <a:endParaRPr sz="3000">
              <a:solidFill>
                <a:schemeClr val="dk1"/>
              </a:solidFill>
              <a:latin typeface="Arial"/>
              <a:ea typeface="Arial"/>
              <a:cs typeface="Arial"/>
              <a:sym typeface="Arial"/>
            </a:endParaRPr>
          </a:p>
          <a:p>
            <a:pPr indent="0" lvl="0" marL="0" rtl="0" algn="l">
              <a:lnSpc>
                <a:spcPct val="90000"/>
              </a:lnSpc>
              <a:spcBef>
                <a:spcPts val="600"/>
              </a:spcBef>
              <a:spcAft>
                <a:spcPts val="600"/>
              </a:spcAft>
              <a:buNone/>
            </a:pPr>
            <a:r>
              <a:t/>
            </a:r>
            <a:endParaRPr sz="280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0"/>
          <p:cNvSpPr txBox="1"/>
          <p:nvPr>
            <p:ph type="title"/>
          </p:nvPr>
        </p:nvSpPr>
        <p:spPr>
          <a:xfrm>
            <a:off x="0" y="2324142"/>
            <a:ext cx="3400800" cy="2737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002060"/>
              </a:buClr>
              <a:buSzPts val="6000"/>
              <a:buFont typeface="Calibri"/>
              <a:buNone/>
            </a:pPr>
            <a:r>
              <a:rPr lang="en-US" sz="3200" u="sng">
                <a:solidFill>
                  <a:srgbClr val="002060"/>
                </a:solidFill>
                <a:latin typeface="Arial"/>
                <a:ea typeface="Arial"/>
                <a:cs typeface="Arial"/>
                <a:sym typeface="Arial"/>
              </a:rPr>
              <a:t>Question 13:</a:t>
            </a:r>
            <a:r>
              <a:rPr lang="en-US" sz="3200">
                <a:solidFill>
                  <a:srgbClr val="002060"/>
                </a:solidFill>
                <a:latin typeface="Arial"/>
                <a:ea typeface="Arial"/>
                <a:cs typeface="Arial"/>
                <a:sym typeface="Arial"/>
              </a:rPr>
              <a:t> </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L’aérosol qui provient d’une vape est juste de la vapeur d’eau inoffensive. </a:t>
            </a:r>
            <a:endParaRPr sz="3200">
              <a:latin typeface="Arial"/>
              <a:ea typeface="Arial"/>
              <a:cs typeface="Arial"/>
              <a:sym typeface="Arial"/>
            </a:endParaRPr>
          </a:p>
        </p:txBody>
      </p:sp>
      <p:sp>
        <p:nvSpPr>
          <p:cNvPr id="356" name="Google Shape;356;p30"/>
          <p:cNvSpPr txBox="1"/>
          <p:nvPr>
            <p:ph idx="1" type="body"/>
          </p:nvPr>
        </p:nvSpPr>
        <p:spPr>
          <a:xfrm>
            <a:off x="4340505" y="2324154"/>
            <a:ext cx="2328441" cy="4023360"/>
          </a:xfrm>
          <a:prstGeom prst="rect">
            <a:avLst/>
          </a:prstGeom>
          <a:noFill/>
          <a:ln>
            <a:noFill/>
          </a:ln>
        </p:spPr>
        <p:txBody>
          <a:bodyPr anchorCtr="0" anchor="t" bIns="45700" lIns="0" spcFirstLastPara="1" rIns="0" wrap="square" tIns="45700">
            <a:normAutofit/>
          </a:bodyPr>
          <a:lstStyle/>
          <a:p>
            <a:pPr indent="-558800" lvl="0" marL="635000" rtl="0" algn="l">
              <a:lnSpc>
                <a:spcPct val="90000"/>
              </a:lnSpc>
              <a:spcBef>
                <a:spcPts val="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Vrai</a:t>
            </a:r>
            <a:endParaRPr sz="3000">
              <a:solidFill>
                <a:schemeClr val="dk1"/>
              </a:solidFill>
              <a:latin typeface="Arial"/>
              <a:ea typeface="Arial"/>
              <a:cs typeface="Arial"/>
              <a:sym typeface="Arial"/>
            </a:endParaRPr>
          </a:p>
          <a:p>
            <a:pPr indent="-558800" lvl="0" marL="63500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Faux</a:t>
            </a:r>
            <a:endParaRPr sz="3000">
              <a:solidFill>
                <a:schemeClr val="dk1"/>
              </a:solidFill>
              <a:latin typeface="Arial"/>
              <a:ea typeface="Arial"/>
              <a:cs typeface="Arial"/>
              <a:sym typeface="Arial"/>
            </a:endParaRPr>
          </a:p>
          <a:p>
            <a:pPr indent="-317500" lvl="0" marL="635000" rtl="0" algn="l">
              <a:lnSpc>
                <a:spcPct val="90000"/>
              </a:lnSpc>
              <a:spcBef>
                <a:spcPts val="1400"/>
              </a:spcBef>
              <a:spcAft>
                <a:spcPts val="0"/>
              </a:spcAft>
              <a:buSzPts val="4000"/>
              <a:buFont typeface="Noto Sans Symbols"/>
              <a:buNone/>
            </a:pPr>
            <a:r>
              <a:t/>
            </a:r>
            <a:endParaRPr sz="4000">
              <a:solidFill>
                <a:srgbClr val="002060"/>
              </a:solidFill>
            </a:endParaRPr>
          </a:p>
        </p:txBody>
      </p:sp>
      <p:pic>
        <p:nvPicPr>
          <p:cNvPr id="357" name="Google Shape;357;p30"/>
          <p:cNvPicPr preferRelativeResize="0"/>
          <p:nvPr/>
        </p:nvPicPr>
        <p:blipFill rotWithShape="1">
          <a:blip r:embed="rId3">
            <a:alphaModFix/>
          </a:blip>
          <a:srcRect b="0" l="0" r="0" t="0"/>
          <a:stretch/>
        </p:blipFill>
        <p:spPr>
          <a:xfrm>
            <a:off x="10426400" y="4992550"/>
            <a:ext cx="1240077" cy="1240077"/>
          </a:xfrm>
          <a:prstGeom prst="rect">
            <a:avLst/>
          </a:prstGeom>
          <a:noFill/>
          <a:ln>
            <a:noFill/>
          </a:ln>
        </p:spPr>
      </p:pic>
      <p:sp>
        <p:nvSpPr>
          <p:cNvPr id="358" name="Google Shape;358;p30"/>
          <p:cNvSpPr/>
          <p:nvPr/>
        </p:nvSpPr>
        <p:spPr>
          <a:xfrm>
            <a:off x="9259748" y="3669174"/>
            <a:ext cx="1423686" cy="65975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nvGrpSpPr>
          <p:cNvPr id="359" name="Google Shape;359;p30"/>
          <p:cNvGrpSpPr/>
          <p:nvPr/>
        </p:nvGrpSpPr>
        <p:grpSpPr>
          <a:xfrm>
            <a:off x="7297558" y="377296"/>
            <a:ext cx="4450996" cy="6138738"/>
            <a:chOff x="7018155" y="244106"/>
            <a:chExt cx="4831999" cy="6559241"/>
          </a:xfrm>
        </p:grpSpPr>
        <p:pic>
          <p:nvPicPr>
            <p:cNvPr id="360" name="Google Shape;360;p30"/>
            <p:cNvPicPr preferRelativeResize="0"/>
            <p:nvPr/>
          </p:nvPicPr>
          <p:blipFill rotWithShape="1">
            <a:blip r:embed="rId3">
              <a:alphaModFix/>
            </a:blip>
            <a:srcRect b="0" l="47108" r="34299" t="0"/>
            <a:stretch/>
          </p:blipFill>
          <p:spPr>
            <a:xfrm rot="814238">
              <a:off x="7431225" y="3155381"/>
              <a:ext cx="751323" cy="3610215"/>
            </a:xfrm>
            <a:prstGeom prst="rect">
              <a:avLst/>
            </a:prstGeom>
            <a:noFill/>
            <a:ln>
              <a:noFill/>
            </a:ln>
          </p:spPr>
        </p:pic>
        <p:pic>
          <p:nvPicPr>
            <p:cNvPr descr="A collection of smoke and steam&#10;&#10;AI-generated content may be incorrect." id="361" name="Google Shape;361;p30"/>
            <p:cNvPicPr preferRelativeResize="0"/>
            <p:nvPr/>
          </p:nvPicPr>
          <p:blipFill rotWithShape="1">
            <a:blip r:embed="rId4">
              <a:alphaModFix/>
            </a:blip>
            <a:srcRect b="68049" l="30934" r="47444" t="0"/>
            <a:stretch/>
          </p:blipFill>
          <p:spPr>
            <a:xfrm>
              <a:off x="7685342" y="244106"/>
              <a:ext cx="4164812" cy="3533282"/>
            </a:xfrm>
            <a:prstGeom prst="ellipse">
              <a:avLst/>
            </a:prstGeom>
            <a:noFill/>
            <a:ln>
              <a:noFill/>
            </a:ln>
          </p:spPr>
        </p:pic>
        <p:sp>
          <p:nvSpPr>
            <p:cNvPr id="362" name="Google Shape;362;p30"/>
            <p:cNvSpPr/>
            <p:nvPr/>
          </p:nvSpPr>
          <p:spPr>
            <a:xfrm>
              <a:off x="9885262" y="3117631"/>
              <a:ext cx="1423686" cy="65975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63" name="Google Shape;363;p30"/>
            <p:cNvSpPr/>
            <p:nvPr/>
          </p:nvSpPr>
          <p:spPr>
            <a:xfrm>
              <a:off x="7866743" y="5573486"/>
              <a:ext cx="304800" cy="9144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69"/>
          <p:cNvSpPr txBox="1"/>
          <p:nvPr>
            <p:ph idx="1" type="body"/>
          </p:nvPr>
        </p:nvSpPr>
        <p:spPr>
          <a:xfrm>
            <a:off x="4340505" y="2324154"/>
            <a:ext cx="2328441" cy="4023360"/>
          </a:xfrm>
          <a:prstGeom prst="rect">
            <a:avLst/>
          </a:prstGeom>
          <a:noFill/>
          <a:ln>
            <a:noFill/>
          </a:ln>
        </p:spPr>
        <p:txBody>
          <a:bodyPr anchorCtr="0" anchor="t" bIns="45700" lIns="0" spcFirstLastPara="1" rIns="0" wrap="square" tIns="45700">
            <a:normAutofit/>
          </a:bodyPr>
          <a:lstStyle/>
          <a:p>
            <a:pPr indent="-558800" lvl="0" marL="635000" rtl="0" algn="l">
              <a:lnSpc>
                <a:spcPct val="90000"/>
              </a:lnSpc>
              <a:spcBef>
                <a:spcPts val="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Vrai</a:t>
            </a:r>
            <a:endParaRPr sz="3000">
              <a:solidFill>
                <a:schemeClr val="dk1"/>
              </a:solidFill>
              <a:latin typeface="Arial"/>
              <a:ea typeface="Arial"/>
              <a:cs typeface="Arial"/>
              <a:sym typeface="Arial"/>
            </a:endParaRPr>
          </a:p>
          <a:p>
            <a:pPr indent="-558800" lvl="0" marL="635000" rtl="0" algn="l">
              <a:lnSpc>
                <a:spcPct val="90000"/>
              </a:lnSpc>
              <a:spcBef>
                <a:spcPts val="1400"/>
              </a:spcBef>
              <a:spcAft>
                <a:spcPts val="0"/>
              </a:spcAft>
              <a:buSzPts val="3000"/>
              <a:buFont typeface="Arial"/>
              <a:buAutoNum type="alphaUcPeriod"/>
            </a:pPr>
            <a:r>
              <a:rPr b="1" lang="en-US" sz="3000">
                <a:solidFill>
                  <a:schemeClr val="accent1"/>
                </a:solidFill>
                <a:latin typeface="Arial"/>
                <a:ea typeface="Arial"/>
                <a:cs typeface="Arial"/>
                <a:sym typeface="Arial"/>
              </a:rPr>
              <a:t>Faux</a:t>
            </a:r>
            <a:endParaRPr b="1" sz="3000">
              <a:solidFill>
                <a:schemeClr val="accent1"/>
              </a:solidFill>
              <a:latin typeface="Arial"/>
              <a:ea typeface="Arial"/>
              <a:cs typeface="Arial"/>
              <a:sym typeface="Arial"/>
            </a:endParaRPr>
          </a:p>
          <a:p>
            <a:pPr indent="-317500" lvl="0" marL="635000" rtl="0" algn="l">
              <a:lnSpc>
                <a:spcPct val="90000"/>
              </a:lnSpc>
              <a:spcBef>
                <a:spcPts val="1400"/>
              </a:spcBef>
              <a:spcAft>
                <a:spcPts val="0"/>
              </a:spcAft>
              <a:buSzPts val="4000"/>
              <a:buFont typeface="Noto Sans Symbols"/>
              <a:buNone/>
            </a:pPr>
            <a:r>
              <a:t/>
            </a:r>
            <a:endParaRPr sz="4000">
              <a:solidFill>
                <a:srgbClr val="002060"/>
              </a:solidFill>
            </a:endParaRPr>
          </a:p>
        </p:txBody>
      </p:sp>
      <p:grpSp>
        <p:nvGrpSpPr>
          <p:cNvPr id="370" name="Google Shape;370;p69"/>
          <p:cNvGrpSpPr/>
          <p:nvPr/>
        </p:nvGrpSpPr>
        <p:grpSpPr>
          <a:xfrm>
            <a:off x="7297558" y="377296"/>
            <a:ext cx="4450996" cy="6138738"/>
            <a:chOff x="7018155" y="244106"/>
            <a:chExt cx="4831999" cy="6559241"/>
          </a:xfrm>
        </p:grpSpPr>
        <p:pic>
          <p:nvPicPr>
            <p:cNvPr id="371" name="Google Shape;371;p69"/>
            <p:cNvPicPr preferRelativeResize="0"/>
            <p:nvPr/>
          </p:nvPicPr>
          <p:blipFill rotWithShape="1">
            <a:blip r:embed="rId3">
              <a:alphaModFix/>
            </a:blip>
            <a:srcRect b="0" l="47108" r="34299" t="0"/>
            <a:stretch/>
          </p:blipFill>
          <p:spPr>
            <a:xfrm rot="814238">
              <a:off x="7431225" y="3155381"/>
              <a:ext cx="751323" cy="3610215"/>
            </a:xfrm>
            <a:prstGeom prst="rect">
              <a:avLst/>
            </a:prstGeom>
            <a:noFill/>
            <a:ln>
              <a:noFill/>
            </a:ln>
          </p:spPr>
        </p:pic>
        <p:pic>
          <p:nvPicPr>
            <p:cNvPr descr="A collection of smoke and steam&#10;&#10;AI-generated content may be incorrect." id="372" name="Google Shape;372;p69"/>
            <p:cNvPicPr preferRelativeResize="0"/>
            <p:nvPr/>
          </p:nvPicPr>
          <p:blipFill rotWithShape="1">
            <a:blip r:embed="rId4">
              <a:alphaModFix/>
            </a:blip>
            <a:srcRect b="68049" l="30934" r="47444" t="0"/>
            <a:stretch/>
          </p:blipFill>
          <p:spPr>
            <a:xfrm>
              <a:off x="7685342" y="244106"/>
              <a:ext cx="4164812" cy="3533282"/>
            </a:xfrm>
            <a:prstGeom prst="ellipse">
              <a:avLst/>
            </a:prstGeom>
            <a:noFill/>
            <a:ln>
              <a:noFill/>
            </a:ln>
          </p:spPr>
        </p:pic>
        <p:sp>
          <p:nvSpPr>
            <p:cNvPr id="373" name="Google Shape;373;p69"/>
            <p:cNvSpPr/>
            <p:nvPr/>
          </p:nvSpPr>
          <p:spPr>
            <a:xfrm>
              <a:off x="9885262" y="3117631"/>
              <a:ext cx="1423686" cy="65975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74" name="Google Shape;374;p69"/>
            <p:cNvSpPr/>
            <p:nvPr/>
          </p:nvSpPr>
          <p:spPr>
            <a:xfrm>
              <a:off x="7866743" y="5573486"/>
              <a:ext cx="304800" cy="9144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pic>
        <p:nvPicPr>
          <p:cNvPr id="375" name="Google Shape;375;p69"/>
          <p:cNvPicPr preferRelativeResize="0"/>
          <p:nvPr/>
        </p:nvPicPr>
        <p:blipFill rotWithShape="1">
          <a:blip r:embed="rId3">
            <a:alphaModFix/>
          </a:blip>
          <a:srcRect b="0" l="0" r="0" t="0"/>
          <a:stretch/>
        </p:blipFill>
        <p:spPr>
          <a:xfrm>
            <a:off x="10426400" y="4992550"/>
            <a:ext cx="1240077" cy="1240077"/>
          </a:xfrm>
          <a:prstGeom prst="rect">
            <a:avLst/>
          </a:prstGeom>
          <a:noFill/>
          <a:ln>
            <a:noFill/>
          </a:ln>
        </p:spPr>
      </p:pic>
      <p:sp>
        <p:nvSpPr>
          <p:cNvPr id="376" name="Google Shape;376;p69"/>
          <p:cNvSpPr txBox="1"/>
          <p:nvPr>
            <p:ph type="title"/>
          </p:nvPr>
        </p:nvSpPr>
        <p:spPr>
          <a:xfrm>
            <a:off x="0" y="2324142"/>
            <a:ext cx="3400800" cy="2737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002060"/>
              </a:buClr>
              <a:buSzPts val="6000"/>
              <a:buFont typeface="Calibri"/>
              <a:buNone/>
            </a:pPr>
            <a:r>
              <a:rPr lang="en-US" sz="3200" u="sng">
                <a:solidFill>
                  <a:srgbClr val="002060"/>
                </a:solidFill>
                <a:latin typeface="Arial"/>
                <a:ea typeface="Arial"/>
                <a:cs typeface="Arial"/>
                <a:sym typeface="Arial"/>
              </a:rPr>
              <a:t>Question 13:</a:t>
            </a:r>
            <a:r>
              <a:rPr lang="en-US" sz="3200">
                <a:solidFill>
                  <a:srgbClr val="002060"/>
                </a:solidFill>
                <a:latin typeface="Arial"/>
                <a:ea typeface="Arial"/>
                <a:cs typeface="Arial"/>
                <a:sym typeface="Arial"/>
              </a:rPr>
              <a:t> </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L’aérosol qui provient d’une vape est juste de la vapeur d’eau inoffensive. </a:t>
            </a:r>
            <a:endParaRPr sz="3200">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42"/>
          <p:cNvSpPr txBox="1"/>
          <p:nvPr>
            <p:ph type="title"/>
          </p:nvPr>
        </p:nvSpPr>
        <p:spPr>
          <a:xfrm>
            <a:off x="137949" y="2071725"/>
            <a:ext cx="3111900" cy="28650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rgbClr val="002060"/>
              </a:buClr>
              <a:buSzPts val="6000"/>
              <a:buFont typeface="Calibri"/>
              <a:buNone/>
            </a:pPr>
            <a:r>
              <a:rPr lang="en-US" sz="3200" u="sng">
                <a:solidFill>
                  <a:srgbClr val="002060"/>
                </a:solidFill>
                <a:latin typeface="Arial"/>
                <a:ea typeface="Arial"/>
                <a:cs typeface="Arial"/>
                <a:sym typeface="Arial"/>
              </a:rPr>
              <a:t>Question 14:</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Le vapotage peut causer des caries.</a:t>
            </a:r>
            <a:r>
              <a:rPr lang="en-US" sz="3200">
                <a:solidFill>
                  <a:srgbClr val="002060"/>
                </a:solidFill>
                <a:latin typeface="Arial"/>
                <a:ea typeface="Arial"/>
                <a:cs typeface="Arial"/>
                <a:sym typeface="Arial"/>
              </a:rPr>
              <a:t> </a:t>
            </a:r>
            <a:endParaRPr sz="3200">
              <a:latin typeface="Arial"/>
              <a:ea typeface="Arial"/>
              <a:cs typeface="Arial"/>
              <a:sym typeface="Arial"/>
            </a:endParaRPr>
          </a:p>
        </p:txBody>
      </p:sp>
      <p:sp>
        <p:nvSpPr>
          <p:cNvPr id="383" name="Google Shape;383;p42"/>
          <p:cNvSpPr txBox="1"/>
          <p:nvPr>
            <p:ph idx="1" type="body"/>
          </p:nvPr>
        </p:nvSpPr>
        <p:spPr>
          <a:xfrm>
            <a:off x="3705350" y="2535400"/>
            <a:ext cx="4503300" cy="4023300"/>
          </a:xfrm>
          <a:prstGeom prst="rect">
            <a:avLst/>
          </a:prstGeom>
          <a:noFill/>
          <a:ln>
            <a:noFill/>
          </a:ln>
        </p:spPr>
        <p:txBody>
          <a:bodyPr anchorCtr="0" anchor="t" bIns="45700" lIns="0" spcFirstLastPara="1" rIns="0" wrap="square" tIns="45700">
            <a:normAutofit/>
          </a:bodyPr>
          <a:lstStyle/>
          <a:p>
            <a:pPr indent="-558800" lvl="0" marL="635000" rtl="0" algn="l">
              <a:lnSpc>
                <a:spcPct val="90000"/>
              </a:lnSpc>
              <a:spcBef>
                <a:spcPts val="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Vrai</a:t>
            </a:r>
            <a:endParaRPr sz="3000">
              <a:solidFill>
                <a:schemeClr val="dk1"/>
              </a:solidFill>
              <a:latin typeface="Arial"/>
              <a:ea typeface="Arial"/>
              <a:cs typeface="Arial"/>
              <a:sym typeface="Arial"/>
            </a:endParaRPr>
          </a:p>
          <a:p>
            <a:pPr indent="-558800" lvl="0" marL="63500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Faux</a:t>
            </a:r>
            <a:endParaRPr sz="3000">
              <a:solidFill>
                <a:schemeClr val="dk1"/>
              </a:solidFill>
              <a:latin typeface="Arial"/>
              <a:ea typeface="Arial"/>
              <a:cs typeface="Arial"/>
              <a:sym typeface="Arial"/>
            </a:endParaRPr>
          </a:p>
        </p:txBody>
      </p:sp>
      <p:pic>
        <p:nvPicPr>
          <p:cNvPr id="384" name="Google Shape;384;p42"/>
          <p:cNvPicPr preferRelativeResize="0"/>
          <p:nvPr/>
        </p:nvPicPr>
        <p:blipFill rotWithShape="1">
          <a:blip r:embed="rId3">
            <a:alphaModFix/>
          </a:blip>
          <a:srcRect b="0" l="0" r="0" t="0"/>
          <a:stretch/>
        </p:blipFill>
        <p:spPr>
          <a:xfrm>
            <a:off x="10507423" y="5318623"/>
            <a:ext cx="1240077" cy="1240077"/>
          </a:xfrm>
          <a:prstGeom prst="rect">
            <a:avLst/>
          </a:prstGeom>
          <a:noFill/>
          <a:ln>
            <a:noFill/>
          </a:ln>
        </p:spPr>
      </p:pic>
      <p:pic>
        <p:nvPicPr>
          <p:cNvPr descr="A cartoon tooth with a broken tooth&#10;&#10;AI-generated content may be incorrect." id="385" name="Google Shape;385;p42"/>
          <p:cNvPicPr preferRelativeResize="0"/>
          <p:nvPr/>
        </p:nvPicPr>
        <p:blipFill rotWithShape="1">
          <a:blip r:embed="rId4">
            <a:alphaModFix/>
          </a:blip>
          <a:srcRect b="0" l="0" r="0" t="0"/>
          <a:stretch/>
        </p:blipFill>
        <p:spPr>
          <a:xfrm>
            <a:off x="7249982" y="734238"/>
            <a:ext cx="4416495" cy="441649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70"/>
          <p:cNvSpPr txBox="1"/>
          <p:nvPr>
            <p:ph type="title"/>
          </p:nvPr>
        </p:nvSpPr>
        <p:spPr>
          <a:xfrm>
            <a:off x="149524" y="2209675"/>
            <a:ext cx="3003600" cy="26580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rgbClr val="002060"/>
              </a:buClr>
              <a:buSzPts val="6000"/>
              <a:buFont typeface="Calibri"/>
              <a:buNone/>
            </a:pPr>
            <a:r>
              <a:rPr lang="en-US" sz="3200" u="sng">
                <a:solidFill>
                  <a:srgbClr val="002060"/>
                </a:solidFill>
                <a:latin typeface="Arial"/>
                <a:ea typeface="Arial"/>
                <a:cs typeface="Arial"/>
                <a:sym typeface="Arial"/>
              </a:rPr>
              <a:t>Question 14</a:t>
            </a:r>
            <a:r>
              <a:rPr lang="en-US" sz="3200">
                <a:solidFill>
                  <a:srgbClr val="002060"/>
                </a:solidFill>
                <a:latin typeface="Arial"/>
                <a:ea typeface="Arial"/>
                <a:cs typeface="Arial"/>
                <a:sym typeface="Arial"/>
              </a:rPr>
              <a:t>:</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Le vapotage peut causer des caries.</a:t>
            </a:r>
            <a:endParaRPr sz="3200">
              <a:latin typeface="Arial"/>
              <a:ea typeface="Arial"/>
              <a:cs typeface="Arial"/>
              <a:sym typeface="Arial"/>
            </a:endParaRPr>
          </a:p>
        </p:txBody>
      </p:sp>
      <p:sp>
        <p:nvSpPr>
          <p:cNvPr id="392" name="Google Shape;392;p70"/>
          <p:cNvSpPr txBox="1"/>
          <p:nvPr>
            <p:ph idx="1" type="body"/>
          </p:nvPr>
        </p:nvSpPr>
        <p:spPr>
          <a:xfrm>
            <a:off x="3705350" y="2535400"/>
            <a:ext cx="4503300" cy="4023300"/>
          </a:xfrm>
          <a:prstGeom prst="rect">
            <a:avLst/>
          </a:prstGeom>
          <a:noFill/>
          <a:ln>
            <a:noFill/>
          </a:ln>
        </p:spPr>
        <p:txBody>
          <a:bodyPr anchorCtr="0" anchor="t" bIns="45700" lIns="0" spcFirstLastPara="1" rIns="0" wrap="square" tIns="45700">
            <a:normAutofit/>
          </a:bodyPr>
          <a:lstStyle/>
          <a:p>
            <a:pPr indent="-558800" lvl="0" marL="635000" rtl="0" algn="l">
              <a:lnSpc>
                <a:spcPct val="90000"/>
              </a:lnSpc>
              <a:spcBef>
                <a:spcPts val="0"/>
              </a:spcBef>
              <a:spcAft>
                <a:spcPts val="0"/>
              </a:spcAft>
              <a:buSzPts val="3000"/>
              <a:buFont typeface="Arial"/>
              <a:buAutoNum type="alphaUcPeriod"/>
            </a:pPr>
            <a:r>
              <a:rPr b="1" lang="en-US" sz="3000">
                <a:solidFill>
                  <a:schemeClr val="accent1"/>
                </a:solidFill>
                <a:latin typeface="Arial"/>
                <a:ea typeface="Arial"/>
                <a:cs typeface="Arial"/>
                <a:sym typeface="Arial"/>
              </a:rPr>
              <a:t>Vrai</a:t>
            </a:r>
            <a:endParaRPr b="1" sz="3000">
              <a:solidFill>
                <a:schemeClr val="accent1"/>
              </a:solidFill>
              <a:latin typeface="Arial"/>
              <a:ea typeface="Arial"/>
              <a:cs typeface="Arial"/>
              <a:sym typeface="Arial"/>
            </a:endParaRPr>
          </a:p>
          <a:p>
            <a:pPr indent="-558800" lvl="0" marL="63500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Faux</a:t>
            </a:r>
            <a:endParaRPr sz="3000">
              <a:solidFill>
                <a:schemeClr val="dk1"/>
              </a:solidFill>
              <a:latin typeface="Arial"/>
              <a:ea typeface="Arial"/>
              <a:cs typeface="Arial"/>
              <a:sym typeface="Arial"/>
            </a:endParaRPr>
          </a:p>
        </p:txBody>
      </p:sp>
      <p:pic>
        <p:nvPicPr>
          <p:cNvPr id="393" name="Google Shape;393;p70"/>
          <p:cNvPicPr preferRelativeResize="0"/>
          <p:nvPr/>
        </p:nvPicPr>
        <p:blipFill rotWithShape="1">
          <a:blip r:embed="rId3">
            <a:alphaModFix/>
          </a:blip>
          <a:srcRect b="0" l="0" r="0" t="0"/>
          <a:stretch/>
        </p:blipFill>
        <p:spPr>
          <a:xfrm>
            <a:off x="10507423" y="5318623"/>
            <a:ext cx="1240077" cy="1240077"/>
          </a:xfrm>
          <a:prstGeom prst="rect">
            <a:avLst/>
          </a:prstGeom>
          <a:noFill/>
          <a:ln>
            <a:noFill/>
          </a:ln>
        </p:spPr>
      </p:pic>
      <p:pic>
        <p:nvPicPr>
          <p:cNvPr descr="A cartoon tooth with a broken tooth&#10;&#10;AI-generated content may be incorrect." id="394" name="Google Shape;394;p70"/>
          <p:cNvPicPr preferRelativeResize="0"/>
          <p:nvPr/>
        </p:nvPicPr>
        <p:blipFill rotWithShape="1">
          <a:blip r:embed="rId4">
            <a:alphaModFix/>
          </a:blip>
          <a:srcRect b="0" l="0" r="0" t="0"/>
          <a:stretch/>
        </p:blipFill>
        <p:spPr>
          <a:xfrm>
            <a:off x="7249982" y="734238"/>
            <a:ext cx="4416495" cy="441649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71"/>
          <p:cNvSpPr txBox="1"/>
          <p:nvPr>
            <p:ph idx="1" type="body"/>
          </p:nvPr>
        </p:nvSpPr>
        <p:spPr>
          <a:xfrm>
            <a:off x="3655250" y="2438163"/>
            <a:ext cx="2758500" cy="4023300"/>
          </a:xfrm>
          <a:prstGeom prst="rect">
            <a:avLst/>
          </a:prstGeom>
          <a:noFill/>
          <a:ln>
            <a:noFill/>
          </a:ln>
        </p:spPr>
        <p:txBody>
          <a:bodyPr anchorCtr="0" anchor="t" bIns="45700" lIns="0" spcFirstLastPara="1" rIns="0" wrap="square" tIns="45700">
            <a:normAutofit/>
          </a:bodyPr>
          <a:lstStyle/>
          <a:p>
            <a:pPr indent="-558800" lvl="0" marL="635000" rtl="0" algn="l">
              <a:lnSpc>
                <a:spcPct val="90000"/>
              </a:lnSpc>
              <a:spcBef>
                <a:spcPts val="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Vrai</a:t>
            </a:r>
            <a:endParaRPr sz="3000">
              <a:solidFill>
                <a:schemeClr val="dk1"/>
              </a:solidFill>
              <a:latin typeface="Arial"/>
              <a:ea typeface="Arial"/>
              <a:cs typeface="Arial"/>
              <a:sym typeface="Arial"/>
            </a:endParaRPr>
          </a:p>
          <a:p>
            <a:pPr indent="-558800" lvl="0" marL="635000" rtl="0" algn="l">
              <a:lnSpc>
                <a:spcPct val="90000"/>
              </a:lnSpc>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Faux</a:t>
            </a:r>
            <a:endParaRPr sz="3000">
              <a:solidFill>
                <a:schemeClr val="dk1"/>
              </a:solidFill>
              <a:latin typeface="Arial"/>
              <a:ea typeface="Arial"/>
              <a:cs typeface="Arial"/>
              <a:sym typeface="Arial"/>
            </a:endParaRPr>
          </a:p>
        </p:txBody>
      </p:sp>
      <p:pic>
        <p:nvPicPr>
          <p:cNvPr id="401" name="Google Shape;401;p71"/>
          <p:cNvPicPr preferRelativeResize="0"/>
          <p:nvPr/>
        </p:nvPicPr>
        <p:blipFill rotWithShape="1">
          <a:blip r:embed="rId3">
            <a:alphaModFix/>
          </a:blip>
          <a:srcRect b="0" l="0" r="0" t="0"/>
          <a:stretch/>
        </p:blipFill>
        <p:spPr>
          <a:xfrm>
            <a:off x="10507423" y="5318623"/>
            <a:ext cx="1240077" cy="1240077"/>
          </a:xfrm>
          <a:prstGeom prst="rect">
            <a:avLst/>
          </a:prstGeom>
          <a:noFill/>
          <a:ln>
            <a:noFill/>
          </a:ln>
        </p:spPr>
      </p:pic>
      <p:pic>
        <p:nvPicPr>
          <p:cNvPr descr="A collection of cartoon fruits&#10;&#10;AI-generated content may be incorrect." id="402" name="Google Shape;402;p71"/>
          <p:cNvPicPr preferRelativeResize="0"/>
          <p:nvPr/>
        </p:nvPicPr>
        <p:blipFill rotWithShape="1">
          <a:blip r:embed="rId4">
            <a:alphaModFix/>
          </a:blip>
          <a:srcRect b="0" l="0" r="70483" t="72831"/>
          <a:stretch/>
        </p:blipFill>
        <p:spPr>
          <a:xfrm>
            <a:off x="6769895" y="2091426"/>
            <a:ext cx="2646584" cy="1704533"/>
          </a:xfrm>
          <a:prstGeom prst="rect">
            <a:avLst/>
          </a:prstGeom>
          <a:noFill/>
          <a:ln>
            <a:noFill/>
          </a:ln>
        </p:spPr>
      </p:pic>
      <p:pic>
        <p:nvPicPr>
          <p:cNvPr descr="A collection of cartoon fruits&#10;&#10;AI-generated content may be incorrect." id="403" name="Google Shape;403;p71"/>
          <p:cNvPicPr preferRelativeResize="0"/>
          <p:nvPr/>
        </p:nvPicPr>
        <p:blipFill rotWithShape="1">
          <a:blip r:embed="rId4">
            <a:alphaModFix/>
          </a:blip>
          <a:srcRect b="69787" l="22071" r="61288" t="0"/>
          <a:stretch/>
        </p:blipFill>
        <p:spPr>
          <a:xfrm>
            <a:off x="9015371" y="834813"/>
            <a:ext cx="1492052" cy="1895515"/>
          </a:xfrm>
          <a:prstGeom prst="rect">
            <a:avLst/>
          </a:prstGeom>
          <a:noFill/>
          <a:ln>
            <a:noFill/>
          </a:ln>
        </p:spPr>
      </p:pic>
      <p:pic>
        <p:nvPicPr>
          <p:cNvPr descr="A collection of cartoon fruits&#10;&#10;AI-generated content may be incorrect." id="404" name="Google Shape;404;p71"/>
          <p:cNvPicPr preferRelativeResize="0"/>
          <p:nvPr/>
        </p:nvPicPr>
        <p:blipFill rotWithShape="1">
          <a:blip r:embed="rId4">
            <a:alphaModFix/>
          </a:blip>
          <a:srcRect b="34996" l="78250" r="0" t="37834"/>
          <a:stretch/>
        </p:blipFill>
        <p:spPr>
          <a:xfrm>
            <a:off x="8625713" y="3597554"/>
            <a:ext cx="1950075" cy="1704533"/>
          </a:xfrm>
          <a:prstGeom prst="rect">
            <a:avLst/>
          </a:prstGeom>
          <a:noFill/>
          <a:ln>
            <a:noFill/>
          </a:ln>
        </p:spPr>
      </p:pic>
      <p:pic>
        <p:nvPicPr>
          <p:cNvPr id="405" name="Google Shape;405;p71"/>
          <p:cNvPicPr preferRelativeResize="0"/>
          <p:nvPr/>
        </p:nvPicPr>
        <p:blipFill rotWithShape="1">
          <a:blip r:embed="rId5">
            <a:alphaModFix/>
          </a:blip>
          <a:srcRect b="32359" l="59254" r="24097" t="36375"/>
          <a:stretch/>
        </p:blipFill>
        <p:spPr>
          <a:xfrm>
            <a:off x="10272273" y="2235283"/>
            <a:ext cx="1492052" cy="1961366"/>
          </a:xfrm>
          <a:prstGeom prst="rect">
            <a:avLst/>
          </a:prstGeom>
          <a:noFill/>
          <a:ln>
            <a:noFill/>
          </a:ln>
        </p:spPr>
      </p:pic>
      <p:sp>
        <p:nvSpPr>
          <p:cNvPr id="406" name="Google Shape;406;p71"/>
          <p:cNvSpPr txBox="1"/>
          <p:nvPr>
            <p:ph type="title"/>
          </p:nvPr>
        </p:nvSpPr>
        <p:spPr>
          <a:xfrm>
            <a:off x="246351" y="2187476"/>
            <a:ext cx="2965200" cy="3350100"/>
          </a:xfrm>
          <a:prstGeom prst="rect">
            <a:avLst/>
          </a:prstGeom>
          <a:noFill/>
          <a:ln>
            <a:noFill/>
          </a:ln>
        </p:spPr>
        <p:txBody>
          <a:bodyPr anchorCtr="0" anchor="b" bIns="45700" lIns="91425" spcFirstLastPara="1" rIns="91425" wrap="square" tIns="45700">
            <a:noAutofit/>
          </a:bodyPr>
          <a:lstStyle/>
          <a:p>
            <a:pPr indent="0" lvl="0" marL="0" rtl="0" algn="ctr">
              <a:lnSpc>
                <a:spcPct val="112500"/>
              </a:lnSpc>
              <a:spcBef>
                <a:spcPts val="0"/>
              </a:spcBef>
              <a:spcAft>
                <a:spcPts val="0"/>
              </a:spcAft>
              <a:buClr>
                <a:srgbClr val="002060"/>
              </a:buClr>
              <a:buSzPts val="6000"/>
              <a:buFont typeface="Calibri"/>
              <a:buNone/>
            </a:pPr>
            <a:r>
              <a:rPr lang="en-US" sz="3200" u="sng">
                <a:solidFill>
                  <a:srgbClr val="002060"/>
                </a:solidFill>
                <a:latin typeface="Arial"/>
                <a:ea typeface="Arial"/>
                <a:cs typeface="Arial"/>
                <a:sym typeface="Arial"/>
              </a:rPr>
              <a:t>Question 15:</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Tout ce qui a un nom fruité doit contenir des fruits sains. </a:t>
            </a:r>
            <a:endParaRPr sz="3200">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72"/>
          <p:cNvSpPr txBox="1"/>
          <p:nvPr>
            <p:ph type="title"/>
          </p:nvPr>
        </p:nvSpPr>
        <p:spPr>
          <a:xfrm>
            <a:off x="246351" y="2187476"/>
            <a:ext cx="2965200" cy="3350100"/>
          </a:xfrm>
          <a:prstGeom prst="rect">
            <a:avLst/>
          </a:prstGeom>
          <a:noFill/>
          <a:ln>
            <a:noFill/>
          </a:ln>
        </p:spPr>
        <p:txBody>
          <a:bodyPr anchorCtr="0" anchor="b" bIns="45700" lIns="91425" spcFirstLastPara="1" rIns="91425" wrap="square" tIns="45700">
            <a:noAutofit/>
          </a:bodyPr>
          <a:lstStyle/>
          <a:p>
            <a:pPr indent="0" lvl="0" marL="0" rtl="0" algn="ctr">
              <a:lnSpc>
                <a:spcPct val="112500"/>
              </a:lnSpc>
              <a:spcBef>
                <a:spcPts val="0"/>
              </a:spcBef>
              <a:spcAft>
                <a:spcPts val="0"/>
              </a:spcAft>
              <a:buClr>
                <a:srgbClr val="002060"/>
              </a:buClr>
              <a:buSzPts val="6000"/>
              <a:buFont typeface="Calibri"/>
              <a:buNone/>
            </a:pPr>
            <a:r>
              <a:rPr lang="en-US" sz="3200" u="sng">
                <a:solidFill>
                  <a:srgbClr val="002060"/>
                </a:solidFill>
                <a:latin typeface="Arial"/>
                <a:ea typeface="Arial"/>
                <a:cs typeface="Arial"/>
                <a:sym typeface="Arial"/>
              </a:rPr>
              <a:t>Question 15:</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Tout ce qui a un nom fruité doit contenir des fruits sains. </a:t>
            </a:r>
            <a:endParaRPr sz="3200">
              <a:latin typeface="Arial"/>
              <a:ea typeface="Arial"/>
              <a:cs typeface="Arial"/>
              <a:sym typeface="Arial"/>
            </a:endParaRPr>
          </a:p>
        </p:txBody>
      </p:sp>
      <p:sp>
        <p:nvSpPr>
          <p:cNvPr id="413" name="Google Shape;413;p72"/>
          <p:cNvSpPr txBox="1"/>
          <p:nvPr>
            <p:ph idx="1" type="body"/>
          </p:nvPr>
        </p:nvSpPr>
        <p:spPr>
          <a:xfrm>
            <a:off x="3705350" y="2535400"/>
            <a:ext cx="2906400" cy="2618100"/>
          </a:xfrm>
          <a:prstGeom prst="rect">
            <a:avLst/>
          </a:prstGeom>
          <a:noFill/>
          <a:ln>
            <a:noFill/>
          </a:ln>
        </p:spPr>
        <p:txBody>
          <a:bodyPr anchorCtr="0" anchor="t" bIns="45700" lIns="0" spcFirstLastPara="1" rIns="0" wrap="square" tIns="45700">
            <a:normAutofit/>
          </a:bodyPr>
          <a:lstStyle/>
          <a:p>
            <a:pPr indent="-558800" lvl="0" marL="635000" rtl="0" algn="l">
              <a:lnSpc>
                <a:spcPct val="90000"/>
              </a:lnSpc>
              <a:spcBef>
                <a:spcPts val="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Vrai</a:t>
            </a:r>
            <a:endParaRPr sz="3000">
              <a:solidFill>
                <a:schemeClr val="dk1"/>
              </a:solidFill>
              <a:latin typeface="Arial"/>
              <a:ea typeface="Arial"/>
              <a:cs typeface="Arial"/>
              <a:sym typeface="Arial"/>
            </a:endParaRPr>
          </a:p>
          <a:p>
            <a:pPr indent="-558800" lvl="0" marL="635000" rtl="0" algn="l">
              <a:lnSpc>
                <a:spcPct val="90000"/>
              </a:lnSpc>
              <a:spcBef>
                <a:spcPts val="1400"/>
              </a:spcBef>
              <a:spcAft>
                <a:spcPts val="0"/>
              </a:spcAft>
              <a:buSzPts val="3000"/>
              <a:buFont typeface="Arial"/>
              <a:buAutoNum type="alphaUcPeriod"/>
            </a:pPr>
            <a:r>
              <a:rPr b="1" lang="en-US" sz="3000">
                <a:solidFill>
                  <a:schemeClr val="accent1"/>
                </a:solidFill>
                <a:latin typeface="Arial"/>
                <a:ea typeface="Arial"/>
                <a:cs typeface="Arial"/>
                <a:sym typeface="Arial"/>
              </a:rPr>
              <a:t>Faux</a:t>
            </a:r>
            <a:endParaRPr b="1" sz="3000">
              <a:solidFill>
                <a:schemeClr val="accent1"/>
              </a:solidFill>
              <a:latin typeface="Arial"/>
              <a:ea typeface="Arial"/>
              <a:cs typeface="Arial"/>
              <a:sym typeface="Arial"/>
            </a:endParaRPr>
          </a:p>
        </p:txBody>
      </p:sp>
      <p:pic>
        <p:nvPicPr>
          <p:cNvPr id="414" name="Google Shape;414;p72"/>
          <p:cNvPicPr preferRelativeResize="0"/>
          <p:nvPr/>
        </p:nvPicPr>
        <p:blipFill rotWithShape="1">
          <a:blip r:embed="rId3">
            <a:alphaModFix/>
          </a:blip>
          <a:srcRect b="0" l="0" r="0" t="0"/>
          <a:stretch/>
        </p:blipFill>
        <p:spPr>
          <a:xfrm>
            <a:off x="10507423" y="5318623"/>
            <a:ext cx="1240077" cy="1240077"/>
          </a:xfrm>
          <a:prstGeom prst="rect">
            <a:avLst/>
          </a:prstGeom>
          <a:noFill/>
          <a:ln>
            <a:noFill/>
          </a:ln>
        </p:spPr>
      </p:pic>
      <p:pic>
        <p:nvPicPr>
          <p:cNvPr descr="A collection of cartoon fruits&#10;&#10;AI-generated content may be incorrect." id="415" name="Google Shape;415;p72"/>
          <p:cNvPicPr preferRelativeResize="0"/>
          <p:nvPr/>
        </p:nvPicPr>
        <p:blipFill rotWithShape="1">
          <a:blip r:embed="rId4">
            <a:alphaModFix/>
          </a:blip>
          <a:srcRect b="0" l="0" r="70483" t="72831"/>
          <a:stretch/>
        </p:blipFill>
        <p:spPr>
          <a:xfrm>
            <a:off x="6769895" y="2091426"/>
            <a:ext cx="2646584" cy="1704533"/>
          </a:xfrm>
          <a:prstGeom prst="rect">
            <a:avLst/>
          </a:prstGeom>
          <a:noFill/>
          <a:ln>
            <a:noFill/>
          </a:ln>
        </p:spPr>
      </p:pic>
      <p:pic>
        <p:nvPicPr>
          <p:cNvPr descr="A collection of cartoon fruits&#10;&#10;AI-generated content may be incorrect." id="416" name="Google Shape;416;p72"/>
          <p:cNvPicPr preferRelativeResize="0"/>
          <p:nvPr/>
        </p:nvPicPr>
        <p:blipFill rotWithShape="1">
          <a:blip r:embed="rId4">
            <a:alphaModFix/>
          </a:blip>
          <a:srcRect b="69787" l="22071" r="61288" t="0"/>
          <a:stretch/>
        </p:blipFill>
        <p:spPr>
          <a:xfrm>
            <a:off x="9015371" y="834813"/>
            <a:ext cx="1492052" cy="1895515"/>
          </a:xfrm>
          <a:prstGeom prst="rect">
            <a:avLst/>
          </a:prstGeom>
          <a:noFill/>
          <a:ln>
            <a:noFill/>
          </a:ln>
        </p:spPr>
      </p:pic>
      <p:pic>
        <p:nvPicPr>
          <p:cNvPr descr="A collection of cartoon fruits&#10;&#10;AI-generated content may be incorrect." id="417" name="Google Shape;417;p72"/>
          <p:cNvPicPr preferRelativeResize="0"/>
          <p:nvPr/>
        </p:nvPicPr>
        <p:blipFill rotWithShape="1">
          <a:blip r:embed="rId4">
            <a:alphaModFix/>
          </a:blip>
          <a:srcRect b="34996" l="78250" r="0" t="37834"/>
          <a:stretch/>
        </p:blipFill>
        <p:spPr>
          <a:xfrm>
            <a:off x="8625713" y="3597554"/>
            <a:ext cx="1950075" cy="1704533"/>
          </a:xfrm>
          <a:prstGeom prst="rect">
            <a:avLst/>
          </a:prstGeom>
          <a:noFill/>
          <a:ln>
            <a:noFill/>
          </a:ln>
        </p:spPr>
      </p:pic>
      <p:pic>
        <p:nvPicPr>
          <p:cNvPr id="418" name="Google Shape;418;p72"/>
          <p:cNvPicPr preferRelativeResize="0"/>
          <p:nvPr/>
        </p:nvPicPr>
        <p:blipFill rotWithShape="1">
          <a:blip r:embed="rId5">
            <a:alphaModFix/>
          </a:blip>
          <a:srcRect b="32359" l="59254" r="24097" t="36375"/>
          <a:stretch/>
        </p:blipFill>
        <p:spPr>
          <a:xfrm>
            <a:off x="10272273" y="2235283"/>
            <a:ext cx="1492052" cy="196136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3" name="Shape 423"/>
        <p:cNvGrpSpPr/>
        <p:nvPr/>
      </p:nvGrpSpPr>
      <p:grpSpPr>
        <a:xfrm>
          <a:off x="0" y="0"/>
          <a:ext cx="0" cy="0"/>
          <a:chOff x="0" y="0"/>
          <a:chExt cx="0" cy="0"/>
        </a:xfrm>
      </p:grpSpPr>
      <p:sp>
        <p:nvSpPr>
          <p:cNvPr id="424" name="Google Shape;424;p73"/>
          <p:cNvSpPr/>
          <p:nvPr/>
        </p:nvSpPr>
        <p:spPr>
          <a:xfrm>
            <a:off x="1" y="758952"/>
            <a:ext cx="3443590" cy="5330952"/>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25" name="Google Shape;425;p73"/>
          <p:cNvSpPr/>
          <p:nvPr/>
        </p:nvSpPr>
        <p:spPr>
          <a:xfrm>
            <a:off x="11815864" y="758952"/>
            <a:ext cx="384048" cy="5330952"/>
          </a:xfrm>
          <a:prstGeom prst="rect">
            <a:avLst/>
          </a:prstGeom>
          <a:solidFill>
            <a:srgbClr val="C8C8C8">
              <a:alpha val="49411"/>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26" name="Google Shape;426;p73"/>
          <p:cNvSpPr/>
          <p:nvPr/>
        </p:nvSpPr>
        <p:spPr>
          <a:xfrm>
            <a:off x="1" y="765350"/>
            <a:ext cx="4642228" cy="533065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27" name="Google Shape;427;p73"/>
          <p:cNvSpPr txBox="1"/>
          <p:nvPr>
            <p:ph type="title"/>
          </p:nvPr>
        </p:nvSpPr>
        <p:spPr>
          <a:xfrm>
            <a:off x="289249" y="1123837"/>
            <a:ext cx="4016116" cy="125546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75000"/>
              <a:buFont typeface="Corbel"/>
              <a:buNone/>
            </a:pPr>
            <a:r>
              <a:rPr b="1" lang="en-US" sz="2800">
                <a:solidFill>
                  <a:srgbClr val="002060"/>
                </a:solidFill>
              </a:rPr>
              <a:t>Pourquoi les liquides de vape sont-ils conçus pour avoir le goût des saveurs de bonbons et de fruits ? </a:t>
            </a:r>
            <a:endParaRPr b="1"/>
          </a:p>
        </p:txBody>
      </p:sp>
      <p:sp>
        <p:nvSpPr>
          <p:cNvPr id="428" name="Google Shape;428;p73"/>
          <p:cNvSpPr txBox="1"/>
          <p:nvPr>
            <p:ph idx="1" type="body"/>
          </p:nvPr>
        </p:nvSpPr>
        <p:spPr>
          <a:xfrm>
            <a:off x="289249" y="2510395"/>
            <a:ext cx="4016116" cy="3274586"/>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0"/>
              </a:spcBef>
              <a:spcAft>
                <a:spcPts val="0"/>
              </a:spcAft>
              <a:buClr>
                <a:schemeClr val="dk1"/>
              </a:buClr>
              <a:buSzPts val="1100"/>
              <a:buFont typeface="Arial"/>
              <a:buNone/>
            </a:pPr>
            <a:r>
              <a:rPr lang="en-US">
                <a:solidFill>
                  <a:srgbClr val="FFFFFF"/>
                </a:solidFill>
              </a:rPr>
              <a:t>Les liquides de vape aromatisés rendent les gens curieux à leur sujet = essayer plus</a:t>
            </a:r>
            <a:endParaRPr>
              <a:solidFill>
                <a:srgbClr val="FFFFFF"/>
              </a:solidFill>
            </a:endParaRPr>
          </a:p>
          <a:p>
            <a:pPr indent="0" lvl="0" marL="0" rtl="0" algn="l">
              <a:spcBef>
                <a:spcPts val="0"/>
              </a:spcBef>
              <a:spcAft>
                <a:spcPts val="0"/>
              </a:spcAft>
              <a:buClr>
                <a:schemeClr val="dk1"/>
              </a:buClr>
              <a:buSzPts val="1100"/>
              <a:buFont typeface="Arial"/>
              <a:buNone/>
            </a:pPr>
            <a:r>
              <a:t/>
            </a:r>
            <a:endParaRPr>
              <a:solidFill>
                <a:srgbClr val="FFFFFF"/>
              </a:solidFill>
            </a:endParaRPr>
          </a:p>
          <a:p>
            <a:pPr indent="0" lvl="0" marL="0" rtl="0" algn="l">
              <a:spcBef>
                <a:spcPts val="0"/>
              </a:spcBef>
              <a:spcAft>
                <a:spcPts val="0"/>
              </a:spcAft>
              <a:buClr>
                <a:schemeClr val="dk1"/>
              </a:buClr>
              <a:buSzPts val="1100"/>
              <a:buFont typeface="Arial"/>
              <a:buNone/>
            </a:pPr>
            <a:r>
              <a:rPr lang="en-US">
                <a:solidFill>
                  <a:srgbClr val="FFFFFF"/>
                </a:solidFill>
              </a:rPr>
              <a:t>Les noms de fruits et les noms stupides font penser aux gens qu’ils sont moins dangereux</a:t>
            </a:r>
            <a:endParaRPr>
              <a:solidFill>
                <a:srgbClr val="FFFFFF"/>
              </a:solidFill>
            </a:endParaRPr>
          </a:p>
          <a:p>
            <a:pPr indent="0" lvl="0" marL="0" rtl="0" algn="l">
              <a:spcBef>
                <a:spcPts val="0"/>
              </a:spcBef>
              <a:spcAft>
                <a:spcPts val="0"/>
              </a:spcAft>
              <a:buClr>
                <a:schemeClr val="dk1"/>
              </a:buClr>
              <a:buSzPts val="1100"/>
              <a:buFont typeface="Arial"/>
              <a:buNone/>
            </a:pPr>
            <a:r>
              <a:t/>
            </a:r>
            <a:endParaRPr>
              <a:solidFill>
                <a:srgbClr val="FFFFFF"/>
              </a:solidFill>
            </a:endParaRPr>
          </a:p>
          <a:p>
            <a:pPr indent="0" lvl="0" marL="0" rtl="0" algn="l">
              <a:spcBef>
                <a:spcPts val="0"/>
              </a:spcBef>
              <a:spcAft>
                <a:spcPts val="0"/>
              </a:spcAft>
              <a:buClr>
                <a:schemeClr val="dk1"/>
              </a:buClr>
              <a:buSzPts val="1100"/>
              <a:buFont typeface="Arial"/>
              <a:buNone/>
            </a:pPr>
            <a:r>
              <a:rPr lang="en-US">
                <a:solidFill>
                  <a:srgbClr val="FFFFFF"/>
                </a:solidFill>
              </a:rPr>
              <a:t>Des produits chimiques sont utilisés pour créer les saveurs – il n’y a pas de vrais fruits dans les liquides de vaporisation. </a:t>
            </a:r>
            <a:endParaRPr>
              <a:solidFill>
                <a:srgbClr val="FFFFFF"/>
              </a:solidFill>
            </a:endParaRPr>
          </a:p>
          <a:p>
            <a:pPr indent="0" lvl="0" marL="0" rtl="0" algn="l">
              <a:lnSpc>
                <a:spcPct val="90000"/>
              </a:lnSpc>
              <a:spcBef>
                <a:spcPts val="0"/>
              </a:spcBef>
              <a:spcAft>
                <a:spcPts val="0"/>
              </a:spcAft>
              <a:buSzPts val="2600"/>
              <a:buNone/>
            </a:pPr>
            <a:r>
              <a:t/>
            </a:r>
            <a:endParaRPr>
              <a:solidFill>
                <a:srgbClr val="FFFFFF"/>
              </a:solidFill>
            </a:endParaRPr>
          </a:p>
        </p:txBody>
      </p:sp>
      <p:pic>
        <p:nvPicPr>
          <p:cNvPr descr="A collection of cartoon fruits&#10;&#10;AI-generated content may be incorrect." id="429" name="Google Shape;429;p73"/>
          <p:cNvPicPr preferRelativeResize="0"/>
          <p:nvPr/>
        </p:nvPicPr>
        <p:blipFill rotWithShape="1">
          <a:blip r:embed="rId3">
            <a:alphaModFix/>
          </a:blip>
          <a:srcRect b="0" l="0" r="0" t="0"/>
          <a:stretch/>
        </p:blipFill>
        <p:spPr>
          <a:xfrm>
            <a:off x="5137463" y="1257106"/>
            <a:ext cx="6193767" cy="433563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38"/>
          <p:cNvSpPr txBox="1"/>
          <p:nvPr>
            <p:ph type="title"/>
          </p:nvPr>
        </p:nvSpPr>
        <p:spPr>
          <a:xfrm>
            <a:off x="228075" y="3139000"/>
            <a:ext cx="3013200" cy="11493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85000"/>
              </a:lnSpc>
              <a:spcBef>
                <a:spcPts val="0"/>
              </a:spcBef>
              <a:spcAft>
                <a:spcPts val="0"/>
              </a:spcAft>
              <a:buClr>
                <a:srgbClr val="002060"/>
              </a:buClr>
              <a:buSzPct val="166666"/>
              <a:buFont typeface="Calibri"/>
              <a:buNone/>
            </a:pPr>
            <a:r>
              <a:rPr lang="en-US" u="sng">
                <a:solidFill>
                  <a:srgbClr val="002060"/>
                </a:solidFill>
                <a:latin typeface="Arial"/>
                <a:ea typeface="Arial"/>
                <a:cs typeface="Arial"/>
                <a:sym typeface="Arial"/>
              </a:rPr>
              <a:t>Questions 16:</a:t>
            </a:r>
            <a:br>
              <a:rPr lang="en-US">
                <a:solidFill>
                  <a:srgbClr val="002060"/>
                </a:solidFill>
                <a:latin typeface="Arial"/>
                <a:ea typeface="Arial"/>
                <a:cs typeface="Arial"/>
                <a:sym typeface="Arial"/>
              </a:rPr>
            </a:br>
            <a:br>
              <a:rPr lang="en-US">
                <a:solidFill>
                  <a:srgbClr val="002060"/>
                </a:solidFill>
                <a:latin typeface="Arial"/>
                <a:ea typeface="Arial"/>
                <a:cs typeface="Arial"/>
                <a:sym typeface="Arial"/>
              </a:rPr>
            </a:br>
            <a:r>
              <a:rPr lang="en-US">
                <a:solidFill>
                  <a:srgbClr val="002060"/>
                </a:solidFill>
                <a:latin typeface="Arial"/>
                <a:ea typeface="Arial"/>
                <a:cs typeface="Arial"/>
                <a:sym typeface="Arial"/>
              </a:rPr>
              <a:t>En quoi le vapotage pourrait-il vous nuire ?</a:t>
            </a:r>
            <a:endParaRPr>
              <a:latin typeface="Arial"/>
              <a:ea typeface="Arial"/>
              <a:cs typeface="Arial"/>
              <a:sym typeface="Arial"/>
            </a:endParaRPr>
          </a:p>
        </p:txBody>
      </p:sp>
      <p:pic>
        <p:nvPicPr>
          <p:cNvPr id="436" name="Google Shape;436;p38"/>
          <p:cNvPicPr preferRelativeResize="0"/>
          <p:nvPr/>
        </p:nvPicPr>
        <p:blipFill rotWithShape="1">
          <a:blip r:embed="rId3">
            <a:alphaModFix/>
          </a:blip>
          <a:srcRect b="0" l="0" r="0" t="0"/>
          <a:stretch/>
        </p:blipFill>
        <p:spPr>
          <a:xfrm>
            <a:off x="9521371" y="5175342"/>
            <a:ext cx="1818920" cy="1682659"/>
          </a:xfrm>
          <a:prstGeom prst="rect">
            <a:avLst/>
          </a:prstGeom>
          <a:noFill/>
          <a:ln>
            <a:noFill/>
          </a:ln>
        </p:spPr>
      </p:pic>
      <p:pic>
        <p:nvPicPr>
          <p:cNvPr descr="A group of people with their hands on their stomach&#10;&#10;AI-generated content may be incorrect." id="437" name="Google Shape;437;p38"/>
          <p:cNvPicPr preferRelativeResize="0"/>
          <p:nvPr/>
        </p:nvPicPr>
        <p:blipFill rotWithShape="1">
          <a:blip r:embed="rId4">
            <a:alphaModFix/>
          </a:blip>
          <a:srcRect b="9544" l="37256" r="48974" t="0"/>
          <a:stretch/>
        </p:blipFill>
        <p:spPr>
          <a:xfrm>
            <a:off x="8650514" y="167484"/>
            <a:ext cx="3189684" cy="5007858"/>
          </a:xfrm>
          <a:prstGeom prst="rect">
            <a:avLst/>
          </a:prstGeom>
          <a:noFill/>
          <a:ln>
            <a:noFill/>
          </a:ln>
        </p:spPr>
      </p:pic>
      <p:sp>
        <p:nvSpPr>
          <p:cNvPr id="438" name="Google Shape;438;p38"/>
          <p:cNvSpPr txBox="1"/>
          <p:nvPr>
            <p:ph idx="1" type="body"/>
          </p:nvPr>
        </p:nvSpPr>
        <p:spPr>
          <a:xfrm>
            <a:off x="3677274" y="1051676"/>
            <a:ext cx="5408100" cy="5007900"/>
          </a:xfrm>
          <a:prstGeom prst="rect">
            <a:avLst/>
          </a:prstGeom>
          <a:noFill/>
          <a:ln>
            <a:noFill/>
          </a:ln>
        </p:spPr>
        <p:txBody>
          <a:bodyPr anchorCtr="0" anchor="t" bIns="45700" lIns="0" spcFirstLastPara="1" rIns="0" wrap="square" tIns="45700">
            <a:normAutofit/>
          </a:bodyPr>
          <a:lstStyle/>
          <a:p>
            <a:pPr indent="-409575" lvl="0" marL="457200" rtl="0" algn="l">
              <a:lnSpc>
                <a:spcPct val="70000"/>
              </a:lnSpc>
              <a:spcBef>
                <a:spcPts val="1400"/>
              </a:spcBef>
              <a:spcAft>
                <a:spcPts val="0"/>
              </a:spcAft>
              <a:buClr>
                <a:schemeClr val="dk1"/>
              </a:buClr>
              <a:buSzPts val="2850"/>
              <a:buFont typeface="Arial"/>
              <a:buAutoNum type="alphaUcPeriod"/>
            </a:pPr>
            <a:r>
              <a:rPr lang="en-US" sz="3000">
                <a:solidFill>
                  <a:schemeClr val="dk1"/>
                </a:solidFill>
                <a:latin typeface="Arial"/>
                <a:ea typeface="Arial"/>
                <a:cs typeface="Arial"/>
                <a:sym typeface="Arial"/>
              </a:rPr>
              <a:t>Cause gorge sèche, toux et difficulté à respirer</a:t>
            </a:r>
            <a:endParaRPr sz="3000">
              <a:solidFill>
                <a:schemeClr val="dk1"/>
              </a:solidFill>
              <a:latin typeface="Arial"/>
              <a:ea typeface="Arial"/>
              <a:cs typeface="Arial"/>
              <a:sym typeface="Arial"/>
            </a:endParaRPr>
          </a:p>
          <a:p>
            <a:pPr indent="-409575" lvl="0" marL="457200" rtl="0" algn="l">
              <a:lnSpc>
                <a:spcPct val="70000"/>
              </a:lnSpc>
              <a:spcBef>
                <a:spcPts val="1400"/>
              </a:spcBef>
              <a:spcAft>
                <a:spcPts val="0"/>
              </a:spcAft>
              <a:buClr>
                <a:schemeClr val="dk1"/>
              </a:buClr>
              <a:buSzPts val="2850"/>
              <a:buFont typeface="Arial"/>
              <a:buAutoNum type="alphaUcPeriod"/>
            </a:pPr>
            <a:r>
              <a:rPr lang="en-US" sz="3000">
                <a:solidFill>
                  <a:schemeClr val="dk1"/>
                </a:solidFill>
                <a:latin typeface="Arial"/>
                <a:ea typeface="Arial"/>
                <a:cs typeface="Arial"/>
                <a:sym typeface="Arial"/>
              </a:rPr>
              <a:t>Affecter le développement de votre cerveau</a:t>
            </a:r>
            <a:endParaRPr sz="3000">
              <a:solidFill>
                <a:schemeClr val="dk1"/>
              </a:solidFill>
              <a:latin typeface="Arial"/>
              <a:ea typeface="Arial"/>
              <a:cs typeface="Arial"/>
              <a:sym typeface="Arial"/>
            </a:endParaRPr>
          </a:p>
          <a:p>
            <a:pPr indent="-409575" lvl="0" marL="457200" rtl="0" algn="l">
              <a:lnSpc>
                <a:spcPct val="70000"/>
              </a:lnSpc>
              <a:spcBef>
                <a:spcPts val="1400"/>
              </a:spcBef>
              <a:spcAft>
                <a:spcPts val="0"/>
              </a:spcAft>
              <a:buClr>
                <a:schemeClr val="dk1"/>
              </a:buClr>
              <a:buSzPts val="2850"/>
              <a:buFont typeface="Arial"/>
              <a:buAutoNum type="alphaUcPeriod"/>
            </a:pPr>
            <a:r>
              <a:rPr lang="en-US" sz="3000">
                <a:solidFill>
                  <a:schemeClr val="dk1"/>
                </a:solidFill>
                <a:latin typeface="Arial"/>
                <a:ea typeface="Arial"/>
                <a:cs typeface="Arial"/>
                <a:sym typeface="Arial"/>
              </a:rPr>
              <a:t>Causer des problèmes pulmonaires et cardiaques</a:t>
            </a:r>
            <a:endParaRPr sz="3000">
              <a:solidFill>
                <a:schemeClr val="dk1"/>
              </a:solidFill>
              <a:latin typeface="Arial"/>
              <a:ea typeface="Arial"/>
              <a:cs typeface="Arial"/>
              <a:sym typeface="Arial"/>
            </a:endParaRPr>
          </a:p>
          <a:p>
            <a:pPr indent="-409575" lvl="0" marL="457200" rtl="0" algn="l">
              <a:lnSpc>
                <a:spcPct val="70000"/>
              </a:lnSpc>
              <a:spcBef>
                <a:spcPts val="1400"/>
              </a:spcBef>
              <a:spcAft>
                <a:spcPts val="0"/>
              </a:spcAft>
              <a:buClr>
                <a:schemeClr val="dk1"/>
              </a:buClr>
              <a:buSzPts val="2850"/>
              <a:buFont typeface="Arial"/>
              <a:buAutoNum type="alphaUcPeriod"/>
            </a:pPr>
            <a:r>
              <a:rPr lang="en-US" sz="3000">
                <a:solidFill>
                  <a:schemeClr val="dk1"/>
                </a:solidFill>
                <a:latin typeface="Arial"/>
                <a:ea typeface="Arial"/>
                <a:cs typeface="Arial"/>
                <a:sym typeface="Arial"/>
              </a:rPr>
              <a:t>Tout ce qui précède</a:t>
            </a:r>
            <a:endParaRPr sz="3000">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g3768c2d1894_0_28"/>
          <p:cNvSpPr txBox="1"/>
          <p:nvPr>
            <p:ph type="title"/>
          </p:nvPr>
        </p:nvSpPr>
        <p:spPr>
          <a:xfrm>
            <a:off x="228075" y="3139000"/>
            <a:ext cx="3013200" cy="11493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85000"/>
              </a:lnSpc>
              <a:spcBef>
                <a:spcPts val="0"/>
              </a:spcBef>
              <a:spcAft>
                <a:spcPts val="0"/>
              </a:spcAft>
              <a:buClr>
                <a:srgbClr val="002060"/>
              </a:buClr>
              <a:buSzPct val="166666"/>
              <a:buFont typeface="Calibri"/>
              <a:buNone/>
            </a:pPr>
            <a:r>
              <a:rPr lang="en-US" u="sng">
                <a:solidFill>
                  <a:srgbClr val="002060"/>
                </a:solidFill>
                <a:latin typeface="Arial"/>
                <a:ea typeface="Arial"/>
                <a:cs typeface="Arial"/>
                <a:sym typeface="Arial"/>
              </a:rPr>
              <a:t>Questions 16:</a:t>
            </a:r>
            <a:br>
              <a:rPr lang="en-US">
                <a:solidFill>
                  <a:srgbClr val="002060"/>
                </a:solidFill>
                <a:latin typeface="Arial"/>
                <a:ea typeface="Arial"/>
                <a:cs typeface="Arial"/>
                <a:sym typeface="Arial"/>
              </a:rPr>
            </a:br>
            <a:br>
              <a:rPr lang="en-US">
                <a:solidFill>
                  <a:srgbClr val="002060"/>
                </a:solidFill>
                <a:latin typeface="Arial"/>
                <a:ea typeface="Arial"/>
                <a:cs typeface="Arial"/>
                <a:sym typeface="Arial"/>
              </a:rPr>
            </a:br>
            <a:r>
              <a:rPr lang="en-US">
                <a:solidFill>
                  <a:srgbClr val="002060"/>
                </a:solidFill>
                <a:latin typeface="Arial"/>
                <a:ea typeface="Arial"/>
                <a:cs typeface="Arial"/>
                <a:sym typeface="Arial"/>
              </a:rPr>
              <a:t>En quoi le vapotage pourrait-il vous nuire ?</a:t>
            </a:r>
            <a:endParaRPr>
              <a:latin typeface="Arial"/>
              <a:ea typeface="Arial"/>
              <a:cs typeface="Arial"/>
              <a:sym typeface="Arial"/>
            </a:endParaRPr>
          </a:p>
        </p:txBody>
      </p:sp>
      <p:sp>
        <p:nvSpPr>
          <p:cNvPr id="445" name="Google Shape;445;g3768c2d1894_0_28"/>
          <p:cNvSpPr txBox="1"/>
          <p:nvPr>
            <p:ph idx="1" type="body"/>
          </p:nvPr>
        </p:nvSpPr>
        <p:spPr>
          <a:xfrm>
            <a:off x="4001950" y="1218300"/>
            <a:ext cx="5059800" cy="5007900"/>
          </a:xfrm>
          <a:prstGeom prst="rect">
            <a:avLst/>
          </a:prstGeom>
          <a:noFill/>
          <a:ln>
            <a:noFill/>
          </a:ln>
        </p:spPr>
        <p:txBody>
          <a:bodyPr anchorCtr="0" anchor="t" bIns="45700" lIns="0" spcFirstLastPara="1" rIns="0" wrap="square" tIns="45700">
            <a:normAutofit/>
          </a:bodyPr>
          <a:lstStyle/>
          <a:p>
            <a:pPr indent="-409575" lvl="0" marL="457200" rtl="0" algn="l">
              <a:lnSpc>
                <a:spcPct val="70000"/>
              </a:lnSpc>
              <a:spcBef>
                <a:spcPts val="1400"/>
              </a:spcBef>
              <a:spcAft>
                <a:spcPts val="0"/>
              </a:spcAft>
              <a:buClr>
                <a:schemeClr val="dk1"/>
              </a:buClr>
              <a:buSzPts val="2850"/>
              <a:buFont typeface="Arial"/>
              <a:buAutoNum type="alphaUcPeriod"/>
            </a:pPr>
            <a:r>
              <a:rPr lang="en-US" sz="3000">
                <a:solidFill>
                  <a:schemeClr val="dk1"/>
                </a:solidFill>
                <a:latin typeface="Arial"/>
                <a:ea typeface="Arial"/>
                <a:cs typeface="Arial"/>
                <a:sym typeface="Arial"/>
              </a:rPr>
              <a:t>Cause gorge sèche, toux et difficulté à respirer</a:t>
            </a:r>
            <a:endParaRPr sz="3000">
              <a:solidFill>
                <a:schemeClr val="dk1"/>
              </a:solidFill>
              <a:latin typeface="Arial"/>
              <a:ea typeface="Arial"/>
              <a:cs typeface="Arial"/>
              <a:sym typeface="Arial"/>
            </a:endParaRPr>
          </a:p>
          <a:p>
            <a:pPr indent="-409575" lvl="0" marL="457200" rtl="0" algn="l">
              <a:lnSpc>
                <a:spcPct val="70000"/>
              </a:lnSpc>
              <a:spcBef>
                <a:spcPts val="1400"/>
              </a:spcBef>
              <a:spcAft>
                <a:spcPts val="0"/>
              </a:spcAft>
              <a:buClr>
                <a:schemeClr val="dk1"/>
              </a:buClr>
              <a:buSzPts val="2850"/>
              <a:buFont typeface="Arial"/>
              <a:buAutoNum type="alphaUcPeriod"/>
            </a:pPr>
            <a:r>
              <a:rPr lang="en-US" sz="3000">
                <a:solidFill>
                  <a:schemeClr val="dk1"/>
                </a:solidFill>
                <a:latin typeface="Arial"/>
                <a:ea typeface="Arial"/>
                <a:cs typeface="Arial"/>
                <a:sym typeface="Arial"/>
              </a:rPr>
              <a:t>Affecter le développement de votre cerveau</a:t>
            </a:r>
            <a:endParaRPr sz="3000">
              <a:solidFill>
                <a:schemeClr val="dk1"/>
              </a:solidFill>
              <a:latin typeface="Arial"/>
              <a:ea typeface="Arial"/>
              <a:cs typeface="Arial"/>
              <a:sym typeface="Arial"/>
            </a:endParaRPr>
          </a:p>
          <a:p>
            <a:pPr indent="-409575" lvl="0" marL="457200" rtl="0" algn="l">
              <a:lnSpc>
                <a:spcPct val="70000"/>
              </a:lnSpc>
              <a:spcBef>
                <a:spcPts val="1400"/>
              </a:spcBef>
              <a:spcAft>
                <a:spcPts val="0"/>
              </a:spcAft>
              <a:buClr>
                <a:schemeClr val="dk1"/>
              </a:buClr>
              <a:buSzPts val="2850"/>
              <a:buFont typeface="Arial"/>
              <a:buAutoNum type="alphaUcPeriod"/>
            </a:pPr>
            <a:r>
              <a:rPr lang="en-US" sz="3000">
                <a:solidFill>
                  <a:schemeClr val="dk1"/>
                </a:solidFill>
                <a:latin typeface="Arial"/>
                <a:ea typeface="Arial"/>
                <a:cs typeface="Arial"/>
                <a:sym typeface="Arial"/>
              </a:rPr>
              <a:t>Causer des problèmes pulmonaires et cardiaques</a:t>
            </a:r>
            <a:endParaRPr sz="3000">
              <a:solidFill>
                <a:schemeClr val="dk1"/>
              </a:solidFill>
              <a:latin typeface="Arial"/>
              <a:ea typeface="Arial"/>
              <a:cs typeface="Arial"/>
              <a:sym typeface="Arial"/>
            </a:endParaRPr>
          </a:p>
          <a:p>
            <a:pPr indent="-409575" lvl="0" marL="457200" rtl="0" algn="l">
              <a:lnSpc>
                <a:spcPct val="70000"/>
              </a:lnSpc>
              <a:spcBef>
                <a:spcPts val="1400"/>
              </a:spcBef>
              <a:spcAft>
                <a:spcPts val="0"/>
              </a:spcAft>
              <a:buClr>
                <a:schemeClr val="accent1"/>
              </a:buClr>
              <a:buSzPts val="2850"/>
              <a:buFont typeface="Arial"/>
              <a:buAutoNum type="alphaUcPeriod"/>
            </a:pPr>
            <a:r>
              <a:rPr b="1" lang="en-US" sz="3000">
                <a:solidFill>
                  <a:schemeClr val="accent1"/>
                </a:solidFill>
                <a:latin typeface="Arial"/>
                <a:ea typeface="Arial"/>
                <a:cs typeface="Arial"/>
                <a:sym typeface="Arial"/>
              </a:rPr>
              <a:t>Tout ce qui précède</a:t>
            </a:r>
            <a:endParaRPr b="1" sz="3000">
              <a:solidFill>
                <a:schemeClr val="accent1"/>
              </a:solidFill>
              <a:latin typeface="Arial"/>
              <a:ea typeface="Arial"/>
              <a:cs typeface="Arial"/>
              <a:sym typeface="Arial"/>
            </a:endParaRPr>
          </a:p>
        </p:txBody>
      </p:sp>
      <p:pic>
        <p:nvPicPr>
          <p:cNvPr id="446" name="Google Shape;446;g3768c2d1894_0_28"/>
          <p:cNvPicPr preferRelativeResize="0"/>
          <p:nvPr/>
        </p:nvPicPr>
        <p:blipFill rotWithShape="1">
          <a:blip r:embed="rId3">
            <a:alphaModFix/>
          </a:blip>
          <a:srcRect b="0" l="0" r="0" t="0"/>
          <a:stretch/>
        </p:blipFill>
        <p:spPr>
          <a:xfrm>
            <a:off x="9521371" y="5175342"/>
            <a:ext cx="1818921" cy="1682659"/>
          </a:xfrm>
          <a:prstGeom prst="rect">
            <a:avLst/>
          </a:prstGeom>
          <a:noFill/>
          <a:ln>
            <a:noFill/>
          </a:ln>
        </p:spPr>
      </p:pic>
      <p:pic>
        <p:nvPicPr>
          <p:cNvPr descr="A group of people with their hands on their stomach&#10;&#10;AI-generated content may be incorrect." id="447" name="Google Shape;447;g3768c2d1894_0_28"/>
          <p:cNvPicPr preferRelativeResize="0"/>
          <p:nvPr/>
        </p:nvPicPr>
        <p:blipFill rotWithShape="1">
          <a:blip r:embed="rId4">
            <a:alphaModFix/>
          </a:blip>
          <a:srcRect b="9543" l="37255" r="48974" t="0"/>
          <a:stretch/>
        </p:blipFill>
        <p:spPr>
          <a:xfrm>
            <a:off x="8986188" y="463950"/>
            <a:ext cx="2889299" cy="45362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32"/>
          <p:cNvSpPr txBox="1"/>
          <p:nvPr>
            <p:ph type="title"/>
          </p:nvPr>
        </p:nvSpPr>
        <p:spPr>
          <a:xfrm>
            <a:off x="286650" y="4161824"/>
            <a:ext cx="3182400" cy="17847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17:</a:t>
            </a:r>
            <a:r>
              <a:rPr lang="en-US" sz="3200">
                <a:solidFill>
                  <a:srgbClr val="002060"/>
                </a:solidFill>
                <a:latin typeface="Arial"/>
                <a:ea typeface="Arial"/>
                <a:cs typeface="Arial"/>
                <a:sym typeface="Arial"/>
              </a:rPr>
              <a:t> </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Si vous faites du sport, chantez ou jouez d’un instrument à vent, comment le vapotage pourrait-il avoir un impact sur vos performances?</a:t>
            </a:r>
            <a:endParaRPr sz="3200">
              <a:latin typeface="Arial"/>
              <a:ea typeface="Arial"/>
              <a:cs typeface="Arial"/>
              <a:sym typeface="Arial"/>
            </a:endParaRPr>
          </a:p>
        </p:txBody>
      </p:sp>
      <p:pic>
        <p:nvPicPr>
          <p:cNvPr id="454" name="Google Shape;454;p32"/>
          <p:cNvPicPr preferRelativeResize="0"/>
          <p:nvPr/>
        </p:nvPicPr>
        <p:blipFill rotWithShape="1">
          <a:blip r:embed="rId3">
            <a:alphaModFix/>
          </a:blip>
          <a:srcRect b="0" l="0" r="0" t="0"/>
          <a:stretch/>
        </p:blipFill>
        <p:spPr>
          <a:xfrm>
            <a:off x="10426400" y="4992550"/>
            <a:ext cx="1240077" cy="1240077"/>
          </a:xfrm>
          <a:prstGeom prst="rect">
            <a:avLst/>
          </a:prstGeom>
          <a:noFill/>
          <a:ln>
            <a:noFill/>
          </a:ln>
        </p:spPr>
      </p:pic>
      <p:sp>
        <p:nvSpPr>
          <p:cNvPr id="455" name="Google Shape;455;p32"/>
          <p:cNvSpPr txBox="1"/>
          <p:nvPr>
            <p:ph idx="1" type="body"/>
          </p:nvPr>
        </p:nvSpPr>
        <p:spPr>
          <a:xfrm>
            <a:off x="3773900" y="833600"/>
            <a:ext cx="4274400" cy="4386900"/>
          </a:xfrm>
          <a:prstGeom prst="rect">
            <a:avLst/>
          </a:prstGeom>
          <a:noFill/>
          <a:ln>
            <a:noFill/>
          </a:ln>
        </p:spPr>
        <p:txBody>
          <a:bodyPr anchorCtr="0" anchor="t" bIns="45700" lIns="0" spcFirstLastPara="1" rIns="0" wrap="square" tIns="45700">
            <a:noAutofit/>
          </a:bodyPr>
          <a:lstStyle/>
          <a:p>
            <a:pPr indent="-417830" lvl="0" marL="457200" rtl="0" algn="l">
              <a:spcBef>
                <a:spcPts val="1400"/>
              </a:spcBef>
              <a:spcAft>
                <a:spcPts val="0"/>
              </a:spcAft>
              <a:buClr>
                <a:schemeClr val="dk1"/>
              </a:buClr>
              <a:buSzPts val="2980"/>
              <a:buFont typeface="Arial"/>
              <a:buAutoNum type="alphaUcPeriod"/>
            </a:pPr>
            <a:r>
              <a:rPr lang="en-US" sz="3000">
                <a:solidFill>
                  <a:schemeClr val="dk1"/>
                </a:solidFill>
                <a:latin typeface="Arial"/>
                <a:ea typeface="Arial"/>
                <a:cs typeface="Arial"/>
                <a:sym typeface="Arial"/>
              </a:rPr>
              <a:t>Le vapotage vous aide à mieux respirer</a:t>
            </a:r>
            <a:endParaRPr sz="3000">
              <a:solidFill>
                <a:schemeClr val="dk1"/>
              </a:solidFill>
              <a:latin typeface="Arial"/>
              <a:ea typeface="Arial"/>
              <a:cs typeface="Arial"/>
              <a:sym typeface="Arial"/>
            </a:endParaRPr>
          </a:p>
          <a:p>
            <a:pPr indent="-417830" lvl="0" marL="457200" rtl="0" algn="l">
              <a:spcBef>
                <a:spcPts val="1400"/>
              </a:spcBef>
              <a:spcAft>
                <a:spcPts val="0"/>
              </a:spcAft>
              <a:buClr>
                <a:schemeClr val="dk1"/>
              </a:buClr>
              <a:buSzPts val="2980"/>
              <a:buFont typeface="Arial"/>
              <a:buAutoNum type="alphaUcPeriod"/>
            </a:pPr>
            <a:r>
              <a:rPr lang="en-US" sz="3000">
                <a:solidFill>
                  <a:schemeClr val="dk1"/>
                </a:solidFill>
                <a:latin typeface="Arial"/>
                <a:ea typeface="Arial"/>
                <a:cs typeface="Arial"/>
                <a:sym typeface="Arial"/>
              </a:rPr>
              <a:t>Le vapotage rend la respiration plus difficile</a:t>
            </a:r>
            <a:endParaRPr sz="3000">
              <a:solidFill>
                <a:schemeClr val="dk1"/>
              </a:solidFill>
              <a:latin typeface="Arial"/>
              <a:ea typeface="Arial"/>
              <a:cs typeface="Arial"/>
              <a:sym typeface="Arial"/>
            </a:endParaRPr>
          </a:p>
          <a:p>
            <a:pPr indent="-417830" lvl="0" marL="457200" rtl="0" algn="l">
              <a:spcBef>
                <a:spcPts val="1400"/>
              </a:spcBef>
              <a:spcAft>
                <a:spcPts val="0"/>
              </a:spcAft>
              <a:buClr>
                <a:schemeClr val="dk1"/>
              </a:buClr>
              <a:buSzPts val="2980"/>
              <a:buFont typeface="Arial"/>
              <a:buAutoNum type="alphaUcPeriod"/>
            </a:pPr>
            <a:r>
              <a:rPr lang="en-US" sz="3000">
                <a:solidFill>
                  <a:schemeClr val="dk1"/>
                </a:solidFill>
                <a:latin typeface="Arial"/>
                <a:ea typeface="Arial"/>
                <a:cs typeface="Arial"/>
                <a:sym typeface="Arial"/>
              </a:rPr>
              <a:t>Le vapotage vous aide à respirer plus profondément</a:t>
            </a:r>
            <a:endParaRPr sz="3000">
              <a:solidFill>
                <a:schemeClr val="dk1"/>
              </a:solidFill>
              <a:latin typeface="Arial"/>
              <a:ea typeface="Arial"/>
              <a:cs typeface="Arial"/>
              <a:sym typeface="Arial"/>
            </a:endParaRPr>
          </a:p>
          <a:p>
            <a:pPr indent="-417830" lvl="0" marL="457200" rtl="0" algn="l">
              <a:spcBef>
                <a:spcPts val="1400"/>
              </a:spcBef>
              <a:spcAft>
                <a:spcPts val="0"/>
              </a:spcAft>
              <a:buClr>
                <a:schemeClr val="dk1"/>
              </a:buClr>
              <a:buSzPts val="2980"/>
              <a:buFont typeface="Arial"/>
              <a:buAutoNum type="alphaUcPeriod"/>
            </a:pPr>
            <a:r>
              <a:rPr lang="en-US" sz="3000">
                <a:solidFill>
                  <a:schemeClr val="dk1"/>
                </a:solidFill>
                <a:latin typeface="Arial"/>
                <a:ea typeface="Arial"/>
                <a:cs typeface="Arial"/>
                <a:sym typeface="Arial"/>
              </a:rPr>
              <a:t>Le vapotage n’a aucun effet sur votre respiration</a:t>
            </a:r>
            <a:endParaRPr sz="3000">
              <a:solidFill>
                <a:schemeClr val="dk1"/>
              </a:solidFill>
              <a:latin typeface="Arial"/>
              <a:ea typeface="Arial"/>
              <a:cs typeface="Arial"/>
              <a:sym typeface="Arial"/>
            </a:endParaRPr>
          </a:p>
        </p:txBody>
      </p:sp>
      <p:grpSp>
        <p:nvGrpSpPr>
          <p:cNvPr id="456" name="Google Shape;456;p32"/>
          <p:cNvGrpSpPr/>
          <p:nvPr/>
        </p:nvGrpSpPr>
        <p:grpSpPr>
          <a:xfrm>
            <a:off x="7852349" y="270342"/>
            <a:ext cx="4052993" cy="6317316"/>
            <a:chOff x="7852349" y="270342"/>
            <a:chExt cx="4052993" cy="6317316"/>
          </a:xfrm>
        </p:grpSpPr>
        <p:pic>
          <p:nvPicPr>
            <p:cNvPr descr="A group of kids playing instruments&#10;&#10;AI-generated content may be incorrect." id="457" name="Google Shape;457;p32"/>
            <p:cNvPicPr preferRelativeResize="0"/>
            <p:nvPr/>
          </p:nvPicPr>
          <p:blipFill rotWithShape="1">
            <a:blip r:embed="rId4">
              <a:alphaModFix/>
            </a:blip>
            <a:srcRect b="0" l="28519" r="44365" t="0"/>
            <a:stretch/>
          </p:blipFill>
          <p:spPr>
            <a:xfrm>
              <a:off x="8321832" y="2645627"/>
              <a:ext cx="1901370" cy="3942031"/>
            </a:xfrm>
            <a:prstGeom prst="rect">
              <a:avLst/>
            </a:prstGeom>
            <a:noFill/>
            <a:ln>
              <a:noFill/>
            </a:ln>
          </p:spPr>
        </p:pic>
        <p:pic>
          <p:nvPicPr>
            <p:cNvPr descr="A group of cartoon people with different poses&#10;&#10;AI-generated content may be incorrect." id="458" name="Google Shape;458;p32"/>
            <p:cNvPicPr preferRelativeResize="0"/>
            <p:nvPr/>
          </p:nvPicPr>
          <p:blipFill rotWithShape="1">
            <a:blip r:embed="rId5">
              <a:alphaModFix/>
            </a:blip>
            <a:srcRect b="6755" l="4383" r="77913" t="10817"/>
            <a:stretch/>
          </p:blipFill>
          <p:spPr>
            <a:xfrm>
              <a:off x="7852349" y="420914"/>
              <a:ext cx="1800810" cy="3207657"/>
            </a:xfrm>
            <a:prstGeom prst="rect">
              <a:avLst/>
            </a:prstGeom>
            <a:noFill/>
            <a:ln>
              <a:noFill/>
            </a:ln>
          </p:spPr>
        </p:pic>
        <p:pic>
          <p:nvPicPr>
            <p:cNvPr descr="A group of kids playing instruments&#10;&#10;AI-generated content may be incorrect." id="459" name="Google Shape;459;p32"/>
            <p:cNvPicPr preferRelativeResize="0"/>
            <p:nvPr/>
          </p:nvPicPr>
          <p:blipFill rotWithShape="1">
            <a:blip r:embed="rId4">
              <a:alphaModFix/>
            </a:blip>
            <a:srcRect b="0" l="69011" r="0" t="0"/>
            <a:stretch/>
          </p:blipFill>
          <p:spPr>
            <a:xfrm>
              <a:off x="9760236" y="270342"/>
              <a:ext cx="2145106" cy="3891489"/>
            </a:xfrm>
            <a:prstGeom prst="rect">
              <a:avLst/>
            </a:prstGeom>
            <a:noFill/>
            <a:ln>
              <a:noFill/>
            </a:ln>
          </p:spPr>
        </p:pic>
        <p:sp>
          <p:nvSpPr>
            <p:cNvPr id="460" name="Google Shape;460;p32"/>
            <p:cNvSpPr/>
            <p:nvPr/>
          </p:nvSpPr>
          <p:spPr>
            <a:xfrm>
              <a:off x="9498979" y="609600"/>
              <a:ext cx="522514" cy="60869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p13"/>
          <p:cNvSpPr/>
          <p:nvPr/>
        </p:nvSpPr>
        <p:spPr>
          <a:xfrm>
            <a:off x="1" y="758952"/>
            <a:ext cx="3443590" cy="5330952"/>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9" name="Google Shape;119;p13"/>
          <p:cNvSpPr/>
          <p:nvPr/>
        </p:nvSpPr>
        <p:spPr>
          <a:xfrm>
            <a:off x="11815864" y="758952"/>
            <a:ext cx="384048" cy="5330952"/>
          </a:xfrm>
          <a:prstGeom prst="rect">
            <a:avLst/>
          </a:prstGeom>
          <a:solidFill>
            <a:srgbClr val="C8C8C8">
              <a:alpha val="49411"/>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0" name="Google Shape;120;p13"/>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5400"/>
              <a:buFont typeface="Arial"/>
              <a:buNone/>
            </a:pPr>
            <a:r>
              <a:rPr lang="en-US" sz="3200" u="sng">
                <a:solidFill>
                  <a:srgbClr val="002060"/>
                </a:solidFill>
                <a:latin typeface="Arial"/>
                <a:ea typeface="Arial"/>
                <a:cs typeface="Arial"/>
                <a:sym typeface="Arial"/>
              </a:rPr>
              <a:t>Question 1:</a:t>
            </a:r>
            <a:r>
              <a:rPr lang="en-US" sz="3200">
                <a:solidFill>
                  <a:srgbClr val="002060"/>
                </a:solidFill>
                <a:latin typeface="Arial"/>
                <a:ea typeface="Arial"/>
                <a:cs typeface="Arial"/>
                <a:sym typeface="Arial"/>
              </a:rPr>
              <a:t> </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De quoi avez- vous besoin pour être en bonne santé?</a:t>
            </a:r>
            <a:endParaRPr/>
          </a:p>
        </p:txBody>
      </p:sp>
      <p:pic>
        <p:nvPicPr>
          <p:cNvPr id="121" name="Google Shape;121;p13"/>
          <p:cNvPicPr preferRelativeResize="0"/>
          <p:nvPr/>
        </p:nvPicPr>
        <p:blipFill rotWithShape="1">
          <a:blip r:embed="rId3">
            <a:alphaModFix/>
          </a:blip>
          <a:srcRect b="0" l="0" r="0" t="0"/>
          <a:stretch/>
        </p:blipFill>
        <p:spPr>
          <a:xfrm>
            <a:off x="9832156" y="5448693"/>
            <a:ext cx="1793551" cy="1300450"/>
          </a:xfrm>
          <a:prstGeom prst="rect">
            <a:avLst/>
          </a:prstGeom>
          <a:noFill/>
          <a:ln>
            <a:noFill/>
          </a:ln>
        </p:spPr>
      </p:pic>
      <p:pic>
        <p:nvPicPr>
          <p:cNvPr descr="A group of people with different sports equipment&#10;&#10;AI-generated content may be incorrect." id="122" name="Google Shape;122;p13"/>
          <p:cNvPicPr preferRelativeResize="0"/>
          <p:nvPr/>
        </p:nvPicPr>
        <p:blipFill rotWithShape="1">
          <a:blip r:embed="rId4">
            <a:alphaModFix/>
          </a:blip>
          <a:srcRect b="0" l="0" r="58941" t="0"/>
          <a:stretch/>
        </p:blipFill>
        <p:spPr>
          <a:xfrm>
            <a:off x="8130100" y="758900"/>
            <a:ext cx="3808976" cy="4384600"/>
          </a:xfrm>
          <a:prstGeom prst="rect">
            <a:avLst/>
          </a:prstGeom>
          <a:noFill/>
          <a:ln>
            <a:noFill/>
          </a:ln>
        </p:spPr>
      </p:pic>
      <p:sp>
        <p:nvSpPr>
          <p:cNvPr id="123" name="Google Shape;123;p13"/>
          <p:cNvSpPr txBox="1"/>
          <p:nvPr>
            <p:ph idx="1" type="body"/>
          </p:nvPr>
        </p:nvSpPr>
        <p:spPr>
          <a:xfrm>
            <a:off x="3852701" y="765100"/>
            <a:ext cx="4858500" cy="5334000"/>
          </a:xfrm>
          <a:prstGeom prst="rect">
            <a:avLst/>
          </a:prstGeom>
          <a:noFill/>
          <a:ln>
            <a:noFill/>
          </a:ln>
        </p:spPr>
        <p:txBody>
          <a:bodyPr anchorCtr="0" anchor="ctr" bIns="45700" lIns="91425" spcFirstLastPara="1" rIns="91425" wrap="square" tIns="45700">
            <a:normAutofit/>
          </a:bodyPr>
          <a:lstStyle/>
          <a:p>
            <a:pPr indent="-421640" lvl="0" marL="457200" rtl="0" algn="l">
              <a:spcBef>
                <a:spcPts val="600"/>
              </a:spcBef>
              <a:spcAft>
                <a:spcPts val="0"/>
              </a:spcAft>
              <a:buClr>
                <a:schemeClr val="dk1"/>
              </a:buClr>
              <a:buSzPts val="3040"/>
              <a:buFont typeface="Arial"/>
              <a:buAutoNum type="alphaUcPeriod"/>
            </a:pPr>
            <a:r>
              <a:rPr lang="en-US" sz="3000">
                <a:solidFill>
                  <a:schemeClr val="dk1"/>
                </a:solidFill>
                <a:latin typeface="Arial"/>
                <a:ea typeface="Arial"/>
                <a:cs typeface="Arial"/>
                <a:sym typeface="Arial"/>
              </a:rPr>
              <a:t>Alimentation saine</a:t>
            </a:r>
            <a:endParaRPr sz="3000">
              <a:solidFill>
                <a:schemeClr val="dk1"/>
              </a:solidFill>
              <a:latin typeface="Arial"/>
              <a:ea typeface="Arial"/>
              <a:cs typeface="Arial"/>
              <a:sym typeface="Arial"/>
            </a:endParaRPr>
          </a:p>
          <a:p>
            <a:pPr indent="-421640" lvl="0" marL="457200" rtl="0" algn="l">
              <a:spcBef>
                <a:spcPts val="600"/>
              </a:spcBef>
              <a:spcAft>
                <a:spcPts val="0"/>
              </a:spcAft>
              <a:buClr>
                <a:schemeClr val="dk1"/>
              </a:buClr>
              <a:buSzPts val="3040"/>
              <a:buFont typeface="Arial"/>
              <a:buAutoNum type="alphaUcPeriod"/>
            </a:pPr>
            <a:r>
              <a:rPr lang="en-US" sz="3000">
                <a:solidFill>
                  <a:schemeClr val="dk1"/>
                </a:solidFill>
                <a:latin typeface="Arial"/>
                <a:ea typeface="Arial"/>
                <a:cs typeface="Arial"/>
                <a:sym typeface="Arial"/>
              </a:rPr>
              <a:t>Un endroit sûr pour vivre</a:t>
            </a:r>
            <a:endParaRPr sz="3000">
              <a:solidFill>
                <a:schemeClr val="dk1"/>
              </a:solidFill>
              <a:latin typeface="Arial"/>
              <a:ea typeface="Arial"/>
              <a:cs typeface="Arial"/>
              <a:sym typeface="Arial"/>
            </a:endParaRPr>
          </a:p>
          <a:p>
            <a:pPr indent="-421640" lvl="0" marL="457200" rtl="0" algn="l">
              <a:spcBef>
                <a:spcPts val="600"/>
              </a:spcBef>
              <a:spcAft>
                <a:spcPts val="0"/>
              </a:spcAft>
              <a:buClr>
                <a:schemeClr val="dk1"/>
              </a:buClr>
              <a:buSzPts val="3040"/>
              <a:buFont typeface="Arial"/>
              <a:buAutoNum type="alphaUcPeriod"/>
            </a:pPr>
            <a:r>
              <a:rPr lang="en-US" sz="3000">
                <a:solidFill>
                  <a:schemeClr val="dk1"/>
                </a:solidFill>
                <a:latin typeface="Arial"/>
                <a:ea typeface="Arial"/>
                <a:cs typeface="Arial"/>
                <a:sym typeface="Arial"/>
              </a:rPr>
              <a:t>De l’air propre à respirer</a:t>
            </a:r>
            <a:endParaRPr sz="3000">
              <a:solidFill>
                <a:schemeClr val="dk1"/>
              </a:solidFill>
              <a:latin typeface="Arial"/>
              <a:ea typeface="Arial"/>
              <a:cs typeface="Arial"/>
              <a:sym typeface="Arial"/>
            </a:endParaRPr>
          </a:p>
          <a:p>
            <a:pPr indent="-421640" lvl="0" marL="457200" rtl="0" algn="l">
              <a:spcBef>
                <a:spcPts val="600"/>
              </a:spcBef>
              <a:spcAft>
                <a:spcPts val="0"/>
              </a:spcAft>
              <a:buSzPts val="3040"/>
              <a:buFont typeface="Arial"/>
              <a:buAutoNum type="alphaUcPeriod"/>
            </a:pPr>
            <a:r>
              <a:rPr b="1" lang="en-US" sz="3000">
                <a:solidFill>
                  <a:schemeClr val="accent1"/>
                </a:solidFill>
                <a:latin typeface="Arial"/>
                <a:ea typeface="Arial"/>
                <a:cs typeface="Arial"/>
                <a:sym typeface="Arial"/>
              </a:rPr>
              <a:t>Tout ce qui précède</a:t>
            </a:r>
            <a:endParaRPr b="1" sz="3000">
              <a:solidFill>
                <a:schemeClr val="accent1"/>
              </a:solidFill>
              <a:latin typeface="Arial"/>
              <a:ea typeface="Arial"/>
              <a:cs typeface="Arial"/>
              <a:sym typeface="Arial"/>
            </a:endParaRPr>
          </a:p>
          <a:p>
            <a:pPr indent="0" lvl="0" marL="0" rtl="0" algn="l">
              <a:lnSpc>
                <a:spcPct val="90000"/>
              </a:lnSpc>
              <a:spcBef>
                <a:spcPts val="600"/>
              </a:spcBef>
              <a:spcAft>
                <a:spcPts val="600"/>
              </a:spcAft>
              <a:buNone/>
            </a:pPr>
            <a:r>
              <a:t/>
            </a:r>
            <a:endParaRPr sz="2800">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75"/>
          <p:cNvSpPr txBox="1"/>
          <p:nvPr>
            <p:ph type="title"/>
          </p:nvPr>
        </p:nvSpPr>
        <p:spPr>
          <a:xfrm>
            <a:off x="286650" y="4161824"/>
            <a:ext cx="3182400" cy="17847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17: </a:t>
            </a:r>
            <a:br>
              <a:rPr lang="en-US" sz="3200" u="sng">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Si vous faites du sport, chantez ou jouez d’un instrument à vent, comment le vapotage pourrait-il avoir un impact sur vos performances ?</a:t>
            </a:r>
            <a:endParaRPr sz="3200">
              <a:latin typeface="Arial"/>
              <a:ea typeface="Arial"/>
              <a:cs typeface="Arial"/>
              <a:sym typeface="Arial"/>
            </a:endParaRPr>
          </a:p>
        </p:txBody>
      </p:sp>
      <p:pic>
        <p:nvPicPr>
          <p:cNvPr id="467" name="Google Shape;467;p75"/>
          <p:cNvPicPr preferRelativeResize="0"/>
          <p:nvPr/>
        </p:nvPicPr>
        <p:blipFill rotWithShape="1">
          <a:blip r:embed="rId3">
            <a:alphaModFix/>
          </a:blip>
          <a:srcRect b="0" l="0" r="0" t="0"/>
          <a:stretch/>
        </p:blipFill>
        <p:spPr>
          <a:xfrm>
            <a:off x="10426400" y="4992550"/>
            <a:ext cx="1240077" cy="1240077"/>
          </a:xfrm>
          <a:prstGeom prst="rect">
            <a:avLst/>
          </a:prstGeom>
          <a:noFill/>
          <a:ln>
            <a:noFill/>
          </a:ln>
        </p:spPr>
      </p:pic>
      <p:sp>
        <p:nvSpPr>
          <p:cNvPr id="468" name="Google Shape;468;p75"/>
          <p:cNvSpPr txBox="1"/>
          <p:nvPr>
            <p:ph idx="1" type="body"/>
          </p:nvPr>
        </p:nvSpPr>
        <p:spPr>
          <a:xfrm>
            <a:off x="3735750" y="810299"/>
            <a:ext cx="4116600" cy="4657200"/>
          </a:xfrm>
          <a:prstGeom prst="rect">
            <a:avLst/>
          </a:prstGeom>
          <a:noFill/>
          <a:ln>
            <a:noFill/>
          </a:ln>
        </p:spPr>
        <p:txBody>
          <a:bodyPr anchorCtr="0" anchor="t" bIns="45700" lIns="0" spcFirstLastPara="1" rIns="0" wrap="square" tIns="45700">
            <a:noAutofit/>
          </a:bodyPr>
          <a:lstStyle/>
          <a:p>
            <a:pPr indent="-417830" lvl="0" marL="457200" rtl="0" algn="l">
              <a:spcBef>
                <a:spcPts val="1400"/>
              </a:spcBef>
              <a:spcAft>
                <a:spcPts val="0"/>
              </a:spcAft>
              <a:buClr>
                <a:schemeClr val="dk1"/>
              </a:buClr>
              <a:buSzPts val="2980"/>
              <a:buFont typeface="Arial"/>
              <a:buAutoNum type="alphaUcPeriod"/>
            </a:pPr>
            <a:r>
              <a:rPr lang="en-US" sz="3000">
                <a:solidFill>
                  <a:schemeClr val="dk1"/>
                </a:solidFill>
                <a:latin typeface="Arial"/>
                <a:ea typeface="Arial"/>
                <a:cs typeface="Arial"/>
                <a:sym typeface="Arial"/>
              </a:rPr>
              <a:t>Le vapotage vous aide à mieux respirer</a:t>
            </a:r>
            <a:endParaRPr sz="3000">
              <a:solidFill>
                <a:schemeClr val="dk1"/>
              </a:solidFill>
              <a:latin typeface="Arial"/>
              <a:ea typeface="Arial"/>
              <a:cs typeface="Arial"/>
              <a:sym typeface="Arial"/>
            </a:endParaRPr>
          </a:p>
          <a:p>
            <a:pPr indent="-417830" lvl="0" marL="457200" rtl="0" algn="l">
              <a:spcBef>
                <a:spcPts val="1400"/>
              </a:spcBef>
              <a:spcAft>
                <a:spcPts val="0"/>
              </a:spcAft>
              <a:buClr>
                <a:schemeClr val="accent1"/>
              </a:buClr>
              <a:buSzPts val="2980"/>
              <a:buFont typeface="Arial"/>
              <a:buAutoNum type="alphaUcPeriod"/>
            </a:pPr>
            <a:r>
              <a:rPr b="1" lang="en-US" sz="3000">
                <a:solidFill>
                  <a:schemeClr val="accent1"/>
                </a:solidFill>
                <a:latin typeface="Arial"/>
                <a:ea typeface="Arial"/>
                <a:cs typeface="Arial"/>
                <a:sym typeface="Arial"/>
              </a:rPr>
              <a:t>Le vapotage rend la respiration plus difficile</a:t>
            </a:r>
            <a:endParaRPr b="1" sz="3000">
              <a:solidFill>
                <a:schemeClr val="accent1"/>
              </a:solidFill>
              <a:latin typeface="Arial"/>
              <a:ea typeface="Arial"/>
              <a:cs typeface="Arial"/>
              <a:sym typeface="Arial"/>
            </a:endParaRPr>
          </a:p>
          <a:p>
            <a:pPr indent="-417830" lvl="0" marL="457200" rtl="0" algn="l">
              <a:spcBef>
                <a:spcPts val="1400"/>
              </a:spcBef>
              <a:spcAft>
                <a:spcPts val="0"/>
              </a:spcAft>
              <a:buClr>
                <a:schemeClr val="dk1"/>
              </a:buClr>
              <a:buSzPts val="2980"/>
              <a:buFont typeface="Arial"/>
              <a:buAutoNum type="alphaUcPeriod"/>
            </a:pPr>
            <a:r>
              <a:rPr lang="en-US" sz="3000">
                <a:solidFill>
                  <a:schemeClr val="dk1"/>
                </a:solidFill>
                <a:latin typeface="Arial"/>
                <a:ea typeface="Arial"/>
                <a:cs typeface="Arial"/>
                <a:sym typeface="Arial"/>
              </a:rPr>
              <a:t>Le vapotage vous aide à respirer plus profondément</a:t>
            </a:r>
            <a:endParaRPr sz="3000">
              <a:solidFill>
                <a:schemeClr val="dk1"/>
              </a:solidFill>
              <a:latin typeface="Arial"/>
              <a:ea typeface="Arial"/>
              <a:cs typeface="Arial"/>
              <a:sym typeface="Arial"/>
            </a:endParaRPr>
          </a:p>
          <a:p>
            <a:pPr indent="-417830" lvl="0" marL="457200" rtl="0" algn="l">
              <a:spcBef>
                <a:spcPts val="1400"/>
              </a:spcBef>
              <a:spcAft>
                <a:spcPts val="0"/>
              </a:spcAft>
              <a:buClr>
                <a:schemeClr val="dk1"/>
              </a:buClr>
              <a:buSzPts val="2980"/>
              <a:buFont typeface="Arial"/>
              <a:buAutoNum type="alphaUcPeriod"/>
            </a:pPr>
            <a:r>
              <a:rPr lang="en-US" sz="3000">
                <a:solidFill>
                  <a:schemeClr val="dk1"/>
                </a:solidFill>
                <a:latin typeface="Arial"/>
                <a:ea typeface="Arial"/>
                <a:cs typeface="Arial"/>
                <a:sym typeface="Arial"/>
              </a:rPr>
              <a:t>Le vapotage n’a aucun effet sur votre respiration</a:t>
            </a:r>
            <a:endParaRPr sz="3000">
              <a:solidFill>
                <a:schemeClr val="dk1"/>
              </a:solidFill>
              <a:latin typeface="Arial"/>
              <a:ea typeface="Arial"/>
              <a:cs typeface="Arial"/>
              <a:sym typeface="Arial"/>
            </a:endParaRPr>
          </a:p>
          <a:p>
            <a:pPr indent="0" lvl="0" marL="0" rtl="0" algn="l">
              <a:lnSpc>
                <a:spcPct val="90000"/>
              </a:lnSpc>
              <a:spcBef>
                <a:spcPts val="1400"/>
              </a:spcBef>
              <a:spcAft>
                <a:spcPts val="0"/>
              </a:spcAft>
              <a:buNone/>
            </a:pPr>
            <a:r>
              <a:t/>
            </a:r>
            <a:endParaRPr sz="3600">
              <a:solidFill>
                <a:srgbClr val="002060"/>
              </a:solidFill>
            </a:endParaRPr>
          </a:p>
        </p:txBody>
      </p:sp>
      <p:grpSp>
        <p:nvGrpSpPr>
          <p:cNvPr id="469" name="Google Shape;469;p75"/>
          <p:cNvGrpSpPr/>
          <p:nvPr/>
        </p:nvGrpSpPr>
        <p:grpSpPr>
          <a:xfrm>
            <a:off x="7852349" y="270342"/>
            <a:ext cx="4052993" cy="6317316"/>
            <a:chOff x="7852349" y="270342"/>
            <a:chExt cx="4052993" cy="6317316"/>
          </a:xfrm>
        </p:grpSpPr>
        <p:pic>
          <p:nvPicPr>
            <p:cNvPr descr="A group of kids playing instruments&#10;&#10;AI-generated content may be incorrect." id="470" name="Google Shape;470;p75"/>
            <p:cNvPicPr preferRelativeResize="0"/>
            <p:nvPr/>
          </p:nvPicPr>
          <p:blipFill rotWithShape="1">
            <a:blip r:embed="rId4">
              <a:alphaModFix/>
            </a:blip>
            <a:srcRect b="0" l="28519" r="44365" t="0"/>
            <a:stretch/>
          </p:blipFill>
          <p:spPr>
            <a:xfrm>
              <a:off x="8321832" y="2645627"/>
              <a:ext cx="1901370" cy="3942031"/>
            </a:xfrm>
            <a:prstGeom prst="rect">
              <a:avLst/>
            </a:prstGeom>
            <a:noFill/>
            <a:ln>
              <a:noFill/>
            </a:ln>
          </p:spPr>
        </p:pic>
        <p:pic>
          <p:nvPicPr>
            <p:cNvPr descr="A group of cartoon people with different poses&#10;&#10;AI-generated content may be incorrect." id="471" name="Google Shape;471;p75"/>
            <p:cNvPicPr preferRelativeResize="0"/>
            <p:nvPr/>
          </p:nvPicPr>
          <p:blipFill rotWithShape="1">
            <a:blip r:embed="rId5">
              <a:alphaModFix/>
            </a:blip>
            <a:srcRect b="6755" l="4383" r="77913" t="10817"/>
            <a:stretch/>
          </p:blipFill>
          <p:spPr>
            <a:xfrm>
              <a:off x="7852349" y="420914"/>
              <a:ext cx="1800810" cy="3207657"/>
            </a:xfrm>
            <a:prstGeom prst="rect">
              <a:avLst/>
            </a:prstGeom>
            <a:noFill/>
            <a:ln>
              <a:noFill/>
            </a:ln>
          </p:spPr>
        </p:pic>
        <p:pic>
          <p:nvPicPr>
            <p:cNvPr descr="A group of kids playing instruments&#10;&#10;AI-generated content may be incorrect." id="472" name="Google Shape;472;p75"/>
            <p:cNvPicPr preferRelativeResize="0"/>
            <p:nvPr/>
          </p:nvPicPr>
          <p:blipFill rotWithShape="1">
            <a:blip r:embed="rId4">
              <a:alphaModFix/>
            </a:blip>
            <a:srcRect b="0" l="69011" r="0" t="0"/>
            <a:stretch/>
          </p:blipFill>
          <p:spPr>
            <a:xfrm>
              <a:off x="9760236" y="270342"/>
              <a:ext cx="2145106" cy="3891489"/>
            </a:xfrm>
            <a:prstGeom prst="rect">
              <a:avLst/>
            </a:prstGeom>
            <a:noFill/>
            <a:ln>
              <a:noFill/>
            </a:ln>
          </p:spPr>
        </p:pic>
        <p:sp>
          <p:nvSpPr>
            <p:cNvPr id="473" name="Google Shape;473;p75"/>
            <p:cNvSpPr/>
            <p:nvPr/>
          </p:nvSpPr>
          <p:spPr>
            <a:xfrm>
              <a:off x="9498979" y="609600"/>
              <a:ext cx="522514" cy="60869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8" name="Shape 478"/>
        <p:cNvGrpSpPr/>
        <p:nvPr/>
      </p:nvGrpSpPr>
      <p:grpSpPr>
        <a:xfrm>
          <a:off x="0" y="0"/>
          <a:ext cx="0" cy="0"/>
          <a:chOff x="0" y="0"/>
          <a:chExt cx="0" cy="0"/>
        </a:xfrm>
      </p:grpSpPr>
      <p:pic>
        <p:nvPicPr>
          <p:cNvPr descr="A group of people standing outside&#10;&#10;AI-generated content may be incorrect." id="479" name="Google Shape;479;p40"/>
          <p:cNvPicPr preferRelativeResize="0"/>
          <p:nvPr/>
        </p:nvPicPr>
        <p:blipFill rotWithShape="1">
          <a:blip r:embed="rId3">
            <a:alphaModFix/>
          </a:blip>
          <a:srcRect b="0" l="0" r="0" t="0"/>
          <a:stretch/>
        </p:blipFill>
        <p:spPr>
          <a:xfrm flipH="1">
            <a:off x="1962220" y="2379227"/>
            <a:ext cx="7242916" cy="4792081"/>
          </a:xfrm>
          <a:prstGeom prst="rect">
            <a:avLst/>
          </a:prstGeom>
          <a:noFill/>
          <a:ln>
            <a:noFill/>
          </a:ln>
        </p:spPr>
      </p:pic>
      <p:sp>
        <p:nvSpPr>
          <p:cNvPr id="480" name="Google Shape;480;p40"/>
          <p:cNvSpPr txBox="1"/>
          <p:nvPr>
            <p:ph idx="4294967295" type="ctrTitle"/>
          </p:nvPr>
        </p:nvSpPr>
        <p:spPr>
          <a:xfrm>
            <a:off x="538577" y="583579"/>
            <a:ext cx="4847303" cy="707886"/>
          </a:xfrm>
          <a:prstGeom prst="rect">
            <a:avLst/>
          </a:prstGeom>
          <a:solidFill>
            <a:schemeClr val="accent1"/>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2060"/>
              </a:buClr>
              <a:buSzPts val="4000"/>
              <a:buFont typeface="Corbel"/>
              <a:buNone/>
            </a:pPr>
            <a:r>
              <a:rPr lang="en-US" sz="4000">
                <a:solidFill>
                  <a:srgbClr val="002060"/>
                </a:solidFill>
              </a:rPr>
              <a:t>Fumee Secondaire</a:t>
            </a:r>
            <a:endParaRPr b="0" i="0" sz="4000" u="none" cap="none" strike="noStrike">
              <a:solidFill>
                <a:srgbClr val="002060"/>
              </a:solidFill>
              <a:latin typeface="Corbel"/>
              <a:ea typeface="Corbel"/>
              <a:cs typeface="Corbel"/>
              <a:sym typeface="Corbel"/>
            </a:endParaRPr>
          </a:p>
        </p:txBody>
      </p:sp>
      <p:sp>
        <p:nvSpPr>
          <p:cNvPr id="481" name="Google Shape;481;p40"/>
          <p:cNvSpPr txBox="1"/>
          <p:nvPr/>
        </p:nvSpPr>
        <p:spPr>
          <a:xfrm>
            <a:off x="6491590" y="583579"/>
            <a:ext cx="4919100" cy="708000"/>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2060"/>
                </a:solidFill>
                <a:latin typeface="Corbel"/>
                <a:ea typeface="Corbel"/>
                <a:cs typeface="Corbel"/>
                <a:sym typeface="Corbel"/>
              </a:rPr>
              <a:t> </a:t>
            </a:r>
            <a:r>
              <a:rPr lang="en-US" sz="4000">
                <a:solidFill>
                  <a:srgbClr val="002060"/>
                </a:solidFill>
                <a:latin typeface="Corbel"/>
                <a:ea typeface="Corbel"/>
                <a:cs typeface="Corbel"/>
                <a:sym typeface="Corbel"/>
              </a:rPr>
              <a:t>Vapeur secondaire</a:t>
            </a:r>
            <a:endParaRPr b="0" i="0" sz="1800" u="none" cap="none" strike="noStrike">
              <a:solidFill>
                <a:schemeClr val="dk1"/>
              </a:solidFill>
              <a:latin typeface="Corbel"/>
              <a:ea typeface="Corbel"/>
              <a:cs typeface="Corbel"/>
              <a:sym typeface="Corbel"/>
            </a:endParaRPr>
          </a:p>
        </p:txBody>
      </p:sp>
      <p:sp>
        <p:nvSpPr>
          <p:cNvPr id="482" name="Google Shape;482;p40"/>
          <p:cNvSpPr txBox="1"/>
          <p:nvPr/>
        </p:nvSpPr>
        <p:spPr>
          <a:xfrm>
            <a:off x="371327" y="1721795"/>
            <a:ext cx="3685200" cy="3694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1800">
                <a:solidFill>
                  <a:schemeClr val="dk1"/>
                </a:solidFill>
              </a:rPr>
              <a:t>La fumée secondaire provient de l’extrémité brûlée de la cigarette ET de la fumée qu’une personne exhale pendant qu’elle fume.</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Clr>
                <a:schemeClr val="dk1"/>
              </a:buClr>
              <a:buSzPts val="1100"/>
              <a:buFont typeface="Arial"/>
              <a:buNone/>
            </a:pPr>
            <a:r>
              <a:rPr lang="en-US" sz="1800">
                <a:solidFill>
                  <a:schemeClr val="dk1"/>
                </a:solidFill>
              </a:rPr>
              <a:t>La fumée secondaire contient de nombreux produits chimiques nocifs.</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Clr>
                <a:schemeClr val="dk1"/>
              </a:buClr>
              <a:buSzPts val="1100"/>
              <a:buFont typeface="Arial"/>
              <a:buNone/>
            </a:pPr>
            <a:r>
              <a:rPr lang="en-US" sz="1800">
                <a:solidFill>
                  <a:schemeClr val="dk1"/>
                </a:solidFill>
              </a:rPr>
              <a:t>Les personnes exposées à la fumée secondaire contractent les mêmes maladies que les fumeurs. </a:t>
            </a:r>
            <a:endParaRPr sz="1800">
              <a:solidFill>
                <a:schemeClr val="dk1"/>
              </a:solidFill>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dk1"/>
              </a:solidFill>
              <a:latin typeface="Corbel"/>
              <a:ea typeface="Corbel"/>
              <a:cs typeface="Corbel"/>
              <a:sym typeface="Corbel"/>
            </a:endParaRPr>
          </a:p>
        </p:txBody>
      </p:sp>
      <p:sp>
        <p:nvSpPr>
          <p:cNvPr id="483" name="Google Shape;483;p40"/>
          <p:cNvSpPr txBox="1"/>
          <p:nvPr/>
        </p:nvSpPr>
        <p:spPr>
          <a:xfrm>
            <a:off x="7431300" y="1721800"/>
            <a:ext cx="4760700" cy="3971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1800">
                <a:solidFill>
                  <a:schemeClr val="dk1"/>
                </a:solidFill>
              </a:rPr>
              <a:t>La vapeur d’occasion est l’AÉROSOL qu’une personne exhale pendant qu’elle vapote.</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Clr>
                <a:schemeClr val="dk1"/>
              </a:buClr>
              <a:buSzPts val="1100"/>
              <a:buFont typeface="Arial"/>
              <a:buNone/>
            </a:pPr>
            <a:r>
              <a:rPr lang="en-US" sz="1800">
                <a:solidFill>
                  <a:schemeClr val="dk1"/>
                </a:solidFill>
              </a:rPr>
              <a:t>La vapeur d’occasion contient de la nicotine et d’autres produits chimiques nocifs. </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Clr>
                <a:schemeClr val="dk1"/>
              </a:buClr>
              <a:buSzPts val="1100"/>
              <a:buFont typeface="Arial"/>
              <a:buNone/>
            </a:pPr>
            <a:r>
              <a:rPr lang="en-US" sz="1800">
                <a:solidFill>
                  <a:schemeClr val="dk1"/>
                </a:solidFill>
              </a:rPr>
              <a:t>La vapeur d’occasion peut provoquer chez les gens des yeux qui démangent / larmoyants, un mal de gorge, des maux de tête et peut déclencher des crises d’asthme. </a:t>
            </a:r>
            <a:endParaRPr sz="1800">
              <a:solidFill>
                <a:schemeClr val="dk1"/>
              </a:solidFil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orbel"/>
                <a:ea typeface="Corbel"/>
                <a:cs typeface="Corbel"/>
                <a:sym typeface="Corbe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44"/>
          <p:cNvSpPr txBox="1"/>
          <p:nvPr>
            <p:ph type="title"/>
          </p:nvPr>
        </p:nvSpPr>
        <p:spPr>
          <a:xfrm>
            <a:off x="245898" y="3540425"/>
            <a:ext cx="2965800" cy="14508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18:</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Qui peut être blessé par la fumée secondaire ou la vapeur ?</a:t>
            </a:r>
            <a:endParaRPr sz="3200">
              <a:latin typeface="Arial"/>
              <a:ea typeface="Arial"/>
              <a:cs typeface="Arial"/>
              <a:sym typeface="Arial"/>
            </a:endParaRPr>
          </a:p>
        </p:txBody>
      </p:sp>
      <p:sp>
        <p:nvSpPr>
          <p:cNvPr id="490" name="Google Shape;490;p44"/>
          <p:cNvSpPr txBox="1"/>
          <p:nvPr>
            <p:ph idx="1" type="body"/>
          </p:nvPr>
        </p:nvSpPr>
        <p:spPr>
          <a:xfrm>
            <a:off x="4163637" y="1592550"/>
            <a:ext cx="3706239" cy="3672900"/>
          </a:xfrm>
          <a:prstGeom prst="rect">
            <a:avLst/>
          </a:prstGeom>
          <a:noFill/>
          <a:ln>
            <a:noFill/>
          </a:ln>
        </p:spPr>
        <p:txBody>
          <a:bodyPr anchorCtr="0" anchor="t" bIns="45700" lIns="0" spcFirstLastPara="1" rIns="0" wrap="square" tIns="45700">
            <a:normAutofit/>
          </a:bodyPr>
          <a:lstStyle/>
          <a:p>
            <a:pPr indent="-416560" lvl="0" marL="457200" rtl="0" algn="l">
              <a:spcBef>
                <a:spcPts val="1400"/>
              </a:spcBef>
              <a:spcAft>
                <a:spcPts val="0"/>
              </a:spcAft>
              <a:buClr>
                <a:schemeClr val="dk1"/>
              </a:buClr>
              <a:buSzPts val="2960"/>
              <a:buFont typeface="Arial"/>
              <a:buAutoNum type="alphaUcPeriod"/>
            </a:pPr>
            <a:r>
              <a:rPr lang="en-US" sz="3000">
                <a:solidFill>
                  <a:schemeClr val="dk1"/>
                </a:solidFill>
                <a:latin typeface="Arial"/>
                <a:ea typeface="Arial"/>
                <a:cs typeface="Arial"/>
                <a:sym typeface="Arial"/>
              </a:rPr>
              <a:t>Enfants et bébés</a:t>
            </a:r>
            <a:endParaRPr sz="3000">
              <a:solidFill>
                <a:schemeClr val="dk1"/>
              </a:solidFill>
              <a:latin typeface="Arial"/>
              <a:ea typeface="Arial"/>
              <a:cs typeface="Arial"/>
              <a:sym typeface="Arial"/>
            </a:endParaRPr>
          </a:p>
          <a:p>
            <a:pPr indent="-416560" lvl="0" marL="457200" rtl="0" algn="l">
              <a:spcBef>
                <a:spcPts val="1400"/>
              </a:spcBef>
              <a:spcAft>
                <a:spcPts val="0"/>
              </a:spcAft>
              <a:buClr>
                <a:schemeClr val="dk1"/>
              </a:buClr>
              <a:buSzPts val="2960"/>
              <a:buFont typeface="Arial"/>
              <a:buAutoNum type="alphaUcPeriod"/>
            </a:pPr>
            <a:r>
              <a:rPr lang="en-US" sz="3000">
                <a:solidFill>
                  <a:schemeClr val="dk1"/>
                </a:solidFill>
                <a:latin typeface="Arial"/>
                <a:ea typeface="Arial"/>
                <a:cs typeface="Arial"/>
                <a:sym typeface="Arial"/>
              </a:rPr>
              <a:t>Adultes</a:t>
            </a:r>
            <a:endParaRPr sz="3000">
              <a:solidFill>
                <a:schemeClr val="dk1"/>
              </a:solidFill>
              <a:latin typeface="Arial"/>
              <a:ea typeface="Arial"/>
              <a:cs typeface="Arial"/>
              <a:sym typeface="Arial"/>
            </a:endParaRPr>
          </a:p>
          <a:p>
            <a:pPr indent="-416560" lvl="0" marL="457200" rtl="0" algn="l">
              <a:spcBef>
                <a:spcPts val="1400"/>
              </a:spcBef>
              <a:spcAft>
                <a:spcPts val="0"/>
              </a:spcAft>
              <a:buClr>
                <a:schemeClr val="dk1"/>
              </a:buClr>
              <a:buSzPts val="2960"/>
              <a:buFont typeface="Arial"/>
              <a:buAutoNum type="alphaUcPeriod"/>
            </a:pPr>
            <a:r>
              <a:rPr lang="en-US" sz="3000">
                <a:solidFill>
                  <a:schemeClr val="dk1"/>
                </a:solidFill>
                <a:latin typeface="Arial"/>
                <a:ea typeface="Arial"/>
                <a:cs typeface="Arial"/>
                <a:sym typeface="Arial"/>
              </a:rPr>
              <a:t>Animaux domestiques</a:t>
            </a:r>
            <a:endParaRPr sz="3000">
              <a:solidFill>
                <a:schemeClr val="dk1"/>
              </a:solidFill>
              <a:latin typeface="Arial"/>
              <a:ea typeface="Arial"/>
              <a:cs typeface="Arial"/>
              <a:sym typeface="Arial"/>
            </a:endParaRPr>
          </a:p>
          <a:p>
            <a:pPr indent="-416560" lvl="0" marL="457200" rtl="0" algn="l">
              <a:spcBef>
                <a:spcPts val="1400"/>
              </a:spcBef>
              <a:spcAft>
                <a:spcPts val="0"/>
              </a:spcAft>
              <a:buClr>
                <a:schemeClr val="dk1"/>
              </a:buClr>
              <a:buSzPts val="2960"/>
              <a:buFont typeface="Arial"/>
              <a:buAutoNum type="alphaUcPeriod"/>
            </a:pPr>
            <a:r>
              <a:rPr lang="en-US" sz="3000">
                <a:solidFill>
                  <a:schemeClr val="dk1"/>
                </a:solidFill>
                <a:latin typeface="Arial"/>
                <a:ea typeface="Arial"/>
                <a:cs typeface="Arial"/>
                <a:sym typeface="Arial"/>
              </a:rPr>
              <a:t>Tout ce qui précède</a:t>
            </a:r>
            <a:endParaRPr sz="3000">
              <a:solidFill>
                <a:schemeClr val="dk1"/>
              </a:solidFill>
              <a:latin typeface="Arial"/>
              <a:ea typeface="Arial"/>
              <a:cs typeface="Arial"/>
              <a:sym typeface="Arial"/>
            </a:endParaRPr>
          </a:p>
        </p:txBody>
      </p:sp>
      <p:pic>
        <p:nvPicPr>
          <p:cNvPr id="491" name="Google Shape;491;p44"/>
          <p:cNvPicPr preferRelativeResize="0"/>
          <p:nvPr/>
        </p:nvPicPr>
        <p:blipFill rotWithShape="1">
          <a:blip r:embed="rId3">
            <a:alphaModFix/>
          </a:blip>
          <a:srcRect b="0" l="0" r="0" t="0"/>
          <a:stretch/>
        </p:blipFill>
        <p:spPr>
          <a:xfrm>
            <a:off x="4105072" y="5354291"/>
            <a:ext cx="1240077" cy="1240077"/>
          </a:xfrm>
          <a:prstGeom prst="rect">
            <a:avLst/>
          </a:prstGeom>
          <a:noFill/>
          <a:ln>
            <a:noFill/>
          </a:ln>
        </p:spPr>
      </p:pic>
      <p:pic>
        <p:nvPicPr>
          <p:cNvPr descr="A person person and child holding hands with a dog&#10;&#10;AI-generated content may be incorrect." id="492" name="Google Shape;492;p44"/>
          <p:cNvPicPr preferRelativeResize="0"/>
          <p:nvPr/>
        </p:nvPicPr>
        <p:blipFill rotWithShape="1">
          <a:blip r:embed="rId4">
            <a:alphaModFix/>
          </a:blip>
          <a:srcRect b="0" l="0" r="0" t="0"/>
          <a:stretch/>
        </p:blipFill>
        <p:spPr>
          <a:xfrm>
            <a:off x="6169687" y="927799"/>
            <a:ext cx="6673813" cy="582103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76"/>
          <p:cNvSpPr txBox="1"/>
          <p:nvPr>
            <p:ph type="title"/>
          </p:nvPr>
        </p:nvSpPr>
        <p:spPr>
          <a:xfrm>
            <a:off x="245899" y="3540425"/>
            <a:ext cx="3143700" cy="14508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18:</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Qui peut être blessé par la fumée secondaire ou la vapeur ?</a:t>
            </a:r>
            <a:endParaRPr sz="3200">
              <a:latin typeface="Arial"/>
              <a:ea typeface="Arial"/>
              <a:cs typeface="Arial"/>
              <a:sym typeface="Arial"/>
            </a:endParaRPr>
          </a:p>
        </p:txBody>
      </p:sp>
      <p:sp>
        <p:nvSpPr>
          <p:cNvPr id="499" name="Google Shape;499;p76"/>
          <p:cNvSpPr txBox="1"/>
          <p:nvPr>
            <p:ph idx="1" type="body"/>
          </p:nvPr>
        </p:nvSpPr>
        <p:spPr>
          <a:xfrm>
            <a:off x="4163637" y="1592550"/>
            <a:ext cx="3706239" cy="3672900"/>
          </a:xfrm>
          <a:prstGeom prst="rect">
            <a:avLst/>
          </a:prstGeom>
          <a:noFill/>
          <a:ln>
            <a:noFill/>
          </a:ln>
        </p:spPr>
        <p:txBody>
          <a:bodyPr anchorCtr="0" anchor="t" bIns="45700" lIns="0" spcFirstLastPara="1" rIns="0" wrap="square" tIns="45700">
            <a:normAutofit/>
          </a:bodyPr>
          <a:lstStyle/>
          <a:p>
            <a:pPr indent="-416560" lvl="0" marL="457200" rtl="0" algn="l">
              <a:spcBef>
                <a:spcPts val="1400"/>
              </a:spcBef>
              <a:spcAft>
                <a:spcPts val="0"/>
              </a:spcAft>
              <a:buClr>
                <a:schemeClr val="dk1"/>
              </a:buClr>
              <a:buSzPts val="2960"/>
              <a:buFont typeface="Arial"/>
              <a:buAutoNum type="alphaUcPeriod"/>
            </a:pPr>
            <a:r>
              <a:rPr lang="en-US" sz="3000">
                <a:solidFill>
                  <a:schemeClr val="dk1"/>
                </a:solidFill>
                <a:latin typeface="Arial"/>
                <a:ea typeface="Arial"/>
                <a:cs typeface="Arial"/>
                <a:sym typeface="Arial"/>
              </a:rPr>
              <a:t>Enfants et bébés</a:t>
            </a:r>
            <a:endParaRPr sz="3000">
              <a:solidFill>
                <a:schemeClr val="dk1"/>
              </a:solidFill>
              <a:latin typeface="Arial"/>
              <a:ea typeface="Arial"/>
              <a:cs typeface="Arial"/>
              <a:sym typeface="Arial"/>
            </a:endParaRPr>
          </a:p>
          <a:p>
            <a:pPr indent="-416560" lvl="0" marL="457200" rtl="0" algn="l">
              <a:spcBef>
                <a:spcPts val="1400"/>
              </a:spcBef>
              <a:spcAft>
                <a:spcPts val="0"/>
              </a:spcAft>
              <a:buClr>
                <a:schemeClr val="dk1"/>
              </a:buClr>
              <a:buSzPts val="2960"/>
              <a:buFont typeface="Arial"/>
              <a:buAutoNum type="alphaUcPeriod"/>
            </a:pPr>
            <a:r>
              <a:rPr lang="en-US" sz="3000">
                <a:solidFill>
                  <a:schemeClr val="dk1"/>
                </a:solidFill>
                <a:latin typeface="Arial"/>
                <a:ea typeface="Arial"/>
                <a:cs typeface="Arial"/>
                <a:sym typeface="Arial"/>
              </a:rPr>
              <a:t>Adultes</a:t>
            </a:r>
            <a:endParaRPr sz="3000">
              <a:solidFill>
                <a:schemeClr val="dk1"/>
              </a:solidFill>
              <a:latin typeface="Arial"/>
              <a:ea typeface="Arial"/>
              <a:cs typeface="Arial"/>
              <a:sym typeface="Arial"/>
            </a:endParaRPr>
          </a:p>
          <a:p>
            <a:pPr indent="-416560" lvl="0" marL="457200" rtl="0" algn="l">
              <a:spcBef>
                <a:spcPts val="1400"/>
              </a:spcBef>
              <a:spcAft>
                <a:spcPts val="0"/>
              </a:spcAft>
              <a:buClr>
                <a:schemeClr val="dk1"/>
              </a:buClr>
              <a:buSzPts val="2960"/>
              <a:buFont typeface="Arial"/>
              <a:buAutoNum type="alphaUcPeriod"/>
            </a:pPr>
            <a:r>
              <a:rPr lang="en-US" sz="3000">
                <a:solidFill>
                  <a:schemeClr val="dk1"/>
                </a:solidFill>
                <a:latin typeface="Arial"/>
                <a:ea typeface="Arial"/>
                <a:cs typeface="Arial"/>
                <a:sym typeface="Arial"/>
              </a:rPr>
              <a:t>Animaux domestiques</a:t>
            </a:r>
            <a:endParaRPr sz="3000">
              <a:solidFill>
                <a:schemeClr val="dk1"/>
              </a:solidFill>
              <a:latin typeface="Arial"/>
              <a:ea typeface="Arial"/>
              <a:cs typeface="Arial"/>
              <a:sym typeface="Arial"/>
            </a:endParaRPr>
          </a:p>
          <a:p>
            <a:pPr indent="-416560" lvl="0" marL="457200" rtl="0" algn="l">
              <a:spcBef>
                <a:spcPts val="1400"/>
              </a:spcBef>
              <a:spcAft>
                <a:spcPts val="0"/>
              </a:spcAft>
              <a:buClr>
                <a:schemeClr val="dk1"/>
              </a:buClr>
              <a:buSzPts val="2960"/>
              <a:buFont typeface="Arial"/>
              <a:buAutoNum type="alphaUcPeriod"/>
            </a:pPr>
            <a:r>
              <a:rPr b="1" lang="en-US" sz="3000">
                <a:solidFill>
                  <a:schemeClr val="accent1"/>
                </a:solidFill>
                <a:latin typeface="Arial"/>
                <a:ea typeface="Arial"/>
                <a:cs typeface="Arial"/>
                <a:sym typeface="Arial"/>
              </a:rPr>
              <a:t>Tout ce qui précède</a:t>
            </a:r>
            <a:endParaRPr b="1" sz="3000">
              <a:solidFill>
                <a:schemeClr val="accent1"/>
              </a:solidFill>
              <a:latin typeface="Arial"/>
              <a:ea typeface="Arial"/>
              <a:cs typeface="Arial"/>
              <a:sym typeface="Arial"/>
            </a:endParaRPr>
          </a:p>
        </p:txBody>
      </p:sp>
      <p:pic>
        <p:nvPicPr>
          <p:cNvPr id="500" name="Google Shape;500;p76"/>
          <p:cNvPicPr preferRelativeResize="0"/>
          <p:nvPr/>
        </p:nvPicPr>
        <p:blipFill rotWithShape="1">
          <a:blip r:embed="rId3">
            <a:alphaModFix/>
          </a:blip>
          <a:srcRect b="0" l="0" r="0" t="0"/>
          <a:stretch/>
        </p:blipFill>
        <p:spPr>
          <a:xfrm>
            <a:off x="4105072" y="5354291"/>
            <a:ext cx="1240077" cy="1240077"/>
          </a:xfrm>
          <a:prstGeom prst="rect">
            <a:avLst/>
          </a:prstGeom>
          <a:noFill/>
          <a:ln>
            <a:noFill/>
          </a:ln>
        </p:spPr>
      </p:pic>
      <p:pic>
        <p:nvPicPr>
          <p:cNvPr descr="A person person and child holding hands with a dog&#10;&#10;AI-generated content may be incorrect." id="501" name="Google Shape;501;p76"/>
          <p:cNvPicPr preferRelativeResize="0"/>
          <p:nvPr/>
        </p:nvPicPr>
        <p:blipFill rotWithShape="1">
          <a:blip r:embed="rId4">
            <a:alphaModFix/>
          </a:blip>
          <a:srcRect b="0" l="0" r="0" t="0"/>
          <a:stretch/>
        </p:blipFill>
        <p:spPr>
          <a:xfrm>
            <a:off x="6256250" y="773350"/>
            <a:ext cx="5827050" cy="58210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48"/>
          <p:cNvSpPr txBox="1"/>
          <p:nvPr>
            <p:ph type="title"/>
          </p:nvPr>
        </p:nvSpPr>
        <p:spPr>
          <a:xfrm>
            <a:off x="139121" y="3071354"/>
            <a:ext cx="3126593" cy="1450757"/>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002060"/>
              </a:buClr>
              <a:buSzPct val="166666"/>
              <a:buFont typeface="Calibri"/>
              <a:buNone/>
            </a:pPr>
            <a:r>
              <a:rPr lang="en-US" u="sng">
                <a:solidFill>
                  <a:srgbClr val="002060"/>
                </a:solidFill>
                <a:latin typeface="Arial"/>
                <a:ea typeface="Arial"/>
                <a:cs typeface="Arial"/>
                <a:sym typeface="Arial"/>
              </a:rPr>
              <a:t>Question 19:</a:t>
            </a:r>
            <a:br>
              <a:rPr lang="en-US" u="sng">
                <a:solidFill>
                  <a:srgbClr val="002060"/>
                </a:solidFill>
                <a:latin typeface="Arial"/>
                <a:ea typeface="Arial"/>
                <a:cs typeface="Arial"/>
                <a:sym typeface="Arial"/>
              </a:rPr>
            </a:br>
            <a:br>
              <a:rPr lang="en-US">
                <a:solidFill>
                  <a:srgbClr val="002060"/>
                </a:solidFill>
                <a:latin typeface="Arial"/>
                <a:ea typeface="Arial"/>
                <a:cs typeface="Arial"/>
                <a:sym typeface="Arial"/>
              </a:rPr>
            </a:br>
            <a:r>
              <a:rPr lang="en-US">
                <a:solidFill>
                  <a:srgbClr val="002060"/>
                </a:solidFill>
                <a:latin typeface="Arial"/>
                <a:ea typeface="Arial"/>
                <a:cs typeface="Arial"/>
                <a:sym typeface="Arial"/>
              </a:rPr>
              <a:t>Que peux-tu faire pour être aussi fort et en bonne santé que possible ?</a:t>
            </a:r>
            <a:endParaRPr>
              <a:latin typeface="Arial"/>
              <a:ea typeface="Arial"/>
              <a:cs typeface="Arial"/>
              <a:sym typeface="Arial"/>
            </a:endParaRPr>
          </a:p>
        </p:txBody>
      </p:sp>
      <p:pic>
        <p:nvPicPr>
          <p:cNvPr id="508" name="Google Shape;508;p48"/>
          <p:cNvPicPr preferRelativeResize="0"/>
          <p:nvPr/>
        </p:nvPicPr>
        <p:blipFill rotWithShape="1">
          <a:blip r:embed="rId3">
            <a:alphaModFix/>
          </a:blip>
          <a:srcRect b="0" l="0" r="0" t="0"/>
          <a:stretch/>
        </p:blipFill>
        <p:spPr>
          <a:xfrm>
            <a:off x="10700850" y="5070325"/>
            <a:ext cx="1152825" cy="1152825"/>
          </a:xfrm>
          <a:prstGeom prst="rect">
            <a:avLst/>
          </a:prstGeom>
          <a:noFill/>
          <a:ln>
            <a:noFill/>
          </a:ln>
        </p:spPr>
      </p:pic>
      <p:sp>
        <p:nvSpPr>
          <p:cNvPr id="509" name="Google Shape;509;p48"/>
          <p:cNvSpPr txBox="1"/>
          <p:nvPr/>
        </p:nvSpPr>
        <p:spPr>
          <a:xfrm>
            <a:off x="3682652" y="819247"/>
            <a:ext cx="4245300" cy="5654100"/>
          </a:xfrm>
          <a:prstGeom prst="rect">
            <a:avLst/>
          </a:prstGeom>
          <a:noFill/>
          <a:ln>
            <a:noFill/>
          </a:ln>
        </p:spPr>
        <p:txBody>
          <a:bodyPr anchorCtr="0" anchor="t" bIns="91425" lIns="91425" spcFirstLastPara="1" rIns="91425" wrap="square" tIns="91425">
            <a:spAutoFit/>
          </a:bodyPr>
          <a:lstStyle/>
          <a:p>
            <a:pPr indent="-421640" lvl="0" marL="457200" rtl="0" algn="l">
              <a:lnSpc>
                <a:spcPct val="90000"/>
              </a:lnSpc>
              <a:spcBef>
                <a:spcPts val="1400"/>
              </a:spcBef>
              <a:spcAft>
                <a:spcPts val="0"/>
              </a:spcAft>
              <a:buClr>
                <a:schemeClr val="dk1"/>
              </a:buClr>
              <a:buSzPts val="3040"/>
              <a:buAutoNum type="alphaUcPeriod"/>
            </a:pPr>
            <a:r>
              <a:rPr lang="en-US" sz="3000">
                <a:solidFill>
                  <a:schemeClr val="dk1"/>
                </a:solidFill>
              </a:rPr>
              <a:t>Manger des fruits et légumes tous les jours</a:t>
            </a:r>
            <a:endParaRPr sz="3000">
              <a:solidFill>
                <a:schemeClr val="dk1"/>
              </a:solidFill>
            </a:endParaRPr>
          </a:p>
          <a:p>
            <a:pPr indent="-421640" lvl="0" marL="457200" rtl="0" algn="l">
              <a:lnSpc>
                <a:spcPct val="90000"/>
              </a:lnSpc>
              <a:spcBef>
                <a:spcPts val="1400"/>
              </a:spcBef>
              <a:spcAft>
                <a:spcPts val="0"/>
              </a:spcAft>
              <a:buClr>
                <a:schemeClr val="dk1"/>
              </a:buClr>
              <a:buSzPts val="3040"/>
              <a:buAutoNum type="alphaUcPeriod"/>
            </a:pPr>
            <a:r>
              <a:rPr lang="en-US" sz="3000">
                <a:solidFill>
                  <a:schemeClr val="dk1"/>
                </a:solidFill>
              </a:rPr>
              <a:t>Portez un casque lorsque vous êtes sur roues </a:t>
            </a:r>
            <a:endParaRPr sz="3000">
              <a:solidFill>
                <a:schemeClr val="dk1"/>
              </a:solidFill>
            </a:endParaRPr>
          </a:p>
          <a:p>
            <a:pPr indent="-421640" lvl="0" marL="457200" rtl="0" algn="l">
              <a:lnSpc>
                <a:spcPct val="90000"/>
              </a:lnSpc>
              <a:spcBef>
                <a:spcPts val="1400"/>
              </a:spcBef>
              <a:spcAft>
                <a:spcPts val="0"/>
              </a:spcAft>
              <a:buClr>
                <a:schemeClr val="dk1"/>
              </a:buClr>
              <a:buSzPts val="3040"/>
              <a:buAutoNum type="alphaUcPeriod"/>
            </a:pPr>
            <a:r>
              <a:rPr lang="en-US" sz="3000">
                <a:solidFill>
                  <a:schemeClr val="dk1"/>
                </a:solidFill>
              </a:rPr>
              <a:t>Jouer tous les jours</a:t>
            </a:r>
            <a:endParaRPr sz="3000">
              <a:solidFill>
                <a:schemeClr val="dk1"/>
              </a:solidFill>
            </a:endParaRPr>
          </a:p>
          <a:p>
            <a:pPr indent="-421640" lvl="0" marL="457200" rtl="0" algn="l">
              <a:lnSpc>
                <a:spcPct val="90000"/>
              </a:lnSpc>
              <a:spcBef>
                <a:spcPts val="1400"/>
              </a:spcBef>
              <a:spcAft>
                <a:spcPts val="0"/>
              </a:spcAft>
              <a:buClr>
                <a:schemeClr val="dk1"/>
              </a:buClr>
              <a:buSzPts val="3040"/>
              <a:buAutoNum type="alphaUcPeriod"/>
            </a:pPr>
            <a:r>
              <a:rPr lang="en-US" sz="3000">
                <a:solidFill>
                  <a:schemeClr val="dk1"/>
                </a:solidFill>
              </a:rPr>
              <a:t>Restez sans fumée et sans vapotage</a:t>
            </a:r>
            <a:endParaRPr sz="3000">
              <a:solidFill>
                <a:schemeClr val="dk1"/>
              </a:solidFill>
            </a:endParaRPr>
          </a:p>
          <a:p>
            <a:pPr indent="-421640" lvl="0" marL="457200" rtl="0" algn="l">
              <a:lnSpc>
                <a:spcPct val="90000"/>
              </a:lnSpc>
              <a:spcBef>
                <a:spcPts val="1400"/>
              </a:spcBef>
              <a:spcAft>
                <a:spcPts val="0"/>
              </a:spcAft>
              <a:buClr>
                <a:schemeClr val="dk1"/>
              </a:buClr>
              <a:buSzPts val="3040"/>
              <a:buAutoNum type="alphaUcPeriod"/>
            </a:pPr>
            <a:r>
              <a:rPr lang="en-US" sz="3000">
                <a:solidFill>
                  <a:schemeClr val="dk1"/>
                </a:solidFill>
              </a:rPr>
              <a:t>Tout ce qui précède</a:t>
            </a:r>
            <a:endParaRPr sz="3000">
              <a:solidFill>
                <a:schemeClr val="dk1"/>
              </a:solidFill>
            </a:endParaRPr>
          </a:p>
          <a:p>
            <a:pPr indent="0" lvl="0" marL="0" marR="0" rtl="0" algn="l">
              <a:lnSpc>
                <a:spcPct val="90000"/>
              </a:lnSpc>
              <a:spcBef>
                <a:spcPts val="1400"/>
              </a:spcBef>
              <a:spcAft>
                <a:spcPts val="0"/>
              </a:spcAft>
              <a:buNone/>
            </a:pPr>
            <a:r>
              <a:t/>
            </a:r>
            <a:endParaRPr sz="2800">
              <a:solidFill>
                <a:srgbClr val="002060"/>
              </a:solidFill>
            </a:endParaRPr>
          </a:p>
        </p:txBody>
      </p:sp>
      <p:pic>
        <p:nvPicPr>
          <p:cNvPr descr="A group of kids jumping&#10;&#10;AI-generated content may be incorrect." id="510" name="Google Shape;510;p48"/>
          <p:cNvPicPr preferRelativeResize="0"/>
          <p:nvPr/>
        </p:nvPicPr>
        <p:blipFill rotWithShape="1">
          <a:blip r:embed="rId4">
            <a:alphaModFix/>
          </a:blip>
          <a:srcRect b="0" l="11807" r="12260" t="0"/>
          <a:stretch/>
        </p:blipFill>
        <p:spPr>
          <a:xfrm>
            <a:off x="7927957" y="1510972"/>
            <a:ext cx="4124922" cy="327224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77"/>
          <p:cNvSpPr txBox="1"/>
          <p:nvPr>
            <p:ph type="title"/>
          </p:nvPr>
        </p:nvSpPr>
        <p:spPr>
          <a:xfrm>
            <a:off x="139121" y="3071354"/>
            <a:ext cx="3126593" cy="1450757"/>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002060"/>
              </a:buClr>
              <a:buSzPct val="166666"/>
              <a:buFont typeface="Calibri"/>
              <a:buNone/>
            </a:pPr>
            <a:r>
              <a:rPr lang="en-US" u="sng">
                <a:solidFill>
                  <a:srgbClr val="002060"/>
                </a:solidFill>
                <a:latin typeface="Arial"/>
                <a:ea typeface="Arial"/>
                <a:cs typeface="Arial"/>
                <a:sym typeface="Arial"/>
              </a:rPr>
              <a:t>Question 19:</a:t>
            </a:r>
            <a:br>
              <a:rPr lang="en-US">
                <a:solidFill>
                  <a:srgbClr val="002060"/>
                </a:solidFill>
                <a:latin typeface="Arial"/>
                <a:ea typeface="Arial"/>
                <a:cs typeface="Arial"/>
                <a:sym typeface="Arial"/>
              </a:rPr>
            </a:br>
            <a:br>
              <a:rPr lang="en-US">
                <a:solidFill>
                  <a:srgbClr val="002060"/>
                </a:solidFill>
                <a:latin typeface="Arial"/>
                <a:ea typeface="Arial"/>
                <a:cs typeface="Arial"/>
                <a:sym typeface="Arial"/>
              </a:rPr>
            </a:br>
            <a:r>
              <a:rPr lang="en-US">
                <a:solidFill>
                  <a:srgbClr val="002060"/>
                </a:solidFill>
                <a:latin typeface="Arial"/>
                <a:ea typeface="Arial"/>
                <a:cs typeface="Arial"/>
                <a:sym typeface="Arial"/>
              </a:rPr>
              <a:t>Que peux-tu faire pour être aussi fort et en bonne santé que possible ?</a:t>
            </a:r>
            <a:endParaRPr>
              <a:latin typeface="Arial"/>
              <a:ea typeface="Arial"/>
              <a:cs typeface="Arial"/>
              <a:sym typeface="Arial"/>
            </a:endParaRPr>
          </a:p>
        </p:txBody>
      </p:sp>
      <p:pic>
        <p:nvPicPr>
          <p:cNvPr id="517" name="Google Shape;517;p77"/>
          <p:cNvPicPr preferRelativeResize="0"/>
          <p:nvPr/>
        </p:nvPicPr>
        <p:blipFill rotWithShape="1">
          <a:blip r:embed="rId3">
            <a:alphaModFix/>
          </a:blip>
          <a:srcRect b="0" l="0" r="0" t="0"/>
          <a:stretch/>
        </p:blipFill>
        <p:spPr>
          <a:xfrm>
            <a:off x="10700850" y="5070325"/>
            <a:ext cx="1152825" cy="1152825"/>
          </a:xfrm>
          <a:prstGeom prst="rect">
            <a:avLst/>
          </a:prstGeom>
          <a:noFill/>
          <a:ln>
            <a:noFill/>
          </a:ln>
        </p:spPr>
      </p:pic>
      <p:sp>
        <p:nvSpPr>
          <p:cNvPr id="518" name="Google Shape;518;p77"/>
          <p:cNvSpPr txBox="1"/>
          <p:nvPr/>
        </p:nvSpPr>
        <p:spPr>
          <a:xfrm>
            <a:off x="3788227" y="1191847"/>
            <a:ext cx="4245300" cy="5058900"/>
          </a:xfrm>
          <a:prstGeom prst="rect">
            <a:avLst/>
          </a:prstGeom>
          <a:noFill/>
          <a:ln>
            <a:noFill/>
          </a:ln>
        </p:spPr>
        <p:txBody>
          <a:bodyPr anchorCtr="0" anchor="t" bIns="91425" lIns="91425" spcFirstLastPara="1" rIns="91425" wrap="square" tIns="91425">
            <a:spAutoFit/>
          </a:bodyPr>
          <a:lstStyle/>
          <a:p>
            <a:pPr indent="-421640" lvl="0" marL="457200" rtl="0" algn="l">
              <a:lnSpc>
                <a:spcPct val="90000"/>
              </a:lnSpc>
              <a:spcBef>
                <a:spcPts val="1400"/>
              </a:spcBef>
              <a:spcAft>
                <a:spcPts val="0"/>
              </a:spcAft>
              <a:buClr>
                <a:schemeClr val="dk1"/>
              </a:buClr>
              <a:buSzPts val="3040"/>
              <a:buAutoNum type="alphaUcPeriod"/>
            </a:pPr>
            <a:r>
              <a:rPr lang="en-US" sz="3000">
                <a:solidFill>
                  <a:schemeClr val="dk1"/>
                </a:solidFill>
              </a:rPr>
              <a:t>Manger des fruits et légumes tous les jours</a:t>
            </a:r>
            <a:endParaRPr sz="3000">
              <a:solidFill>
                <a:schemeClr val="dk1"/>
              </a:solidFill>
            </a:endParaRPr>
          </a:p>
          <a:p>
            <a:pPr indent="-421640" lvl="0" marL="457200" rtl="0" algn="l">
              <a:lnSpc>
                <a:spcPct val="90000"/>
              </a:lnSpc>
              <a:spcBef>
                <a:spcPts val="1400"/>
              </a:spcBef>
              <a:spcAft>
                <a:spcPts val="0"/>
              </a:spcAft>
              <a:buClr>
                <a:schemeClr val="dk1"/>
              </a:buClr>
              <a:buSzPts val="3040"/>
              <a:buAutoNum type="alphaUcPeriod"/>
            </a:pPr>
            <a:r>
              <a:rPr lang="en-US" sz="3000">
                <a:solidFill>
                  <a:schemeClr val="dk1"/>
                </a:solidFill>
              </a:rPr>
              <a:t>Portez un casque lorsque vous êtes sur roues </a:t>
            </a:r>
            <a:endParaRPr sz="3000">
              <a:solidFill>
                <a:schemeClr val="dk1"/>
              </a:solidFill>
            </a:endParaRPr>
          </a:p>
          <a:p>
            <a:pPr indent="-421640" lvl="0" marL="457200" rtl="0" algn="l">
              <a:lnSpc>
                <a:spcPct val="90000"/>
              </a:lnSpc>
              <a:spcBef>
                <a:spcPts val="1400"/>
              </a:spcBef>
              <a:spcAft>
                <a:spcPts val="0"/>
              </a:spcAft>
              <a:buClr>
                <a:schemeClr val="dk1"/>
              </a:buClr>
              <a:buSzPts val="3040"/>
              <a:buAutoNum type="alphaUcPeriod"/>
            </a:pPr>
            <a:r>
              <a:rPr lang="en-US" sz="3000">
                <a:solidFill>
                  <a:schemeClr val="dk1"/>
                </a:solidFill>
              </a:rPr>
              <a:t>Jouer tous les jours</a:t>
            </a:r>
            <a:endParaRPr sz="3000">
              <a:solidFill>
                <a:schemeClr val="dk1"/>
              </a:solidFill>
            </a:endParaRPr>
          </a:p>
          <a:p>
            <a:pPr indent="-421640" lvl="0" marL="457200" rtl="0" algn="l">
              <a:lnSpc>
                <a:spcPct val="90000"/>
              </a:lnSpc>
              <a:spcBef>
                <a:spcPts val="1400"/>
              </a:spcBef>
              <a:spcAft>
                <a:spcPts val="0"/>
              </a:spcAft>
              <a:buClr>
                <a:schemeClr val="dk1"/>
              </a:buClr>
              <a:buSzPts val="3040"/>
              <a:buAutoNum type="alphaUcPeriod"/>
            </a:pPr>
            <a:r>
              <a:rPr lang="en-US" sz="3000">
                <a:solidFill>
                  <a:schemeClr val="dk1"/>
                </a:solidFill>
              </a:rPr>
              <a:t>Restez sans fumée et sans vapotage</a:t>
            </a:r>
            <a:endParaRPr sz="3000">
              <a:solidFill>
                <a:schemeClr val="dk1"/>
              </a:solidFill>
            </a:endParaRPr>
          </a:p>
          <a:p>
            <a:pPr indent="-408940" lvl="0" marL="457200" rtl="0" algn="l">
              <a:lnSpc>
                <a:spcPct val="90000"/>
              </a:lnSpc>
              <a:spcBef>
                <a:spcPts val="1400"/>
              </a:spcBef>
              <a:spcAft>
                <a:spcPts val="0"/>
              </a:spcAft>
              <a:buClr>
                <a:schemeClr val="accent1"/>
              </a:buClr>
              <a:buSzPts val="2840"/>
              <a:buAutoNum type="alphaUcPeriod"/>
            </a:pPr>
            <a:r>
              <a:rPr b="1" lang="en-US" sz="2800">
                <a:solidFill>
                  <a:schemeClr val="accent1"/>
                </a:solidFill>
              </a:rPr>
              <a:t>Tout ce qui précède</a:t>
            </a:r>
            <a:endParaRPr b="1" sz="2800">
              <a:solidFill>
                <a:schemeClr val="accent1"/>
              </a:solidFill>
            </a:endParaRPr>
          </a:p>
        </p:txBody>
      </p:sp>
      <p:pic>
        <p:nvPicPr>
          <p:cNvPr descr="A group of kids jumping&#10;&#10;AI-generated content may be incorrect." id="519" name="Google Shape;519;p77"/>
          <p:cNvPicPr preferRelativeResize="0"/>
          <p:nvPr/>
        </p:nvPicPr>
        <p:blipFill rotWithShape="1">
          <a:blip r:embed="rId4">
            <a:alphaModFix/>
          </a:blip>
          <a:srcRect b="0" l="11807" r="12260" t="0"/>
          <a:stretch/>
        </p:blipFill>
        <p:spPr>
          <a:xfrm>
            <a:off x="7927957" y="1510972"/>
            <a:ext cx="4124922" cy="327224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78"/>
          <p:cNvSpPr txBox="1"/>
          <p:nvPr>
            <p:ph type="title"/>
          </p:nvPr>
        </p:nvSpPr>
        <p:spPr>
          <a:xfrm>
            <a:off x="252925" y="268949"/>
            <a:ext cx="2947500" cy="4923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200"/>
              <a:buFont typeface="Arial"/>
              <a:buNone/>
            </a:pPr>
            <a:r>
              <a:rPr lang="en-US" sz="3000">
                <a:solidFill>
                  <a:srgbClr val="002060"/>
                </a:solidFill>
                <a:latin typeface="Arial"/>
                <a:ea typeface="Arial"/>
                <a:cs typeface="Arial"/>
                <a:sym typeface="Arial"/>
              </a:rPr>
              <a:t>Partagez une nouvelle chose que vous avez apprise pendant ce jeu.</a:t>
            </a:r>
            <a:endParaRPr sz="3400"/>
          </a:p>
        </p:txBody>
      </p:sp>
      <p:grpSp>
        <p:nvGrpSpPr>
          <p:cNvPr id="526" name="Google Shape;526;p78"/>
          <p:cNvGrpSpPr/>
          <p:nvPr/>
        </p:nvGrpSpPr>
        <p:grpSpPr>
          <a:xfrm>
            <a:off x="3867912" y="1170431"/>
            <a:ext cx="3474720" cy="4517137"/>
            <a:chOff x="0" y="301751"/>
            <a:chExt cx="3474720" cy="4517137"/>
          </a:xfrm>
        </p:grpSpPr>
        <p:sp>
          <p:nvSpPr>
            <p:cNvPr id="527" name="Google Shape;527;p78"/>
            <p:cNvSpPr/>
            <p:nvPr/>
          </p:nvSpPr>
          <p:spPr>
            <a:xfrm>
              <a:off x="0" y="301751"/>
              <a:ext cx="3474720" cy="2084832"/>
            </a:xfrm>
            <a:prstGeom prst="rect">
              <a:avLst/>
            </a:prstGeom>
            <a:solidFill>
              <a:srgbClr val="002060"/>
            </a:solidFill>
            <a:ln cap="flat" cmpd="sng" w="107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78"/>
            <p:cNvSpPr txBox="1"/>
            <p:nvPr/>
          </p:nvSpPr>
          <p:spPr>
            <a:xfrm>
              <a:off x="0" y="301751"/>
              <a:ext cx="3474720" cy="2084832"/>
            </a:xfrm>
            <a:prstGeom prst="rect">
              <a:avLst/>
            </a:prstGeom>
            <a:noFill/>
            <a:ln>
              <a:noFill/>
            </a:ln>
          </p:spPr>
          <p:txBody>
            <a:bodyPr anchorCtr="0" anchor="ctr" bIns="118100" lIns="118100" spcFirstLastPara="1" rIns="118100" wrap="square" tIns="118100">
              <a:noAutofit/>
            </a:bodyPr>
            <a:lstStyle/>
            <a:p>
              <a:pPr indent="0" lvl="0" marL="0" marR="0" rtl="0" algn="ctr">
                <a:lnSpc>
                  <a:spcPct val="90000"/>
                </a:lnSpc>
                <a:spcBef>
                  <a:spcPts val="0"/>
                </a:spcBef>
                <a:spcAft>
                  <a:spcPts val="0"/>
                </a:spcAft>
                <a:buClr>
                  <a:schemeClr val="lt1"/>
                </a:buClr>
                <a:buSzPts val="3100"/>
                <a:buFont typeface="Arial"/>
                <a:buNone/>
              </a:pPr>
              <a:r>
                <a:rPr lang="en-US" sz="3000">
                  <a:solidFill>
                    <a:schemeClr val="lt1"/>
                  </a:solidFill>
                </a:rPr>
                <a:t>Rappelez-vous, la </a:t>
              </a:r>
              <a:r>
                <a:rPr lang="en-US" sz="3000" u="sng">
                  <a:solidFill>
                    <a:schemeClr val="lt1"/>
                  </a:solidFill>
                </a:rPr>
                <a:t>nicotine </a:t>
              </a:r>
              <a:r>
                <a:rPr lang="en-US" sz="3000">
                  <a:solidFill>
                    <a:schemeClr val="lt1"/>
                  </a:solidFill>
                </a:rPr>
                <a:t>est une drogue qui peut vous nuire.</a:t>
              </a:r>
              <a:endParaRPr b="0" i="0" sz="1300" u="none" cap="none" strike="noStrike">
                <a:solidFill>
                  <a:srgbClr val="000000"/>
                </a:solidFill>
                <a:latin typeface="Arial"/>
                <a:ea typeface="Arial"/>
                <a:cs typeface="Arial"/>
                <a:sym typeface="Arial"/>
              </a:endParaRPr>
            </a:p>
          </p:txBody>
        </p:sp>
        <p:sp>
          <p:nvSpPr>
            <p:cNvPr id="529" name="Google Shape;529;p78"/>
            <p:cNvSpPr/>
            <p:nvPr/>
          </p:nvSpPr>
          <p:spPr>
            <a:xfrm>
              <a:off x="0" y="2734056"/>
              <a:ext cx="3474720" cy="2084832"/>
            </a:xfrm>
            <a:prstGeom prst="rect">
              <a:avLst/>
            </a:prstGeom>
            <a:solidFill>
              <a:srgbClr val="002060"/>
            </a:solidFill>
            <a:ln cap="flat" cmpd="sng" w="107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78"/>
            <p:cNvSpPr txBox="1"/>
            <p:nvPr/>
          </p:nvSpPr>
          <p:spPr>
            <a:xfrm>
              <a:off x="0" y="2734056"/>
              <a:ext cx="3474720" cy="2084832"/>
            </a:xfrm>
            <a:prstGeom prst="rect">
              <a:avLst/>
            </a:prstGeom>
            <a:noFill/>
            <a:ln>
              <a:noFill/>
            </a:ln>
          </p:spPr>
          <p:txBody>
            <a:bodyPr anchorCtr="0" anchor="ctr" bIns="118100" lIns="118100" spcFirstLastPara="1" rIns="118100" wrap="square" tIns="118100">
              <a:noAutofit/>
            </a:bodyPr>
            <a:lstStyle/>
            <a:p>
              <a:pPr indent="0" lvl="0" marL="0" marR="0" rtl="0" algn="ctr">
                <a:lnSpc>
                  <a:spcPct val="90000"/>
                </a:lnSpc>
                <a:spcBef>
                  <a:spcPts val="0"/>
                </a:spcBef>
                <a:spcAft>
                  <a:spcPts val="0"/>
                </a:spcAft>
                <a:buClr>
                  <a:schemeClr val="lt1"/>
                </a:buClr>
                <a:buSzPts val="3100"/>
                <a:buFont typeface="Arial"/>
                <a:buNone/>
              </a:pPr>
              <a:r>
                <a:rPr lang="en-US" sz="3000">
                  <a:solidFill>
                    <a:schemeClr val="lt1"/>
                  </a:solidFill>
                </a:rPr>
                <a:t>Les vapes contiennent de la nicotine et d’autres produits chimiques nocifs.</a:t>
              </a:r>
              <a:endParaRPr b="0" i="0" sz="1300" u="none" cap="none" strike="noStrike">
                <a:solidFill>
                  <a:srgbClr val="000000"/>
                </a:solidFill>
                <a:latin typeface="Arial"/>
                <a:ea typeface="Arial"/>
                <a:cs typeface="Arial"/>
                <a:sym typeface="Arial"/>
              </a:endParaRPr>
            </a:p>
          </p:txBody>
        </p:sp>
      </p:grpSp>
      <p:sp>
        <p:nvSpPr>
          <p:cNvPr id="531" name="Google Shape;531;p78"/>
          <p:cNvSpPr txBox="1"/>
          <p:nvPr>
            <p:ph idx="2" type="body"/>
          </p:nvPr>
        </p:nvSpPr>
        <p:spPr>
          <a:xfrm>
            <a:off x="7793992" y="868680"/>
            <a:ext cx="3474720" cy="5120640"/>
          </a:xfrm>
          <a:prstGeom prst="rect">
            <a:avLst/>
          </a:prstGeom>
          <a:solidFill>
            <a:srgbClr val="D7F0F6"/>
          </a:solid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3600"/>
              <a:buNone/>
            </a:pPr>
            <a:r>
              <a:t/>
            </a:r>
            <a:endParaRPr sz="3600">
              <a:solidFill>
                <a:srgbClr val="002060"/>
              </a:solidFill>
              <a:latin typeface="Arial"/>
              <a:ea typeface="Arial"/>
              <a:cs typeface="Arial"/>
              <a:sym typeface="Arial"/>
            </a:endParaRPr>
          </a:p>
          <a:p>
            <a:pPr indent="0" lvl="0" marL="0" rtl="0" algn="ctr">
              <a:lnSpc>
                <a:spcPct val="90000"/>
              </a:lnSpc>
              <a:spcBef>
                <a:spcPts val="1200"/>
              </a:spcBef>
              <a:spcAft>
                <a:spcPts val="0"/>
              </a:spcAft>
              <a:buSzPts val="3600"/>
              <a:buNone/>
            </a:pPr>
            <a:r>
              <a:rPr lang="en-US" sz="3000">
                <a:solidFill>
                  <a:srgbClr val="002060"/>
                </a:solidFill>
                <a:latin typeface="Arial"/>
                <a:ea typeface="Arial"/>
                <a:cs typeface="Arial"/>
                <a:sym typeface="Arial"/>
              </a:rPr>
              <a:t>Vivez votre meilleure vie sans fumée ni vape !</a:t>
            </a:r>
            <a:r>
              <a:rPr lang="en-US" sz="3600">
                <a:solidFill>
                  <a:srgbClr val="002060"/>
                </a:solidFill>
                <a:latin typeface="Arial"/>
                <a:ea typeface="Arial"/>
                <a:cs typeface="Arial"/>
                <a:sym typeface="Arial"/>
              </a:rPr>
              <a:t> </a:t>
            </a:r>
            <a:endParaRPr sz="3600">
              <a:solidFill>
                <a:srgbClr val="002060"/>
              </a:solidFill>
              <a:latin typeface="Arial"/>
              <a:ea typeface="Arial"/>
              <a:cs typeface="Arial"/>
              <a:sym typeface="Arial"/>
            </a:endParaRPr>
          </a:p>
        </p:txBody>
      </p:sp>
      <p:pic>
        <p:nvPicPr>
          <p:cNvPr descr="A cartoon of a child flexing his muscles&#10;&#10;AI-generated content may be incorrect." id="532" name="Google Shape;532;p78"/>
          <p:cNvPicPr preferRelativeResize="0"/>
          <p:nvPr/>
        </p:nvPicPr>
        <p:blipFill rotWithShape="1">
          <a:blip r:embed="rId3">
            <a:alphaModFix/>
          </a:blip>
          <a:srcRect b="0" l="0" r="0" t="0"/>
          <a:stretch/>
        </p:blipFill>
        <p:spPr>
          <a:xfrm>
            <a:off x="7702552" y="3541994"/>
            <a:ext cx="4236529" cy="2994981"/>
          </a:xfrm>
          <a:prstGeom prst="rect">
            <a:avLst/>
          </a:prstGeom>
          <a:noFill/>
          <a:ln>
            <a:noFill/>
          </a:ln>
        </p:spPr>
      </p:pic>
      <p:pic>
        <p:nvPicPr>
          <p:cNvPr descr="A group of cartoon people&#10;&#10;AI-generated content may be incorrect." id="533" name="Google Shape;533;p78"/>
          <p:cNvPicPr preferRelativeResize="0"/>
          <p:nvPr/>
        </p:nvPicPr>
        <p:blipFill rotWithShape="1">
          <a:blip r:embed="rId4">
            <a:alphaModFix/>
          </a:blip>
          <a:srcRect b="0" l="69694" r="6533" t="53331"/>
          <a:stretch/>
        </p:blipFill>
        <p:spPr>
          <a:xfrm>
            <a:off x="521399" y="3719572"/>
            <a:ext cx="3255073" cy="38341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5"/>
          <p:cNvSpPr txBox="1"/>
          <p:nvPr>
            <p:ph type="title"/>
          </p:nvPr>
        </p:nvSpPr>
        <p:spPr>
          <a:xfrm>
            <a:off x="292325" y="1950974"/>
            <a:ext cx="2947500" cy="255900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2:</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Quel organe vous permet de respirer?</a:t>
            </a:r>
            <a:endParaRPr sz="3200">
              <a:latin typeface="Arial"/>
              <a:ea typeface="Arial"/>
              <a:cs typeface="Arial"/>
              <a:sym typeface="Arial"/>
            </a:endParaRPr>
          </a:p>
        </p:txBody>
      </p:sp>
      <p:sp>
        <p:nvSpPr>
          <p:cNvPr id="129" name="Google Shape;129;p5"/>
          <p:cNvSpPr txBox="1"/>
          <p:nvPr>
            <p:ph idx="1" type="body"/>
          </p:nvPr>
        </p:nvSpPr>
        <p:spPr>
          <a:xfrm>
            <a:off x="3867912" y="2041534"/>
            <a:ext cx="3474720" cy="3947785"/>
          </a:xfrm>
          <a:prstGeom prst="rect">
            <a:avLst/>
          </a:prstGeom>
          <a:noFill/>
          <a:ln>
            <a:noFill/>
          </a:ln>
        </p:spPr>
        <p:txBody>
          <a:bodyPr anchorCtr="0" anchor="t" bIns="45700" lIns="0" spcFirstLastPara="1" rIns="0" wrap="square" tIns="45700">
            <a:normAutofit/>
          </a:bodyPr>
          <a:lstStyle/>
          <a:p>
            <a:pPr indent="-419100" lvl="0" marL="457200" rtl="0" algn="l">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Foie</a:t>
            </a:r>
            <a:endParaRPr sz="3000">
              <a:solidFill>
                <a:schemeClr val="dk1"/>
              </a:solidFill>
              <a:latin typeface="Arial"/>
              <a:ea typeface="Arial"/>
              <a:cs typeface="Arial"/>
              <a:sym typeface="Arial"/>
            </a:endParaRPr>
          </a:p>
          <a:p>
            <a:pPr indent="-419100" lvl="0" marL="457200" rtl="0" algn="l">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Poumons</a:t>
            </a:r>
            <a:endParaRPr sz="3000">
              <a:solidFill>
                <a:schemeClr val="dk1"/>
              </a:solidFill>
              <a:latin typeface="Arial"/>
              <a:ea typeface="Arial"/>
              <a:cs typeface="Arial"/>
              <a:sym typeface="Arial"/>
            </a:endParaRPr>
          </a:p>
          <a:p>
            <a:pPr indent="-419100" lvl="0" marL="457200" rtl="0" algn="l">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Reins</a:t>
            </a:r>
            <a:endParaRPr sz="3000">
              <a:solidFill>
                <a:schemeClr val="dk1"/>
              </a:solidFill>
              <a:latin typeface="Arial"/>
              <a:ea typeface="Arial"/>
              <a:cs typeface="Arial"/>
              <a:sym typeface="Arial"/>
            </a:endParaRPr>
          </a:p>
          <a:p>
            <a:pPr indent="-419100" lvl="0" marL="457200" rtl="0" algn="l">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Estomac</a:t>
            </a:r>
            <a:endParaRPr sz="3000">
              <a:solidFill>
                <a:schemeClr val="dk1"/>
              </a:solidFill>
              <a:latin typeface="Arial"/>
              <a:ea typeface="Arial"/>
              <a:cs typeface="Arial"/>
              <a:sym typeface="Arial"/>
            </a:endParaRPr>
          </a:p>
          <a:p>
            <a:pPr indent="0" lvl="0" marL="457200" rtl="0" algn="l">
              <a:lnSpc>
                <a:spcPct val="90000"/>
              </a:lnSpc>
              <a:spcBef>
                <a:spcPts val="1400"/>
              </a:spcBef>
              <a:spcAft>
                <a:spcPts val="0"/>
              </a:spcAft>
              <a:buNone/>
            </a:pPr>
            <a:r>
              <a:t/>
            </a:r>
            <a:endParaRPr sz="3200">
              <a:solidFill>
                <a:schemeClr val="dk1"/>
              </a:solidFill>
              <a:latin typeface="Arial"/>
              <a:ea typeface="Arial"/>
              <a:cs typeface="Arial"/>
              <a:sym typeface="Arial"/>
            </a:endParaRPr>
          </a:p>
        </p:txBody>
      </p:sp>
      <p:pic>
        <p:nvPicPr>
          <p:cNvPr id="130" name="Google Shape;130;p5"/>
          <p:cNvPicPr preferRelativeResize="0"/>
          <p:nvPr/>
        </p:nvPicPr>
        <p:blipFill rotWithShape="1">
          <a:blip r:embed="rId3">
            <a:alphaModFix/>
          </a:blip>
          <a:srcRect b="0" l="0" r="0" t="0"/>
          <a:stretch/>
        </p:blipFill>
        <p:spPr>
          <a:xfrm>
            <a:off x="9540834" y="5231243"/>
            <a:ext cx="1833408" cy="1676538"/>
          </a:xfrm>
          <a:prstGeom prst="rect">
            <a:avLst/>
          </a:prstGeom>
          <a:noFill/>
          <a:ln>
            <a:noFill/>
          </a:ln>
        </p:spPr>
      </p:pic>
      <p:pic>
        <p:nvPicPr>
          <p:cNvPr descr="A cartoon of a child with his hands on his chest&#10;&#10;AI-generated content may be incorrect." id="131" name="Google Shape;131;p5"/>
          <p:cNvPicPr preferRelativeResize="0"/>
          <p:nvPr/>
        </p:nvPicPr>
        <p:blipFill rotWithShape="1">
          <a:blip r:embed="rId4">
            <a:alphaModFix/>
          </a:blip>
          <a:srcRect b="0" l="0" r="0" t="0"/>
          <a:stretch/>
        </p:blipFill>
        <p:spPr>
          <a:xfrm>
            <a:off x="7142587" y="868681"/>
            <a:ext cx="4796494" cy="43625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4"/>
          <p:cNvSpPr txBox="1"/>
          <p:nvPr>
            <p:ph type="title"/>
          </p:nvPr>
        </p:nvSpPr>
        <p:spPr>
          <a:xfrm>
            <a:off x="252925" y="1123848"/>
            <a:ext cx="2947500" cy="318210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2:</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Quel organe vous permet de respirer?</a:t>
            </a:r>
            <a:endParaRPr sz="3200">
              <a:latin typeface="Arial"/>
              <a:ea typeface="Arial"/>
              <a:cs typeface="Arial"/>
              <a:sym typeface="Arial"/>
            </a:endParaRPr>
          </a:p>
        </p:txBody>
      </p:sp>
      <p:sp>
        <p:nvSpPr>
          <p:cNvPr id="137" name="Google Shape;137;p14"/>
          <p:cNvSpPr txBox="1"/>
          <p:nvPr>
            <p:ph idx="1" type="body"/>
          </p:nvPr>
        </p:nvSpPr>
        <p:spPr>
          <a:xfrm>
            <a:off x="3867912" y="2041534"/>
            <a:ext cx="3474720" cy="3947785"/>
          </a:xfrm>
          <a:prstGeom prst="rect">
            <a:avLst/>
          </a:prstGeom>
          <a:noFill/>
          <a:ln>
            <a:noFill/>
          </a:ln>
        </p:spPr>
        <p:txBody>
          <a:bodyPr anchorCtr="0" anchor="t" bIns="45700" lIns="0" spcFirstLastPara="1" rIns="0" wrap="square" tIns="45700">
            <a:normAutofit/>
          </a:bodyPr>
          <a:lstStyle/>
          <a:p>
            <a:pPr indent="-419100" lvl="0" marL="457200" rtl="0" algn="l">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Foie</a:t>
            </a:r>
            <a:endParaRPr sz="3000">
              <a:solidFill>
                <a:schemeClr val="dk1"/>
              </a:solidFill>
              <a:latin typeface="Arial"/>
              <a:ea typeface="Arial"/>
              <a:cs typeface="Arial"/>
              <a:sym typeface="Arial"/>
            </a:endParaRPr>
          </a:p>
          <a:p>
            <a:pPr indent="-419100" lvl="0" marL="457200" rtl="0" algn="l">
              <a:spcBef>
                <a:spcPts val="1400"/>
              </a:spcBef>
              <a:spcAft>
                <a:spcPts val="0"/>
              </a:spcAft>
              <a:buClr>
                <a:schemeClr val="accent1"/>
              </a:buClr>
              <a:buSzPts val="3000"/>
              <a:buFont typeface="Arial"/>
              <a:buAutoNum type="alphaUcPeriod"/>
            </a:pPr>
            <a:r>
              <a:rPr lang="en-US" sz="3000">
                <a:solidFill>
                  <a:schemeClr val="accent1"/>
                </a:solidFill>
                <a:latin typeface="Arial"/>
                <a:ea typeface="Arial"/>
                <a:cs typeface="Arial"/>
                <a:sym typeface="Arial"/>
              </a:rPr>
              <a:t>Poumons</a:t>
            </a:r>
            <a:endParaRPr sz="3000">
              <a:solidFill>
                <a:schemeClr val="accent1"/>
              </a:solidFill>
              <a:latin typeface="Arial"/>
              <a:ea typeface="Arial"/>
              <a:cs typeface="Arial"/>
              <a:sym typeface="Arial"/>
            </a:endParaRPr>
          </a:p>
          <a:p>
            <a:pPr indent="-419100" lvl="0" marL="457200" rtl="0" algn="l">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Reins</a:t>
            </a:r>
            <a:endParaRPr sz="3000">
              <a:solidFill>
                <a:schemeClr val="dk1"/>
              </a:solidFill>
              <a:latin typeface="Arial"/>
              <a:ea typeface="Arial"/>
              <a:cs typeface="Arial"/>
              <a:sym typeface="Arial"/>
            </a:endParaRPr>
          </a:p>
          <a:p>
            <a:pPr indent="-419100" lvl="0" marL="457200" rtl="0" algn="l">
              <a:spcBef>
                <a:spcPts val="1400"/>
              </a:spcBef>
              <a:spcAft>
                <a:spcPts val="0"/>
              </a:spcAft>
              <a:buClr>
                <a:schemeClr val="dk1"/>
              </a:buClr>
              <a:buSzPts val="3000"/>
              <a:buFont typeface="Arial"/>
              <a:buAutoNum type="alphaUcPeriod"/>
            </a:pPr>
            <a:r>
              <a:rPr lang="en-US" sz="3000">
                <a:solidFill>
                  <a:schemeClr val="dk1"/>
                </a:solidFill>
                <a:latin typeface="Arial"/>
                <a:ea typeface="Arial"/>
                <a:cs typeface="Arial"/>
                <a:sym typeface="Arial"/>
              </a:rPr>
              <a:t>Estomac</a:t>
            </a:r>
            <a:endParaRPr sz="3000">
              <a:solidFill>
                <a:schemeClr val="dk1"/>
              </a:solidFill>
              <a:latin typeface="Arial"/>
              <a:ea typeface="Arial"/>
              <a:cs typeface="Arial"/>
              <a:sym typeface="Arial"/>
            </a:endParaRPr>
          </a:p>
          <a:p>
            <a:pPr indent="0" lvl="0" marL="457200" rtl="0" algn="l">
              <a:lnSpc>
                <a:spcPct val="90000"/>
              </a:lnSpc>
              <a:spcBef>
                <a:spcPts val="1400"/>
              </a:spcBef>
              <a:spcAft>
                <a:spcPts val="0"/>
              </a:spcAft>
              <a:buNone/>
            </a:pPr>
            <a:r>
              <a:t/>
            </a:r>
            <a:endParaRPr sz="3200">
              <a:solidFill>
                <a:schemeClr val="dk1"/>
              </a:solidFill>
              <a:latin typeface="Arial"/>
              <a:ea typeface="Arial"/>
              <a:cs typeface="Arial"/>
              <a:sym typeface="Arial"/>
            </a:endParaRPr>
          </a:p>
        </p:txBody>
      </p:sp>
      <p:pic>
        <p:nvPicPr>
          <p:cNvPr id="138" name="Google Shape;138;p14"/>
          <p:cNvPicPr preferRelativeResize="0"/>
          <p:nvPr/>
        </p:nvPicPr>
        <p:blipFill rotWithShape="1">
          <a:blip r:embed="rId3">
            <a:alphaModFix/>
          </a:blip>
          <a:srcRect b="0" l="0" r="0" t="0"/>
          <a:stretch/>
        </p:blipFill>
        <p:spPr>
          <a:xfrm>
            <a:off x="9540834" y="5231243"/>
            <a:ext cx="1833408" cy="1676538"/>
          </a:xfrm>
          <a:prstGeom prst="rect">
            <a:avLst/>
          </a:prstGeom>
          <a:noFill/>
          <a:ln>
            <a:noFill/>
          </a:ln>
        </p:spPr>
      </p:pic>
      <p:pic>
        <p:nvPicPr>
          <p:cNvPr descr="A cartoon of a child with his hands on his chest&#10;&#10;AI-generated content may be incorrect." id="139" name="Google Shape;139;p14"/>
          <p:cNvPicPr preferRelativeResize="0"/>
          <p:nvPr/>
        </p:nvPicPr>
        <p:blipFill rotWithShape="1">
          <a:blip r:embed="rId4">
            <a:alphaModFix/>
          </a:blip>
          <a:srcRect b="0" l="0" r="0" t="0"/>
          <a:stretch/>
        </p:blipFill>
        <p:spPr>
          <a:xfrm>
            <a:off x="7142587" y="868681"/>
            <a:ext cx="4796494" cy="43625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descr="A red heart with no background&#10;&#10;AI-generated content may be incorrect." id="144" name="Google Shape;144;p19"/>
          <p:cNvPicPr preferRelativeResize="0"/>
          <p:nvPr/>
        </p:nvPicPr>
        <p:blipFill rotWithShape="1">
          <a:blip r:embed="rId3">
            <a:alphaModFix/>
          </a:blip>
          <a:srcRect b="0" l="0" r="0" t="0"/>
          <a:stretch/>
        </p:blipFill>
        <p:spPr>
          <a:xfrm>
            <a:off x="7897021" y="1286136"/>
            <a:ext cx="3623187" cy="3623187"/>
          </a:xfrm>
          <a:prstGeom prst="rect">
            <a:avLst/>
          </a:prstGeom>
          <a:noFill/>
          <a:ln>
            <a:noFill/>
          </a:ln>
        </p:spPr>
      </p:pic>
      <p:sp>
        <p:nvSpPr>
          <p:cNvPr id="145" name="Google Shape;145;p19"/>
          <p:cNvSpPr txBox="1"/>
          <p:nvPr>
            <p:ph type="title"/>
          </p:nvPr>
        </p:nvSpPr>
        <p:spPr>
          <a:xfrm>
            <a:off x="294775" y="1065228"/>
            <a:ext cx="2947482" cy="3346517"/>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3:</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Que fait ton cœur?</a:t>
            </a:r>
            <a:endParaRPr sz="3200">
              <a:latin typeface="Arial"/>
              <a:ea typeface="Arial"/>
              <a:cs typeface="Arial"/>
              <a:sym typeface="Arial"/>
            </a:endParaRPr>
          </a:p>
        </p:txBody>
      </p:sp>
      <p:sp>
        <p:nvSpPr>
          <p:cNvPr id="146" name="Google Shape;146;p19"/>
          <p:cNvSpPr txBox="1"/>
          <p:nvPr>
            <p:ph idx="1" type="body"/>
          </p:nvPr>
        </p:nvSpPr>
        <p:spPr>
          <a:xfrm>
            <a:off x="3820778" y="1594462"/>
            <a:ext cx="4333500" cy="4139700"/>
          </a:xfrm>
          <a:prstGeom prst="rect">
            <a:avLst/>
          </a:prstGeom>
          <a:noFill/>
          <a:ln>
            <a:noFill/>
          </a:ln>
        </p:spPr>
        <p:txBody>
          <a:bodyPr anchorCtr="0" anchor="t" bIns="45700" lIns="0" spcFirstLastPara="1" rIns="0" wrap="square" tIns="45700">
            <a:normAutofit fontScale="92500" lnSpcReduction="10000"/>
          </a:bodyPr>
          <a:lstStyle/>
          <a:p>
            <a:pPr indent="-416560" lvl="0" marL="457200" rtl="0" algn="l">
              <a:lnSpc>
                <a:spcPct val="100000"/>
              </a:lnSpc>
              <a:spcBef>
                <a:spcPts val="1400"/>
              </a:spcBef>
              <a:spcAft>
                <a:spcPts val="0"/>
              </a:spcAft>
              <a:buClr>
                <a:schemeClr val="dk1"/>
              </a:buClr>
              <a:buSzPct val="100000"/>
              <a:buFont typeface="Arial"/>
              <a:buAutoNum type="alphaUcPeriod"/>
            </a:pPr>
            <a:r>
              <a:rPr lang="en-US" sz="3200">
                <a:solidFill>
                  <a:schemeClr val="dk1"/>
                </a:solidFill>
                <a:latin typeface="Arial"/>
                <a:ea typeface="Arial"/>
                <a:cs typeface="Arial"/>
                <a:sym typeface="Arial"/>
              </a:rPr>
              <a:t>Pompe le sang à travers votre corps</a:t>
            </a:r>
            <a:endParaRPr sz="3200">
              <a:solidFill>
                <a:schemeClr val="dk1"/>
              </a:solidFill>
              <a:latin typeface="Arial"/>
              <a:ea typeface="Arial"/>
              <a:cs typeface="Arial"/>
              <a:sym typeface="Arial"/>
            </a:endParaRPr>
          </a:p>
          <a:p>
            <a:pPr indent="-416560" lvl="0" marL="457200" rtl="0" algn="l">
              <a:lnSpc>
                <a:spcPct val="100000"/>
              </a:lnSpc>
              <a:spcBef>
                <a:spcPts val="1400"/>
              </a:spcBef>
              <a:spcAft>
                <a:spcPts val="0"/>
              </a:spcAft>
              <a:buClr>
                <a:schemeClr val="dk1"/>
              </a:buClr>
              <a:buSzPct val="100000"/>
              <a:buFont typeface="Arial"/>
              <a:buAutoNum type="alphaUcPeriod"/>
            </a:pPr>
            <a:r>
              <a:rPr lang="en-US" sz="3200">
                <a:solidFill>
                  <a:schemeClr val="dk1"/>
                </a:solidFill>
                <a:latin typeface="Arial"/>
                <a:ea typeface="Arial"/>
                <a:cs typeface="Arial"/>
                <a:sym typeface="Arial"/>
              </a:rPr>
              <a:t>Nettoie ton sang</a:t>
            </a:r>
            <a:endParaRPr sz="3200">
              <a:solidFill>
                <a:schemeClr val="dk1"/>
              </a:solidFill>
              <a:latin typeface="Arial"/>
              <a:ea typeface="Arial"/>
              <a:cs typeface="Arial"/>
              <a:sym typeface="Arial"/>
            </a:endParaRPr>
          </a:p>
          <a:p>
            <a:pPr indent="-416560" lvl="0" marL="457200" rtl="0" algn="l">
              <a:lnSpc>
                <a:spcPct val="100000"/>
              </a:lnSpc>
              <a:spcBef>
                <a:spcPts val="1400"/>
              </a:spcBef>
              <a:spcAft>
                <a:spcPts val="0"/>
              </a:spcAft>
              <a:buClr>
                <a:schemeClr val="dk1"/>
              </a:buClr>
              <a:buSzPct val="100000"/>
              <a:buFont typeface="Arial"/>
              <a:buAutoNum type="alphaUcPeriod"/>
            </a:pPr>
            <a:r>
              <a:rPr lang="en-US" sz="3200">
                <a:solidFill>
                  <a:schemeClr val="dk1"/>
                </a:solidFill>
                <a:latin typeface="Arial"/>
                <a:ea typeface="Arial"/>
                <a:cs typeface="Arial"/>
                <a:sym typeface="Arial"/>
              </a:rPr>
              <a:t>Contrôle tes sentiments</a:t>
            </a:r>
            <a:endParaRPr sz="3200">
              <a:solidFill>
                <a:schemeClr val="dk1"/>
              </a:solidFill>
              <a:latin typeface="Arial"/>
              <a:ea typeface="Arial"/>
              <a:cs typeface="Arial"/>
              <a:sym typeface="Arial"/>
            </a:endParaRPr>
          </a:p>
          <a:p>
            <a:pPr indent="-416560" lvl="0" marL="457200" rtl="0" algn="l">
              <a:lnSpc>
                <a:spcPct val="100000"/>
              </a:lnSpc>
              <a:spcBef>
                <a:spcPts val="1400"/>
              </a:spcBef>
              <a:spcAft>
                <a:spcPts val="0"/>
              </a:spcAft>
              <a:buClr>
                <a:schemeClr val="dk1"/>
              </a:buClr>
              <a:buSzPct val="100000"/>
              <a:buFont typeface="Arial"/>
              <a:buAutoNum type="alphaUcPeriod"/>
            </a:pPr>
            <a:r>
              <a:rPr lang="en-US" sz="3200">
                <a:solidFill>
                  <a:schemeClr val="dk1"/>
                </a:solidFill>
                <a:latin typeface="Arial"/>
                <a:ea typeface="Arial"/>
                <a:cs typeface="Arial"/>
                <a:sym typeface="Arial"/>
              </a:rPr>
              <a:t>Digère votre nourriture</a:t>
            </a:r>
            <a:endParaRPr sz="3200">
              <a:solidFill>
                <a:schemeClr val="dk1"/>
              </a:solidFill>
              <a:latin typeface="Arial"/>
              <a:ea typeface="Arial"/>
              <a:cs typeface="Arial"/>
              <a:sym typeface="Arial"/>
            </a:endParaRPr>
          </a:p>
          <a:p>
            <a:pPr indent="0" lvl="0" marL="0" rtl="0" algn="l">
              <a:lnSpc>
                <a:spcPct val="90000"/>
              </a:lnSpc>
              <a:spcBef>
                <a:spcPts val="1400"/>
              </a:spcBef>
              <a:spcAft>
                <a:spcPts val="0"/>
              </a:spcAft>
              <a:buNone/>
            </a:pPr>
            <a:r>
              <a:t/>
            </a:r>
            <a:endParaRPr sz="3200">
              <a:solidFill>
                <a:schemeClr val="dk1"/>
              </a:solidFill>
            </a:endParaRPr>
          </a:p>
          <a:p>
            <a:pPr indent="-408940" lvl="0" marL="635000" rtl="0" algn="l">
              <a:lnSpc>
                <a:spcPct val="90000"/>
              </a:lnSpc>
              <a:spcBef>
                <a:spcPts val="1400"/>
              </a:spcBef>
              <a:spcAft>
                <a:spcPts val="0"/>
              </a:spcAft>
              <a:buSzPct val="80000"/>
              <a:buFont typeface="Noto Sans Symbols"/>
              <a:buNone/>
            </a:pPr>
            <a:r>
              <a:t/>
            </a:r>
            <a:endParaRPr sz="3200">
              <a:solidFill>
                <a:schemeClr val="dk1"/>
              </a:solidFill>
              <a:latin typeface="Arial"/>
              <a:ea typeface="Arial"/>
              <a:cs typeface="Arial"/>
              <a:sym typeface="Arial"/>
            </a:endParaRPr>
          </a:p>
        </p:txBody>
      </p:sp>
      <p:pic>
        <p:nvPicPr>
          <p:cNvPr id="147" name="Google Shape;147;p19"/>
          <p:cNvPicPr preferRelativeResize="0"/>
          <p:nvPr/>
        </p:nvPicPr>
        <p:blipFill rotWithShape="1">
          <a:blip r:embed="rId4">
            <a:alphaModFix/>
          </a:blip>
          <a:srcRect b="0" l="0" r="0" t="0"/>
          <a:stretch/>
        </p:blipFill>
        <p:spPr>
          <a:xfrm>
            <a:off x="9785024" y="4895893"/>
            <a:ext cx="1833408" cy="167653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descr="A red heart with no background&#10;&#10;AI-generated content may be incorrect." id="152" name="Google Shape;152;p20"/>
          <p:cNvPicPr preferRelativeResize="0"/>
          <p:nvPr/>
        </p:nvPicPr>
        <p:blipFill rotWithShape="1">
          <a:blip r:embed="rId3">
            <a:alphaModFix/>
          </a:blip>
          <a:srcRect b="0" l="0" r="0" t="0"/>
          <a:stretch/>
        </p:blipFill>
        <p:spPr>
          <a:xfrm>
            <a:off x="7897021" y="1286136"/>
            <a:ext cx="3623187" cy="3623187"/>
          </a:xfrm>
          <a:prstGeom prst="rect">
            <a:avLst/>
          </a:prstGeom>
          <a:noFill/>
          <a:ln>
            <a:noFill/>
          </a:ln>
        </p:spPr>
      </p:pic>
      <p:sp>
        <p:nvSpPr>
          <p:cNvPr id="153" name="Google Shape;153;p20"/>
          <p:cNvSpPr txBox="1"/>
          <p:nvPr>
            <p:ph type="title"/>
          </p:nvPr>
        </p:nvSpPr>
        <p:spPr>
          <a:xfrm>
            <a:off x="294775" y="1065228"/>
            <a:ext cx="2947482" cy="3346517"/>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3:</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Que fait ton cœur?</a:t>
            </a:r>
            <a:endParaRPr sz="3200">
              <a:latin typeface="Arial"/>
              <a:ea typeface="Arial"/>
              <a:cs typeface="Arial"/>
              <a:sym typeface="Arial"/>
            </a:endParaRPr>
          </a:p>
        </p:txBody>
      </p:sp>
      <p:sp>
        <p:nvSpPr>
          <p:cNvPr id="154" name="Google Shape;154;p20"/>
          <p:cNvSpPr txBox="1"/>
          <p:nvPr>
            <p:ph idx="1" type="body"/>
          </p:nvPr>
        </p:nvSpPr>
        <p:spPr>
          <a:xfrm>
            <a:off x="3820778" y="1594462"/>
            <a:ext cx="4333408" cy="4139700"/>
          </a:xfrm>
          <a:prstGeom prst="rect">
            <a:avLst/>
          </a:prstGeom>
          <a:noFill/>
          <a:ln>
            <a:noFill/>
          </a:ln>
        </p:spPr>
        <p:txBody>
          <a:bodyPr anchorCtr="0" anchor="t" bIns="45700" lIns="0" spcFirstLastPara="1" rIns="0" wrap="square" tIns="45700">
            <a:normAutofit lnSpcReduction="10000"/>
          </a:bodyPr>
          <a:lstStyle/>
          <a:p>
            <a:pPr indent="-419100" lvl="0" marL="457200" rtl="0" algn="l">
              <a:spcBef>
                <a:spcPts val="1400"/>
              </a:spcBef>
              <a:spcAft>
                <a:spcPts val="0"/>
              </a:spcAft>
              <a:buSzPts val="3000"/>
              <a:buFont typeface="Arial"/>
              <a:buAutoNum type="alphaUcPeriod"/>
            </a:pPr>
            <a:r>
              <a:rPr b="1" lang="en-US" sz="3200">
                <a:solidFill>
                  <a:schemeClr val="accent1"/>
                </a:solidFill>
              </a:rPr>
              <a:t>Pompe le sang à travers votre corps</a:t>
            </a:r>
            <a:endParaRPr b="1" sz="3200">
              <a:solidFill>
                <a:schemeClr val="accent1"/>
              </a:solidFill>
            </a:endParaRPr>
          </a:p>
          <a:p>
            <a:pPr indent="-419100" lvl="0" marL="457200" rtl="0" algn="l">
              <a:spcBef>
                <a:spcPts val="1400"/>
              </a:spcBef>
              <a:spcAft>
                <a:spcPts val="0"/>
              </a:spcAft>
              <a:buClr>
                <a:schemeClr val="dk1"/>
              </a:buClr>
              <a:buSzPts val="3000"/>
              <a:buFont typeface="Arial"/>
              <a:buAutoNum type="alphaUcPeriod"/>
            </a:pPr>
            <a:r>
              <a:rPr lang="en-US" sz="3200">
                <a:solidFill>
                  <a:schemeClr val="dk1"/>
                </a:solidFill>
              </a:rPr>
              <a:t>Nettoie ton sang</a:t>
            </a:r>
            <a:endParaRPr sz="3200">
              <a:solidFill>
                <a:schemeClr val="dk1"/>
              </a:solidFill>
            </a:endParaRPr>
          </a:p>
          <a:p>
            <a:pPr indent="-419100" lvl="0" marL="457200" rtl="0" algn="l">
              <a:spcBef>
                <a:spcPts val="1400"/>
              </a:spcBef>
              <a:spcAft>
                <a:spcPts val="0"/>
              </a:spcAft>
              <a:buClr>
                <a:schemeClr val="dk1"/>
              </a:buClr>
              <a:buSzPts val="3000"/>
              <a:buFont typeface="Arial"/>
              <a:buAutoNum type="alphaUcPeriod"/>
            </a:pPr>
            <a:r>
              <a:rPr lang="en-US" sz="3200">
                <a:solidFill>
                  <a:schemeClr val="dk1"/>
                </a:solidFill>
              </a:rPr>
              <a:t>Contrôle tes sentiments</a:t>
            </a:r>
            <a:endParaRPr sz="3200">
              <a:solidFill>
                <a:schemeClr val="dk1"/>
              </a:solidFill>
            </a:endParaRPr>
          </a:p>
          <a:p>
            <a:pPr indent="-419100" lvl="0" marL="457200" rtl="0" algn="l">
              <a:spcBef>
                <a:spcPts val="1400"/>
              </a:spcBef>
              <a:spcAft>
                <a:spcPts val="0"/>
              </a:spcAft>
              <a:buClr>
                <a:schemeClr val="dk1"/>
              </a:buClr>
              <a:buSzPts val="3000"/>
              <a:buFont typeface="Arial"/>
              <a:buAutoNum type="alphaUcPeriod"/>
            </a:pPr>
            <a:r>
              <a:rPr lang="en-US" sz="3200">
                <a:solidFill>
                  <a:schemeClr val="dk1"/>
                </a:solidFill>
              </a:rPr>
              <a:t>Digère votre nourriture</a:t>
            </a:r>
            <a:endParaRPr sz="3200">
              <a:solidFill>
                <a:schemeClr val="dk1"/>
              </a:solidFill>
            </a:endParaRPr>
          </a:p>
          <a:p>
            <a:pPr indent="0" lvl="0" marL="0" rtl="0" algn="l">
              <a:lnSpc>
                <a:spcPct val="90000"/>
              </a:lnSpc>
              <a:spcBef>
                <a:spcPts val="1400"/>
              </a:spcBef>
              <a:spcAft>
                <a:spcPts val="0"/>
              </a:spcAft>
              <a:buNone/>
            </a:pPr>
            <a:r>
              <a:t/>
            </a:r>
            <a:endParaRPr b="1" sz="3200">
              <a:solidFill>
                <a:schemeClr val="accent1"/>
              </a:solidFill>
            </a:endParaRPr>
          </a:p>
          <a:p>
            <a:pPr indent="-408940" lvl="0" marL="635000" rtl="0" algn="l">
              <a:lnSpc>
                <a:spcPct val="90000"/>
              </a:lnSpc>
              <a:spcBef>
                <a:spcPts val="1400"/>
              </a:spcBef>
              <a:spcAft>
                <a:spcPts val="0"/>
              </a:spcAft>
              <a:buSzPts val="2560"/>
              <a:buFont typeface="Noto Sans Symbols"/>
              <a:buNone/>
            </a:pPr>
            <a:r>
              <a:t/>
            </a:r>
            <a:endParaRPr sz="3200">
              <a:solidFill>
                <a:schemeClr val="dk1"/>
              </a:solidFill>
              <a:latin typeface="Arial"/>
              <a:ea typeface="Arial"/>
              <a:cs typeface="Arial"/>
              <a:sym typeface="Arial"/>
            </a:endParaRPr>
          </a:p>
        </p:txBody>
      </p:sp>
      <p:pic>
        <p:nvPicPr>
          <p:cNvPr id="155" name="Google Shape;155;p20"/>
          <p:cNvPicPr preferRelativeResize="0"/>
          <p:nvPr/>
        </p:nvPicPr>
        <p:blipFill rotWithShape="1">
          <a:blip r:embed="rId4">
            <a:alphaModFix/>
          </a:blip>
          <a:srcRect b="0" l="0" r="0" t="0"/>
          <a:stretch/>
        </p:blipFill>
        <p:spPr>
          <a:xfrm>
            <a:off x="9785024" y="4895893"/>
            <a:ext cx="1833408" cy="16765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1"/>
          <p:cNvSpPr txBox="1"/>
          <p:nvPr>
            <p:ph type="title"/>
          </p:nvPr>
        </p:nvSpPr>
        <p:spPr>
          <a:xfrm>
            <a:off x="294775" y="1065228"/>
            <a:ext cx="2947482" cy="3346517"/>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2060"/>
              </a:buClr>
              <a:buSzPts val="5400"/>
              <a:buFont typeface="Calibri"/>
              <a:buNone/>
            </a:pPr>
            <a:r>
              <a:rPr lang="en-US" sz="3200" u="sng">
                <a:solidFill>
                  <a:srgbClr val="002060"/>
                </a:solidFill>
                <a:latin typeface="Arial"/>
                <a:ea typeface="Arial"/>
                <a:cs typeface="Arial"/>
                <a:sym typeface="Arial"/>
              </a:rPr>
              <a:t>Question 4</a:t>
            </a:r>
            <a:r>
              <a:rPr lang="en-US" sz="3200">
                <a:solidFill>
                  <a:srgbClr val="002060"/>
                </a:solidFill>
                <a:latin typeface="Arial"/>
                <a:ea typeface="Arial"/>
                <a:cs typeface="Arial"/>
                <a:sym typeface="Arial"/>
              </a:rPr>
              <a:t>:</a:t>
            </a:r>
            <a:br>
              <a:rPr lang="en-US" sz="3200">
                <a:solidFill>
                  <a:srgbClr val="002060"/>
                </a:solidFill>
                <a:latin typeface="Arial"/>
                <a:ea typeface="Arial"/>
                <a:cs typeface="Arial"/>
                <a:sym typeface="Arial"/>
              </a:rPr>
            </a:br>
            <a:br>
              <a:rPr lang="en-US" sz="3200">
                <a:solidFill>
                  <a:srgbClr val="002060"/>
                </a:solidFill>
                <a:latin typeface="Arial"/>
                <a:ea typeface="Arial"/>
                <a:cs typeface="Arial"/>
                <a:sym typeface="Arial"/>
              </a:rPr>
            </a:br>
            <a:r>
              <a:rPr lang="en-US" sz="3200">
                <a:solidFill>
                  <a:srgbClr val="002060"/>
                </a:solidFill>
                <a:latin typeface="Arial"/>
                <a:ea typeface="Arial"/>
                <a:cs typeface="Arial"/>
                <a:sym typeface="Arial"/>
              </a:rPr>
              <a:t>Quel élément de cette liste est un drogue?</a:t>
            </a:r>
            <a:endParaRPr sz="3200">
              <a:latin typeface="Arial"/>
              <a:ea typeface="Arial"/>
              <a:cs typeface="Arial"/>
              <a:sym typeface="Arial"/>
            </a:endParaRPr>
          </a:p>
        </p:txBody>
      </p:sp>
      <p:sp>
        <p:nvSpPr>
          <p:cNvPr id="161" name="Google Shape;161;p21"/>
          <p:cNvSpPr txBox="1"/>
          <p:nvPr>
            <p:ph idx="1" type="body"/>
          </p:nvPr>
        </p:nvSpPr>
        <p:spPr>
          <a:xfrm>
            <a:off x="3820778" y="1594462"/>
            <a:ext cx="4333408" cy="4139700"/>
          </a:xfrm>
          <a:prstGeom prst="rect">
            <a:avLst/>
          </a:prstGeom>
          <a:noFill/>
          <a:ln>
            <a:noFill/>
          </a:ln>
        </p:spPr>
        <p:txBody>
          <a:bodyPr anchorCtr="0" anchor="t" bIns="45700" lIns="0" spcFirstLastPara="1" rIns="0" wrap="square" tIns="45700">
            <a:normAutofit/>
          </a:bodyPr>
          <a:lstStyle/>
          <a:p>
            <a:pPr indent="-419100" lvl="0" marL="457200" rtl="0" algn="l">
              <a:spcBef>
                <a:spcPts val="1400"/>
              </a:spcBef>
              <a:spcAft>
                <a:spcPts val="0"/>
              </a:spcAft>
              <a:buClr>
                <a:schemeClr val="dk1"/>
              </a:buClr>
              <a:buSzPts val="3000"/>
              <a:buFont typeface="Arial"/>
              <a:buAutoNum type="alphaUcPeriod"/>
            </a:pPr>
            <a:r>
              <a:rPr lang="en-US" sz="2800">
                <a:solidFill>
                  <a:schemeClr val="dk1"/>
                </a:solidFill>
                <a:latin typeface="Arial"/>
                <a:ea typeface="Arial"/>
                <a:cs typeface="Arial"/>
                <a:sym typeface="Arial"/>
              </a:rPr>
              <a:t>Chocolat</a:t>
            </a:r>
            <a:endParaRPr sz="2800">
              <a:solidFill>
                <a:schemeClr val="dk1"/>
              </a:solidFill>
              <a:latin typeface="Arial"/>
              <a:ea typeface="Arial"/>
              <a:cs typeface="Arial"/>
              <a:sym typeface="Arial"/>
            </a:endParaRPr>
          </a:p>
          <a:p>
            <a:pPr indent="-419100" lvl="0" marL="457200" rtl="0" algn="l">
              <a:spcBef>
                <a:spcPts val="1400"/>
              </a:spcBef>
              <a:spcAft>
                <a:spcPts val="0"/>
              </a:spcAft>
              <a:buClr>
                <a:schemeClr val="dk1"/>
              </a:buClr>
              <a:buSzPts val="3000"/>
              <a:buFont typeface="Arial"/>
              <a:buAutoNum type="alphaUcPeriod"/>
            </a:pPr>
            <a:r>
              <a:rPr lang="en-US" sz="2800">
                <a:solidFill>
                  <a:schemeClr val="dk1"/>
                </a:solidFill>
                <a:latin typeface="Arial"/>
                <a:ea typeface="Arial"/>
                <a:cs typeface="Arial"/>
                <a:sym typeface="Arial"/>
              </a:rPr>
              <a:t>Nicotine</a:t>
            </a:r>
            <a:endParaRPr sz="2800">
              <a:solidFill>
                <a:schemeClr val="dk1"/>
              </a:solidFill>
              <a:latin typeface="Arial"/>
              <a:ea typeface="Arial"/>
              <a:cs typeface="Arial"/>
              <a:sym typeface="Arial"/>
            </a:endParaRPr>
          </a:p>
          <a:p>
            <a:pPr indent="-419100" lvl="0" marL="457200" rtl="0" algn="l">
              <a:spcBef>
                <a:spcPts val="1400"/>
              </a:spcBef>
              <a:spcAft>
                <a:spcPts val="0"/>
              </a:spcAft>
              <a:buClr>
                <a:schemeClr val="dk1"/>
              </a:buClr>
              <a:buSzPts val="3000"/>
              <a:buFont typeface="Arial"/>
              <a:buAutoNum type="alphaUcPeriod"/>
            </a:pPr>
            <a:r>
              <a:rPr lang="en-US" sz="2800">
                <a:solidFill>
                  <a:schemeClr val="dk1"/>
                </a:solidFill>
                <a:latin typeface="Arial"/>
                <a:ea typeface="Arial"/>
                <a:cs typeface="Arial"/>
                <a:sym typeface="Arial"/>
              </a:rPr>
              <a:t>Oxygène</a:t>
            </a:r>
            <a:endParaRPr sz="2800">
              <a:solidFill>
                <a:schemeClr val="dk1"/>
              </a:solidFill>
              <a:latin typeface="Arial"/>
              <a:ea typeface="Arial"/>
              <a:cs typeface="Arial"/>
              <a:sym typeface="Arial"/>
            </a:endParaRPr>
          </a:p>
          <a:p>
            <a:pPr indent="-419100" lvl="0" marL="457200" rtl="0" algn="l">
              <a:spcBef>
                <a:spcPts val="1400"/>
              </a:spcBef>
              <a:spcAft>
                <a:spcPts val="0"/>
              </a:spcAft>
              <a:buClr>
                <a:schemeClr val="dk1"/>
              </a:buClr>
              <a:buSzPts val="3000"/>
              <a:buFont typeface="Arial"/>
              <a:buAutoNum type="alphaUcPeriod"/>
            </a:pPr>
            <a:r>
              <a:rPr lang="en-US" sz="2800">
                <a:solidFill>
                  <a:schemeClr val="dk1"/>
                </a:solidFill>
                <a:latin typeface="Arial"/>
                <a:ea typeface="Arial"/>
                <a:cs typeface="Arial"/>
                <a:sym typeface="Arial"/>
              </a:rPr>
              <a:t>Sucre</a:t>
            </a:r>
            <a:endParaRPr sz="2800">
              <a:solidFill>
                <a:schemeClr val="dk1"/>
              </a:solidFill>
              <a:latin typeface="Arial"/>
              <a:ea typeface="Arial"/>
              <a:cs typeface="Arial"/>
              <a:sym typeface="Arial"/>
            </a:endParaRPr>
          </a:p>
          <a:p>
            <a:pPr indent="0" lvl="0" marL="457200" rtl="0" algn="l">
              <a:lnSpc>
                <a:spcPct val="90000"/>
              </a:lnSpc>
              <a:spcBef>
                <a:spcPts val="1400"/>
              </a:spcBef>
              <a:spcAft>
                <a:spcPts val="0"/>
              </a:spcAft>
              <a:buNone/>
            </a:pPr>
            <a:r>
              <a:t/>
            </a:r>
            <a:endParaRPr sz="3200">
              <a:solidFill>
                <a:schemeClr val="dk1"/>
              </a:solidFill>
            </a:endParaRPr>
          </a:p>
          <a:p>
            <a:pPr indent="-408940" lvl="0" marL="635000" rtl="0" algn="l">
              <a:lnSpc>
                <a:spcPct val="90000"/>
              </a:lnSpc>
              <a:spcBef>
                <a:spcPts val="1400"/>
              </a:spcBef>
              <a:spcAft>
                <a:spcPts val="0"/>
              </a:spcAft>
              <a:buSzPts val="2560"/>
              <a:buFont typeface="Noto Sans Symbols"/>
              <a:buNone/>
            </a:pPr>
            <a:r>
              <a:t/>
            </a:r>
            <a:endParaRPr sz="3200">
              <a:solidFill>
                <a:schemeClr val="dk1"/>
              </a:solidFill>
              <a:latin typeface="Arial"/>
              <a:ea typeface="Arial"/>
              <a:cs typeface="Arial"/>
              <a:sym typeface="Arial"/>
            </a:endParaRPr>
          </a:p>
        </p:txBody>
      </p:sp>
      <p:pic>
        <p:nvPicPr>
          <p:cNvPr id="162" name="Google Shape;162;p21"/>
          <p:cNvPicPr preferRelativeResize="0"/>
          <p:nvPr/>
        </p:nvPicPr>
        <p:blipFill rotWithShape="1">
          <a:blip r:embed="rId3">
            <a:alphaModFix/>
          </a:blip>
          <a:srcRect b="0" l="0" r="0" t="0"/>
          <a:stretch/>
        </p:blipFill>
        <p:spPr>
          <a:xfrm>
            <a:off x="9589081" y="5181462"/>
            <a:ext cx="1833408" cy="1676538"/>
          </a:xfrm>
          <a:prstGeom prst="rect">
            <a:avLst/>
          </a:prstGeom>
          <a:noFill/>
          <a:ln>
            <a:noFill/>
          </a:ln>
        </p:spPr>
      </p:pic>
      <p:pic>
        <p:nvPicPr>
          <p:cNvPr descr="A blue bottle with white balls&#10;&#10;AI-generated content may be incorrect." id="163" name="Google Shape;163;p21"/>
          <p:cNvPicPr preferRelativeResize="0"/>
          <p:nvPr/>
        </p:nvPicPr>
        <p:blipFill rotWithShape="1">
          <a:blip r:embed="rId4">
            <a:alphaModFix/>
          </a:blip>
          <a:srcRect b="16285" l="21187" r="28585" t="18874"/>
          <a:stretch/>
        </p:blipFill>
        <p:spPr>
          <a:xfrm>
            <a:off x="8572820" y="1065228"/>
            <a:ext cx="3045612" cy="393160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2023-04-11T12:19:27Z</dcterms:created>
  <dc:creator>Matthews, Tanya</dc:creator>
</cp:coreProperties>
</file>